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 id="2147483797" r:id="rId2"/>
    <p:sldMasterId id="2147483785" r:id="rId3"/>
  </p:sldMasterIdLst>
  <p:notesMasterIdLst>
    <p:notesMasterId r:id="rId26"/>
  </p:notesMasterIdLst>
  <p:handoutMasterIdLst>
    <p:handoutMasterId r:id="rId27"/>
  </p:handoutMasterIdLst>
  <p:sldIdLst>
    <p:sldId id="332" r:id="rId4"/>
    <p:sldId id="335" r:id="rId5"/>
    <p:sldId id="448" r:id="rId6"/>
    <p:sldId id="449" r:id="rId7"/>
    <p:sldId id="452" r:id="rId8"/>
    <p:sldId id="453" r:id="rId9"/>
    <p:sldId id="433" r:id="rId10"/>
    <p:sldId id="447" r:id="rId11"/>
    <p:sldId id="450" r:id="rId12"/>
    <p:sldId id="440" r:id="rId13"/>
    <p:sldId id="451" r:id="rId14"/>
    <p:sldId id="441" r:id="rId15"/>
    <p:sldId id="443" r:id="rId16"/>
    <p:sldId id="408" r:id="rId17"/>
    <p:sldId id="446" r:id="rId18"/>
    <p:sldId id="442" r:id="rId19"/>
    <p:sldId id="428" r:id="rId20"/>
    <p:sldId id="445" r:id="rId21"/>
    <p:sldId id="444" r:id="rId22"/>
    <p:sldId id="438" r:id="rId23"/>
    <p:sldId id="427" r:id="rId24"/>
    <p:sldId id="437" r:id="rId25"/>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99FF99"/>
    <a:srgbClr val="FF99FF"/>
    <a:srgbClr val="FFFF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7461" autoAdjust="0"/>
  </p:normalViewPr>
  <p:slideViewPr>
    <p:cSldViewPr>
      <p:cViewPr>
        <p:scale>
          <a:sx n="150" d="100"/>
          <a:sy n="150" d="100"/>
        </p:scale>
        <p:origin x="-58" y="4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639" cy="463867"/>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55750" y="0"/>
            <a:ext cx="3027638" cy="463867"/>
          </a:xfrm>
          <a:prstGeom prst="rect">
            <a:avLst/>
          </a:prstGeom>
        </p:spPr>
        <p:txBody>
          <a:bodyPr vert="horz" lIns="91440" tIns="45720" rIns="91440" bIns="45720" rtlCol="0"/>
          <a:lstStyle>
            <a:lvl1pPr algn="r">
              <a:defRPr sz="1200"/>
            </a:lvl1pPr>
          </a:lstStyle>
          <a:p>
            <a:pPr>
              <a:defRPr/>
            </a:pPr>
            <a:fld id="{18D80171-3D87-4722-825C-152DDBB89FC2}" type="datetimeFigureOut">
              <a:rPr lang="en-US"/>
              <a:pPr>
                <a:defRPr/>
              </a:pPr>
              <a:t>7/21/2021</a:t>
            </a:fld>
            <a:endParaRPr lang="en-US"/>
          </a:p>
        </p:txBody>
      </p:sp>
      <p:sp>
        <p:nvSpPr>
          <p:cNvPr id="4" name="Footer Placeholder 3"/>
          <p:cNvSpPr>
            <a:spLocks noGrp="1"/>
          </p:cNvSpPr>
          <p:nvPr>
            <p:ph type="ftr" sz="quarter" idx="2"/>
          </p:nvPr>
        </p:nvSpPr>
        <p:spPr>
          <a:xfrm>
            <a:off x="1" y="8805550"/>
            <a:ext cx="3027639" cy="46386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55750" y="8805550"/>
            <a:ext cx="3027638" cy="463867"/>
          </a:xfrm>
          <a:prstGeom prst="rect">
            <a:avLst/>
          </a:prstGeom>
        </p:spPr>
        <p:txBody>
          <a:bodyPr vert="horz" lIns="91440" tIns="45720" rIns="91440" bIns="45720" rtlCol="0" anchor="b"/>
          <a:lstStyle>
            <a:lvl1pPr algn="r">
              <a:defRPr sz="1200"/>
            </a:lvl1pPr>
          </a:lstStyle>
          <a:p>
            <a:pPr>
              <a:defRPr/>
            </a:pPr>
            <a:fld id="{08AEC632-55E6-4CA4-ABDD-A348625C1C4F}" type="slidenum">
              <a:rPr lang="en-US"/>
              <a:pPr>
                <a:defRPr/>
              </a:pPr>
              <a:t>‹#›</a:t>
            </a:fld>
            <a:endParaRPr lang="en-US"/>
          </a:p>
        </p:txBody>
      </p:sp>
    </p:spTree>
    <p:extLst>
      <p:ext uri="{BB962C8B-B14F-4D97-AF65-F5344CB8AC3E}">
        <p14:creationId xmlns:p14="http://schemas.microsoft.com/office/powerpoint/2010/main" val="1171042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639" cy="463867"/>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55750" y="0"/>
            <a:ext cx="3027638" cy="463867"/>
          </a:xfrm>
          <a:prstGeom prst="rect">
            <a:avLst/>
          </a:prstGeom>
        </p:spPr>
        <p:txBody>
          <a:bodyPr vert="horz" lIns="91440" tIns="45720" rIns="91440" bIns="45720" rtlCol="0"/>
          <a:lstStyle>
            <a:lvl1pPr algn="r">
              <a:defRPr sz="1200"/>
            </a:lvl1pPr>
          </a:lstStyle>
          <a:p>
            <a:pPr>
              <a:defRPr/>
            </a:pPr>
            <a:fld id="{F41B0FF4-A26B-4568-B54C-81B7F4669E88}" type="datetimeFigureOut">
              <a:rPr lang="en-US"/>
              <a:pPr>
                <a:defRPr/>
              </a:pPr>
              <a:t>7/21/2021</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99305" y="4404359"/>
            <a:ext cx="5588000" cy="4171634"/>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805550"/>
            <a:ext cx="3027639" cy="46386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55750" y="8805550"/>
            <a:ext cx="3027638" cy="463867"/>
          </a:xfrm>
          <a:prstGeom prst="rect">
            <a:avLst/>
          </a:prstGeom>
        </p:spPr>
        <p:txBody>
          <a:bodyPr vert="horz" lIns="91440" tIns="45720" rIns="91440" bIns="45720" rtlCol="0" anchor="b"/>
          <a:lstStyle>
            <a:lvl1pPr algn="r">
              <a:defRPr sz="1200"/>
            </a:lvl1pPr>
          </a:lstStyle>
          <a:p>
            <a:pPr>
              <a:defRPr/>
            </a:pPr>
            <a:fld id="{CF2F3C08-0F1C-47F0-9FB7-E2E73FF79A66}" type="slidenum">
              <a:rPr lang="en-US"/>
              <a:pPr>
                <a:defRPr/>
              </a:pPr>
              <a:t>‹#›</a:t>
            </a:fld>
            <a:endParaRPr lang="en-US"/>
          </a:p>
        </p:txBody>
      </p:sp>
    </p:spTree>
    <p:extLst>
      <p:ext uri="{BB962C8B-B14F-4D97-AF65-F5344CB8AC3E}">
        <p14:creationId xmlns:p14="http://schemas.microsoft.com/office/powerpoint/2010/main" val="3782855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7ADB3A2-BE02-4A0A-A258-DA3157F17718}" type="slidenum">
              <a:rPr lang="en-US" altLang="en-US" smtClean="0"/>
              <a:pPr eaLnBrk="1" hangingPunct="1"/>
              <a:t>0</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9</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10</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11</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12</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13</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14</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15</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16</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17</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18</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4C7AEDC-3D99-426B-98F8-FBFC3C3EE4FD}" type="slidenum">
              <a:rPr lang="en-US" altLang="en-US" smtClean="0"/>
              <a:pPr eaLnBrk="1" hangingPunct="1"/>
              <a:t>1</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19</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20</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21</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2</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3</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4</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5</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6</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7</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DB4B716-DFB6-4BC9-9948-881B8DE4FEBC}" type="slidenum">
              <a:rPr lang="en-US" altLang="en-US" smtClean="0"/>
              <a:pPr eaLnBrk="1" hangingPunct="1"/>
              <a:t>8</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571500" y="1049216"/>
            <a:ext cx="7772400" cy="1371600"/>
          </a:xfrm>
        </p:spPr>
        <p:txBody>
          <a:bodyPr/>
          <a:lstStyle>
            <a:lvl1pPr>
              <a:defRPr sz="4000"/>
            </a:lvl1pPr>
          </a:lstStyle>
          <a:p>
            <a:r>
              <a:rPr lang="en-US" smtClean="0"/>
              <a:t>Click to edit Master title style</a:t>
            </a:r>
            <a:endParaRPr lang="en-US"/>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8" name="Line 8"/>
          <p:cNvSpPr>
            <a:spLocks noChangeShapeType="1"/>
          </p:cNvSpPr>
          <p:nvPr userDrawn="1"/>
        </p:nvSpPr>
        <p:spPr bwMode="auto">
          <a:xfrm flipV="1">
            <a:off x="571500" y="2420816"/>
            <a:ext cx="8077200" cy="0"/>
          </a:xfrm>
          <a:prstGeom prst="line">
            <a:avLst/>
          </a:prstGeom>
          <a:ln>
            <a:headEnd/>
            <a:tailEnd/>
          </a:ln>
          <a:extLst/>
        </p:spPr>
        <p:style>
          <a:lnRef idx="2">
            <a:schemeClr val="accent2"/>
          </a:lnRef>
          <a:fillRef idx="0">
            <a:schemeClr val="accent2"/>
          </a:fillRef>
          <a:effectRef idx="1">
            <a:schemeClr val="accent2"/>
          </a:effectRef>
          <a:fontRef idx="minor">
            <a:schemeClr val="tx1"/>
          </a:fontRef>
        </p:style>
        <p:txBody>
          <a:bodyPr/>
          <a:lstStyle/>
          <a:p>
            <a:endParaRPr lang="en-US" dirty="0"/>
          </a:p>
        </p:txBody>
      </p:sp>
    </p:spTree>
    <p:extLst>
      <p:ext uri="{BB962C8B-B14F-4D97-AF65-F5344CB8AC3E}">
        <p14:creationId xmlns:p14="http://schemas.microsoft.com/office/powerpoint/2010/main" val="956108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EF3D7E90-636F-4510-AF88-757947821793}" type="datetime1">
              <a:rPr lang="en-US"/>
              <a:pPr>
                <a:defRPr/>
              </a:pPr>
              <a:t>7/21/2021</a:t>
            </a:fld>
            <a:endParaRPr lang="en-US"/>
          </a:p>
        </p:txBody>
      </p:sp>
      <p:sp>
        <p:nvSpPr>
          <p:cNvPr id="5"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A85299CB-9352-4A29-A4A7-232490BAF7B3}" type="slidenum">
              <a:rPr lang="en-US"/>
              <a:pPr>
                <a:defRPr/>
              </a:pPr>
              <a:t>‹#›</a:t>
            </a:fld>
            <a:endParaRPr lang="en-US"/>
          </a:p>
        </p:txBody>
      </p:sp>
    </p:spTree>
    <p:extLst>
      <p:ext uri="{BB962C8B-B14F-4D97-AF65-F5344CB8AC3E}">
        <p14:creationId xmlns:p14="http://schemas.microsoft.com/office/powerpoint/2010/main" val="61008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7EDA8C95-5EDC-43A7-B026-04AEAAF043B3}" type="datetime1">
              <a:rPr lang="en-US"/>
              <a:pPr>
                <a:defRPr/>
              </a:pPr>
              <a:t>7/21/2021</a:t>
            </a:fld>
            <a:endParaRPr lang="en-US"/>
          </a:p>
        </p:txBody>
      </p:sp>
      <p:sp>
        <p:nvSpPr>
          <p:cNvPr id="5"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69FFB6D7-20C2-4F7B-A6E4-8409CC74D44F}" type="slidenum">
              <a:rPr lang="en-US"/>
              <a:pPr>
                <a:defRPr/>
              </a:pPr>
              <a:t>‹#›</a:t>
            </a:fld>
            <a:endParaRPr lang="en-US"/>
          </a:p>
        </p:txBody>
      </p:sp>
    </p:spTree>
    <p:extLst>
      <p:ext uri="{BB962C8B-B14F-4D97-AF65-F5344CB8AC3E}">
        <p14:creationId xmlns:p14="http://schemas.microsoft.com/office/powerpoint/2010/main" val="392360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7C1D64D-0ACF-45AD-BD12-0FA704A76605}"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C8893E-CC9C-4EDB-9DDD-061F257BD5F7}" type="slidenum">
              <a:rPr lang="en-US"/>
              <a:pPr>
                <a:defRPr/>
              </a:pPr>
              <a:t>‹#›</a:t>
            </a:fld>
            <a:endParaRPr lang="en-US"/>
          </a:p>
        </p:txBody>
      </p:sp>
    </p:spTree>
    <p:extLst>
      <p:ext uri="{BB962C8B-B14F-4D97-AF65-F5344CB8AC3E}">
        <p14:creationId xmlns:p14="http://schemas.microsoft.com/office/powerpoint/2010/main" val="18143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4767E8-17DD-4DE4-9F6C-AFAB2E0E4E06}"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54D267-093A-44E5-8888-FB1AC0039DBB}" type="slidenum">
              <a:rPr lang="en-US"/>
              <a:pPr>
                <a:defRPr/>
              </a:pPr>
              <a:t>‹#›</a:t>
            </a:fld>
            <a:endParaRPr lang="en-US"/>
          </a:p>
        </p:txBody>
      </p:sp>
    </p:spTree>
    <p:extLst>
      <p:ext uri="{BB962C8B-B14F-4D97-AF65-F5344CB8AC3E}">
        <p14:creationId xmlns:p14="http://schemas.microsoft.com/office/powerpoint/2010/main" val="207125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DA9E949-EE40-4A35-A7CB-1E7993E56F19}"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6FA015-917F-490B-B253-6F930034958B}" type="slidenum">
              <a:rPr lang="en-US"/>
              <a:pPr>
                <a:defRPr/>
              </a:pPr>
              <a:t>‹#›</a:t>
            </a:fld>
            <a:endParaRPr lang="en-US"/>
          </a:p>
        </p:txBody>
      </p:sp>
    </p:spTree>
    <p:extLst>
      <p:ext uri="{BB962C8B-B14F-4D97-AF65-F5344CB8AC3E}">
        <p14:creationId xmlns:p14="http://schemas.microsoft.com/office/powerpoint/2010/main" val="3417256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F977BCD-340C-41DE-BAA1-D5A9EEE69E31}" type="datetime1">
              <a:rPr lang="en-US"/>
              <a:pPr>
                <a:defRPr/>
              </a:pPr>
              <a:t>7/21/2021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7E07E4-8306-4242-96E2-3F63C941E234}" type="slidenum">
              <a:rPr lang="en-US"/>
              <a:pPr>
                <a:defRPr/>
              </a:pPr>
              <a:t>‹#›</a:t>
            </a:fld>
            <a:endParaRPr lang="en-US"/>
          </a:p>
        </p:txBody>
      </p:sp>
    </p:spTree>
    <p:extLst>
      <p:ext uri="{BB962C8B-B14F-4D97-AF65-F5344CB8AC3E}">
        <p14:creationId xmlns:p14="http://schemas.microsoft.com/office/powerpoint/2010/main" val="136016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80B934-149A-460F-90BE-5BA6702C5B27}" type="datetime1">
              <a:rPr lang="en-US"/>
              <a:pPr>
                <a:defRPr/>
              </a:pPr>
              <a:t>7/21/2021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D1013A-14F7-41F3-A516-C3F525CC3FB7}" type="slidenum">
              <a:rPr lang="en-US"/>
              <a:pPr>
                <a:defRPr/>
              </a:pPr>
              <a:t>‹#›</a:t>
            </a:fld>
            <a:endParaRPr lang="en-US"/>
          </a:p>
        </p:txBody>
      </p:sp>
    </p:spTree>
    <p:extLst>
      <p:ext uri="{BB962C8B-B14F-4D97-AF65-F5344CB8AC3E}">
        <p14:creationId xmlns:p14="http://schemas.microsoft.com/office/powerpoint/2010/main" val="1201828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BBBFE0C-AE85-4661-A0D1-8DC8B28B2C7C}" type="datetime1">
              <a:rPr lang="en-US"/>
              <a:pPr>
                <a:defRPr/>
              </a:pPr>
              <a:t>7/21/2021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D896BF5-6C29-437B-B756-FD005595D562}" type="slidenum">
              <a:rPr lang="en-US"/>
              <a:pPr>
                <a:defRPr/>
              </a:pPr>
              <a:t>‹#›</a:t>
            </a:fld>
            <a:endParaRPr lang="en-US"/>
          </a:p>
        </p:txBody>
      </p:sp>
    </p:spTree>
    <p:extLst>
      <p:ext uri="{BB962C8B-B14F-4D97-AF65-F5344CB8AC3E}">
        <p14:creationId xmlns:p14="http://schemas.microsoft.com/office/powerpoint/2010/main" val="552154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6FFD9C-6E36-48DE-9508-9EDF05E6AED5}" type="datetime1">
              <a:rPr lang="en-US"/>
              <a:pPr>
                <a:defRPr/>
              </a:pPr>
              <a:t>7/21/2021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D6C2DC-A400-448C-A733-51F49539BBB8}" type="slidenum">
              <a:rPr lang="en-US"/>
              <a:pPr>
                <a:defRPr/>
              </a:pPr>
              <a:t>‹#›</a:t>
            </a:fld>
            <a:endParaRPr lang="en-US"/>
          </a:p>
        </p:txBody>
      </p:sp>
    </p:spTree>
    <p:extLst>
      <p:ext uri="{BB962C8B-B14F-4D97-AF65-F5344CB8AC3E}">
        <p14:creationId xmlns:p14="http://schemas.microsoft.com/office/powerpoint/2010/main" val="2278542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B67126-CBBD-47ED-82CE-7355417748BA}" type="datetime1">
              <a:rPr lang="en-US"/>
              <a:pPr>
                <a:defRPr/>
              </a:pPr>
              <a:t>7/21/2021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7D8630-0545-4364-8E9E-ECCE5BBBF2BE}" type="slidenum">
              <a:rPr lang="en-US"/>
              <a:pPr>
                <a:defRPr/>
              </a:pPr>
              <a:t>‹#›</a:t>
            </a:fld>
            <a:endParaRPr lang="en-US"/>
          </a:p>
        </p:txBody>
      </p:sp>
    </p:spTree>
    <p:extLst>
      <p:ext uri="{BB962C8B-B14F-4D97-AF65-F5344CB8AC3E}">
        <p14:creationId xmlns:p14="http://schemas.microsoft.com/office/powerpoint/2010/main" val="248437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BDE98A67-0FD5-4FCE-8B84-0F521E17EA96}" type="datetime1">
              <a:rPr lang="en-US"/>
              <a:pPr>
                <a:defRPr/>
              </a:pPr>
              <a:t>7/21/2021</a:t>
            </a:fld>
            <a:endParaRPr lang="en-US"/>
          </a:p>
        </p:txBody>
      </p:sp>
      <p:sp>
        <p:nvSpPr>
          <p:cNvPr id="5"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70B14425-1E43-4651-B23B-E92BE1C41500}" type="slidenum">
              <a:rPr lang="en-US"/>
              <a:pPr>
                <a:defRPr/>
              </a:pPr>
              <a:t>‹#›</a:t>
            </a:fld>
            <a:endParaRPr lang="en-US"/>
          </a:p>
        </p:txBody>
      </p:sp>
    </p:spTree>
    <p:extLst>
      <p:ext uri="{BB962C8B-B14F-4D97-AF65-F5344CB8AC3E}">
        <p14:creationId xmlns:p14="http://schemas.microsoft.com/office/powerpoint/2010/main" val="1236917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8E75CB-D2F0-4C7D-96DA-31A13AD11398}" type="datetime1">
              <a:rPr lang="en-US"/>
              <a:pPr>
                <a:defRPr/>
              </a:pPr>
              <a:t>7/21/2021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B2F668-0781-46DB-98CF-F07D0FDDC0BC}" type="slidenum">
              <a:rPr lang="en-US"/>
              <a:pPr>
                <a:defRPr/>
              </a:pPr>
              <a:t>‹#›</a:t>
            </a:fld>
            <a:endParaRPr lang="en-US"/>
          </a:p>
        </p:txBody>
      </p:sp>
    </p:spTree>
    <p:extLst>
      <p:ext uri="{BB962C8B-B14F-4D97-AF65-F5344CB8AC3E}">
        <p14:creationId xmlns:p14="http://schemas.microsoft.com/office/powerpoint/2010/main" val="3988823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A91B21-8F82-4213-89DA-FABE7C10A4A1}"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E560A6-A317-4229-A1E8-E6F24C6B6D0F}" type="slidenum">
              <a:rPr lang="en-US"/>
              <a:pPr>
                <a:defRPr/>
              </a:pPr>
              <a:t>‹#›</a:t>
            </a:fld>
            <a:endParaRPr lang="en-US"/>
          </a:p>
        </p:txBody>
      </p:sp>
    </p:spTree>
    <p:extLst>
      <p:ext uri="{BB962C8B-B14F-4D97-AF65-F5344CB8AC3E}">
        <p14:creationId xmlns:p14="http://schemas.microsoft.com/office/powerpoint/2010/main" val="329897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20F764D-025C-411D-8E05-53591F668807}"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7CD87C-971A-4450-BEE2-41D708FB1A33}" type="slidenum">
              <a:rPr lang="en-US"/>
              <a:pPr>
                <a:defRPr/>
              </a:pPr>
              <a:t>‹#›</a:t>
            </a:fld>
            <a:endParaRPr lang="en-US"/>
          </a:p>
        </p:txBody>
      </p:sp>
    </p:spTree>
    <p:extLst>
      <p:ext uri="{BB962C8B-B14F-4D97-AF65-F5344CB8AC3E}">
        <p14:creationId xmlns:p14="http://schemas.microsoft.com/office/powerpoint/2010/main" val="1724147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C7E1653-B72F-4840-9BAB-4F7FA13D372A}"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33B34D-B00A-479F-BB8F-596576CAF337}" type="slidenum">
              <a:rPr lang="en-US"/>
              <a:pPr>
                <a:defRPr/>
              </a:pPr>
              <a:t>‹#›</a:t>
            </a:fld>
            <a:endParaRPr lang="en-US"/>
          </a:p>
        </p:txBody>
      </p:sp>
    </p:spTree>
    <p:extLst>
      <p:ext uri="{BB962C8B-B14F-4D97-AF65-F5344CB8AC3E}">
        <p14:creationId xmlns:p14="http://schemas.microsoft.com/office/powerpoint/2010/main" val="757260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67526B-2582-4A85-A70C-6A902D78B867}"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2D34C3-61AE-419F-BA1A-80AAC1D389D8}" type="slidenum">
              <a:rPr lang="en-US"/>
              <a:pPr>
                <a:defRPr/>
              </a:pPr>
              <a:t>‹#›</a:t>
            </a:fld>
            <a:endParaRPr lang="en-US"/>
          </a:p>
        </p:txBody>
      </p:sp>
    </p:spTree>
    <p:extLst>
      <p:ext uri="{BB962C8B-B14F-4D97-AF65-F5344CB8AC3E}">
        <p14:creationId xmlns:p14="http://schemas.microsoft.com/office/powerpoint/2010/main" val="3793500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7223F6-5E2E-4F16-BF94-D593434C7985}"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DD43D7-3253-4E4A-BF8C-D6764056CF8D}" type="slidenum">
              <a:rPr lang="en-US"/>
              <a:pPr>
                <a:defRPr/>
              </a:pPr>
              <a:t>‹#›</a:t>
            </a:fld>
            <a:endParaRPr lang="en-US"/>
          </a:p>
        </p:txBody>
      </p:sp>
    </p:spTree>
    <p:extLst>
      <p:ext uri="{BB962C8B-B14F-4D97-AF65-F5344CB8AC3E}">
        <p14:creationId xmlns:p14="http://schemas.microsoft.com/office/powerpoint/2010/main" val="3140048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84AC4A1-61D3-441F-A0C2-1895D3CA3033}" type="datetime1">
              <a:rPr lang="en-US"/>
              <a:pPr>
                <a:defRPr/>
              </a:pPr>
              <a:t>7/21/2021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BF2A326-343F-4E3A-8C2A-D818A5561226}" type="slidenum">
              <a:rPr lang="en-US"/>
              <a:pPr>
                <a:defRPr/>
              </a:pPr>
              <a:t>‹#›</a:t>
            </a:fld>
            <a:endParaRPr lang="en-US"/>
          </a:p>
        </p:txBody>
      </p:sp>
    </p:spTree>
    <p:extLst>
      <p:ext uri="{BB962C8B-B14F-4D97-AF65-F5344CB8AC3E}">
        <p14:creationId xmlns:p14="http://schemas.microsoft.com/office/powerpoint/2010/main" val="3257787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BBAD0B71-BFA4-4E39-8255-F0A034AECF36}" type="datetime1">
              <a:rPr lang="en-US"/>
              <a:pPr>
                <a:defRPr/>
              </a:pPr>
              <a:t>7/21/2021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CF17AD8-E73B-4602-BF5A-D6C1119163E0}" type="slidenum">
              <a:rPr lang="en-US"/>
              <a:pPr>
                <a:defRPr/>
              </a:pPr>
              <a:t>‹#›</a:t>
            </a:fld>
            <a:endParaRPr lang="en-US"/>
          </a:p>
        </p:txBody>
      </p:sp>
    </p:spTree>
    <p:extLst>
      <p:ext uri="{BB962C8B-B14F-4D97-AF65-F5344CB8AC3E}">
        <p14:creationId xmlns:p14="http://schemas.microsoft.com/office/powerpoint/2010/main" val="4185420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4601FDDA-7F0E-4AE7-9462-9EE69AFD7422}" type="datetime1">
              <a:rPr lang="en-US"/>
              <a:pPr>
                <a:defRPr/>
              </a:pPr>
              <a:t>7/21/2021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BF6DD526-2F82-404D-A13E-7AB7DF0A8340}" type="slidenum">
              <a:rPr lang="en-US"/>
              <a:pPr>
                <a:defRPr/>
              </a:pPr>
              <a:t>‹#›</a:t>
            </a:fld>
            <a:endParaRPr lang="en-US"/>
          </a:p>
        </p:txBody>
      </p:sp>
    </p:spTree>
    <p:extLst>
      <p:ext uri="{BB962C8B-B14F-4D97-AF65-F5344CB8AC3E}">
        <p14:creationId xmlns:p14="http://schemas.microsoft.com/office/powerpoint/2010/main" val="42524093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FBDB660-6F1D-4DB6-A6F8-0BE2F40A83BC}" type="datetime1">
              <a:rPr lang="en-US"/>
              <a:pPr>
                <a:defRPr/>
              </a:pPr>
              <a:t>7/21/2021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BA0DB0C-9E31-4B4A-827F-BB737B77145E}" type="slidenum">
              <a:rPr lang="en-US"/>
              <a:pPr>
                <a:defRPr/>
              </a:pPr>
              <a:t>‹#›</a:t>
            </a:fld>
            <a:endParaRPr lang="en-US"/>
          </a:p>
        </p:txBody>
      </p:sp>
    </p:spTree>
    <p:extLst>
      <p:ext uri="{BB962C8B-B14F-4D97-AF65-F5344CB8AC3E}">
        <p14:creationId xmlns:p14="http://schemas.microsoft.com/office/powerpoint/2010/main" val="370791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50286D9F-5211-431B-A9EC-21BB2DCF21CC}" type="datetime1">
              <a:rPr lang="en-US"/>
              <a:pPr>
                <a:defRPr/>
              </a:pPr>
              <a:t>7/21/2021</a:t>
            </a:fld>
            <a:endParaRPr lang="en-US"/>
          </a:p>
        </p:txBody>
      </p:sp>
      <p:sp>
        <p:nvSpPr>
          <p:cNvPr id="5"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11"/>
          <p:cNvSpPr>
            <a:spLocks noGrp="1" noChangeArrowheads="1"/>
          </p:cNvSpPr>
          <p:nvPr>
            <p:ph type="sldNum" sz="quarter" idx="12"/>
          </p:nvPr>
        </p:nvSpPr>
        <p:spPr/>
        <p:txBody>
          <a:bodyPr/>
          <a:lstStyle>
            <a:lvl1pPr>
              <a:defRPr/>
            </a:lvl1pPr>
          </a:lstStyle>
          <a:p>
            <a:pPr>
              <a:defRPr/>
            </a:pPr>
            <a:fld id="{78FA6223-3BE9-42D2-B417-EEA28FD48D8A}" type="slidenum">
              <a:rPr lang="en-US"/>
              <a:pPr>
                <a:defRPr/>
              </a:pPr>
              <a:t>‹#›</a:t>
            </a:fld>
            <a:endParaRPr lang="en-US"/>
          </a:p>
        </p:txBody>
      </p:sp>
    </p:spTree>
    <p:extLst>
      <p:ext uri="{BB962C8B-B14F-4D97-AF65-F5344CB8AC3E}">
        <p14:creationId xmlns:p14="http://schemas.microsoft.com/office/powerpoint/2010/main" val="549410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6AF274F-90BF-4E3D-9586-7540A462D101}" type="datetime1">
              <a:rPr lang="en-US"/>
              <a:pPr>
                <a:defRPr/>
              </a:pPr>
              <a:t>7/21/2021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7FA2378D-9704-48AC-A348-788A538F24B6}" type="slidenum">
              <a:rPr lang="en-US"/>
              <a:pPr>
                <a:defRPr/>
              </a:pPr>
              <a:t>‹#›</a:t>
            </a:fld>
            <a:endParaRPr lang="en-US"/>
          </a:p>
        </p:txBody>
      </p:sp>
    </p:spTree>
    <p:extLst>
      <p:ext uri="{BB962C8B-B14F-4D97-AF65-F5344CB8AC3E}">
        <p14:creationId xmlns:p14="http://schemas.microsoft.com/office/powerpoint/2010/main" val="3703504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A3E4014-99CA-4469-8B7A-D15F2B60FD24}" type="datetime1">
              <a:rPr lang="en-US"/>
              <a:pPr>
                <a:defRPr/>
              </a:pPr>
              <a:t>7/21/2021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C49EE2C-A70E-498C-9707-9E04302312D9}" type="slidenum">
              <a:rPr lang="en-US"/>
              <a:pPr>
                <a:defRPr/>
              </a:pPr>
              <a:t>‹#›</a:t>
            </a:fld>
            <a:endParaRPr lang="en-US"/>
          </a:p>
        </p:txBody>
      </p:sp>
    </p:spTree>
    <p:extLst>
      <p:ext uri="{BB962C8B-B14F-4D97-AF65-F5344CB8AC3E}">
        <p14:creationId xmlns:p14="http://schemas.microsoft.com/office/powerpoint/2010/main" val="3693797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885764-C050-4DBE-9F9B-FEABFD0E2D4D}"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5EA591-ABC6-41D1-97F1-FBFC3B88D1CF}" type="slidenum">
              <a:rPr lang="en-US"/>
              <a:pPr>
                <a:defRPr/>
              </a:pPr>
              <a:t>‹#›</a:t>
            </a:fld>
            <a:endParaRPr lang="en-US"/>
          </a:p>
        </p:txBody>
      </p:sp>
    </p:spTree>
    <p:extLst>
      <p:ext uri="{BB962C8B-B14F-4D97-AF65-F5344CB8AC3E}">
        <p14:creationId xmlns:p14="http://schemas.microsoft.com/office/powerpoint/2010/main" val="11402499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BA9C7C-E94A-40EF-AC0D-968E4057BA7C}" type="datetime1">
              <a:rPr lang="en-US"/>
              <a:pPr>
                <a:defRPr/>
              </a:pPr>
              <a:t>7/21/2021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838344-EFDA-4744-845D-D6551F402ED3}" type="slidenum">
              <a:rPr lang="en-US"/>
              <a:pPr>
                <a:defRPr/>
              </a:pPr>
              <a:t>‹#›</a:t>
            </a:fld>
            <a:endParaRPr lang="en-US"/>
          </a:p>
        </p:txBody>
      </p:sp>
    </p:spTree>
    <p:extLst>
      <p:ext uri="{BB962C8B-B14F-4D97-AF65-F5344CB8AC3E}">
        <p14:creationId xmlns:p14="http://schemas.microsoft.com/office/powerpoint/2010/main" val="162521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4ACEB103-6AA2-4019-AD60-D272F55B9076}" type="datetime1">
              <a:rPr lang="en-US"/>
              <a:pPr>
                <a:defRPr/>
              </a:pPr>
              <a:t>7/21/2021</a:t>
            </a:fld>
            <a:endParaRPr lang="en-US"/>
          </a:p>
        </p:txBody>
      </p:sp>
      <p:sp>
        <p:nvSpPr>
          <p:cNvPr id="6"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F8E41C68-FAA5-4BF1-946F-2DE21EF463D2}" type="slidenum">
              <a:rPr lang="en-US"/>
              <a:pPr>
                <a:defRPr/>
              </a:pPr>
              <a:t>‹#›</a:t>
            </a:fld>
            <a:endParaRPr lang="en-US"/>
          </a:p>
        </p:txBody>
      </p:sp>
    </p:spTree>
    <p:extLst>
      <p:ext uri="{BB962C8B-B14F-4D97-AF65-F5344CB8AC3E}">
        <p14:creationId xmlns:p14="http://schemas.microsoft.com/office/powerpoint/2010/main" val="237267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0B32B6B4-74DC-47F2-AE24-8AB64F01FD69}" type="datetime1">
              <a:rPr lang="en-US"/>
              <a:pPr>
                <a:defRPr/>
              </a:pPr>
              <a:t>7/21/2021</a:t>
            </a:fld>
            <a:endParaRPr lang="en-US"/>
          </a:p>
        </p:txBody>
      </p:sp>
      <p:sp>
        <p:nvSpPr>
          <p:cNvPr id="8"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a:lvl1pPr>
          </a:lstStyle>
          <a:p>
            <a:pPr>
              <a:defRPr/>
            </a:pPr>
            <a:fld id="{733D2B1F-41E7-4515-A929-718EF3EA5EE0}" type="slidenum">
              <a:rPr lang="en-US"/>
              <a:pPr>
                <a:defRPr/>
              </a:pPr>
              <a:t>‹#›</a:t>
            </a:fld>
            <a:endParaRPr lang="en-US"/>
          </a:p>
        </p:txBody>
      </p:sp>
    </p:spTree>
    <p:extLst>
      <p:ext uri="{BB962C8B-B14F-4D97-AF65-F5344CB8AC3E}">
        <p14:creationId xmlns:p14="http://schemas.microsoft.com/office/powerpoint/2010/main" val="331343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D7225AC9-2996-4E9C-B408-2A85BD8FF9E7}" type="datetime1">
              <a:rPr lang="en-US"/>
              <a:pPr>
                <a:defRPr/>
              </a:pPr>
              <a:t>7/21/2021</a:t>
            </a:fld>
            <a:endParaRPr lang="en-US"/>
          </a:p>
        </p:txBody>
      </p:sp>
      <p:sp>
        <p:nvSpPr>
          <p:cNvPr id="4"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11"/>
          <p:cNvSpPr>
            <a:spLocks noGrp="1" noChangeArrowheads="1"/>
          </p:cNvSpPr>
          <p:nvPr>
            <p:ph type="sldNum" sz="quarter" idx="12"/>
          </p:nvPr>
        </p:nvSpPr>
        <p:spPr/>
        <p:txBody>
          <a:bodyPr/>
          <a:lstStyle>
            <a:lvl1pPr>
              <a:defRPr/>
            </a:lvl1pPr>
          </a:lstStyle>
          <a:p>
            <a:pPr>
              <a:defRPr/>
            </a:pPr>
            <a:fld id="{7B0B5432-2FCD-4AAA-9370-5B18EE94D532}" type="slidenum">
              <a:rPr lang="en-US"/>
              <a:pPr>
                <a:defRPr/>
              </a:pPr>
              <a:t>‹#›</a:t>
            </a:fld>
            <a:endParaRPr lang="en-US"/>
          </a:p>
        </p:txBody>
      </p:sp>
    </p:spTree>
    <p:extLst>
      <p:ext uri="{BB962C8B-B14F-4D97-AF65-F5344CB8AC3E}">
        <p14:creationId xmlns:p14="http://schemas.microsoft.com/office/powerpoint/2010/main" val="107798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D93BE1C2-59DA-428D-8582-B3CC8A772143}" type="datetime1">
              <a:rPr lang="en-US"/>
              <a:pPr>
                <a:defRPr/>
              </a:pPr>
              <a:t>7/21/2021</a:t>
            </a:fld>
            <a:endParaRPr lang="en-US"/>
          </a:p>
        </p:txBody>
      </p:sp>
      <p:sp>
        <p:nvSpPr>
          <p:cNvPr id="3"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11"/>
          <p:cNvSpPr>
            <a:spLocks noGrp="1" noChangeArrowheads="1"/>
          </p:cNvSpPr>
          <p:nvPr>
            <p:ph type="sldNum" sz="quarter" idx="12"/>
          </p:nvPr>
        </p:nvSpPr>
        <p:spPr/>
        <p:txBody>
          <a:bodyPr/>
          <a:lstStyle>
            <a:lvl1pPr>
              <a:defRPr/>
            </a:lvl1pPr>
          </a:lstStyle>
          <a:p>
            <a:pPr>
              <a:defRPr/>
            </a:pPr>
            <a:fld id="{ADBEBE9D-C0F6-419B-B250-63DB17044255}" type="slidenum">
              <a:rPr lang="en-US"/>
              <a:pPr>
                <a:defRPr/>
              </a:pPr>
              <a:t>‹#›</a:t>
            </a:fld>
            <a:endParaRPr lang="en-US"/>
          </a:p>
        </p:txBody>
      </p:sp>
    </p:spTree>
    <p:extLst>
      <p:ext uri="{BB962C8B-B14F-4D97-AF65-F5344CB8AC3E}">
        <p14:creationId xmlns:p14="http://schemas.microsoft.com/office/powerpoint/2010/main" val="270663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396B2FDC-2EFC-4ABC-A29D-3CF6F4387A5D}" type="datetime1">
              <a:rPr lang="en-US"/>
              <a:pPr>
                <a:defRPr/>
              </a:pPr>
              <a:t>7/21/2021</a:t>
            </a:fld>
            <a:endParaRPr lang="en-US"/>
          </a:p>
        </p:txBody>
      </p:sp>
      <p:sp>
        <p:nvSpPr>
          <p:cNvPr id="6"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BBF853E9-376E-4D12-834C-215879830CF0}" type="slidenum">
              <a:rPr lang="en-US"/>
              <a:pPr>
                <a:defRPr/>
              </a:pPr>
              <a:t>‹#›</a:t>
            </a:fld>
            <a:endParaRPr lang="en-US"/>
          </a:p>
        </p:txBody>
      </p:sp>
    </p:spTree>
    <p:extLst>
      <p:ext uri="{BB962C8B-B14F-4D97-AF65-F5344CB8AC3E}">
        <p14:creationId xmlns:p14="http://schemas.microsoft.com/office/powerpoint/2010/main" val="199914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xfrm>
            <a:off x="533400" y="6248400"/>
            <a:ext cx="1981200" cy="476250"/>
          </a:xfrm>
          <a:prstGeom prst="rect">
            <a:avLst/>
          </a:prstGeom>
        </p:spPr>
        <p:txBody>
          <a:bodyPr/>
          <a:lstStyle>
            <a:lvl1pPr>
              <a:defRPr/>
            </a:lvl1pPr>
          </a:lstStyle>
          <a:p>
            <a:pPr>
              <a:defRPr/>
            </a:pPr>
            <a:fld id="{E5157AC6-5CB3-4096-B85A-F6A4EA8A96A1}" type="datetime1">
              <a:rPr lang="en-US"/>
              <a:pPr>
                <a:defRPr/>
              </a:pPr>
              <a:t>7/21/2021</a:t>
            </a:fld>
            <a:endParaRPr lang="en-US"/>
          </a:p>
        </p:txBody>
      </p:sp>
      <p:sp>
        <p:nvSpPr>
          <p:cNvPr id="6" name="Rectangle 10"/>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a:lvl1pPr>
          </a:lstStyle>
          <a:p>
            <a:pPr>
              <a:defRPr/>
            </a:pPr>
            <a:fld id="{52246CFC-49CA-46CA-B882-695375D77776}" type="slidenum">
              <a:rPr lang="en-US"/>
              <a:pPr>
                <a:defRPr/>
              </a:pPr>
              <a:t>‹#›</a:t>
            </a:fld>
            <a:endParaRPr lang="en-US"/>
          </a:p>
        </p:txBody>
      </p:sp>
    </p:spTree>
    <p:extLst>
      <p:ext uri="{BB962C8B-B14F-4D97-AF65-F5344CB8AC3E}">
        <p14:creationId xmlns:p14="http://schemas.microsoft.com/office/powerpoint/2010/main" val="96323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515815"/>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533400" y="12954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2299" name="Rectangle 11"/>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5557284-100C-4E9E-BAB7-14BAC5E09837}" type="slidenum">
              <a:rPr lang="en-US"/>
              <a:pPr>
                <a:defRPr/>
              </a:pPr>
              <a:t>‹#›</a:t>
            </a:fld>
            <a:r>
              <a:rPr lang="en-US" dirty="0"/>
              <a:t> of 66+</a:t>
            </a:r>
          </a:p>
        </p:txBody>
      </p:sp>
      <p:sp>
        <p:nvSpPr>
          <p:cNvPr id="9" name="Line 8"/>
          <p:cNvSpPr>
            <a:spLocks noChangeShapeType="1"/>
          </p:cNvSpPr>
          <p:nvPr/>
        </p:nvSpPr>
        <p:spPr bwMode="auto">
          <a:xfrm flipV="1">
            <a:off x="533400" y="1219200"/>
            <a:ext cx="8077200" cy="0"/>
          </a:xfrm>
          <a:prstGeom prst="line">
            <a:avLst/>
          </a:prstGeom>
          <a:ln>
            <a:headEnd/>
            <a:tailEnd/>
          </a:ln>
          <a:extLst/>
        </p:spPr>
        <p:style>
          <a:lnRef idx="2">
            <a:schemeClr val="accent2"/>
          </a:lnRef>
          <a:fillRef idx="0">
            <a:schemeClr val="accent2"/>
          </a:fillRef>
          <a:effectRef idx="1">
            <a:schemeClr val="accent2"/>
          </a:effectRef>
          <a:fontRef idx="minor">
            <a:schemeClr val="tx1"/>
          </a:fontRef>
        </p:style>
        <p:txBody>
          <a:bodyPr/>
          <a:lstStyle/>
          <a:p>
            <a:endParaRPr lang="en-US" dirty="0"/>
          </a:p>
        </p:txBody>
      </p:sp>
      <p:sp>
        <p:nvSpPr>
          <p:cNvPr id="10" name="Line 8"/>
          <p:cNvSpPr>
            <a:spLocks noChangeShapeType="1"/>
          </p:cNvSpPr>
          <p:nvPr/>
        </p:nvSpPr>
        <p:spPr bwMode="auto">
          <a:xfrm flipV="1">
            <a:off x="533400" y="6172200"/>
            <a:ext cx="8077200" cy="0"/>
          </a:xfrm>
          <a:prstGeom prst="line">
            <a:avLst/>
          </a:prstGeom>
          <a:ln>
            <a:headEnd/>
            <a:tailEnd/>
          </a:ln>
          <a:extLst/>
        </p:spPr>
        <p:style>
          <a:lnRef idx="2">
            <a:schemeClr val="accent2"/>
          </a:lnRef>
          <a:fillRef idx="0">
            <a:schemeClr val="accent2"/>
          </a:fillRef>
          <a:effectRef idx="1">
            <a:schemeClr val="accent2"/>
          </a:effectRef>
          <a:fontRef idx="minor">
            <a:schemeClr val="tx1"/>
          </a:fontRef>
        </p:style>
        <p:txBody>
          <a:bodyPr/>
          <a:lstStyle/>
          <a:p>
            <a:endParaRPr lang="en-US" dirty="0"/>
          </a:p>
        </p:txBody>
      </p:sp>
    </p:spTree>
  </p:cSld>
  <p:clrMap bg1="lt1" tx1="dk1" bg2="lt2" tx2="dk2" accent1="accent1" accent2="accent2" accent3="accent3" accent4="accent4" accent5="accent5" accent6="accent6" hlink="hlink" folHlink="folHlink"/>
  <p:sldLayoutIdLst>
    <p:sldLayoutId id="2147484777" r:id="rId1"/>
    <p:sldLayoutId id="2147484778" r:id="rId2"/>
    <p:sldLayoutId id="2147484779" r:id="rId3"/>
    <p:sldLayoutId id="2147484780" r:id="rId4"/>
    <p:sldLayoutId id="2147484781" r:id="rId5"/>
    <p:sldLayoutId id="2147484782" r:id="rId6"/>
    <p:sldLayoutId id="2147484783" r:id="rId7"/>
    <p:sldLayoutId id="2147484784" r:id="rId8"/>
    <p:sldLayoutId id="2147484785" r:id="rId9"/>
    <p:sldLayoutId id="2147484786" r:id="rId10"/>
    <p:sldLayoutId id="214748478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BA4CDC2-A4B3-4949-86A4-6E4A92557606}" type="datetime1">
              <a:rPr lang="en-US"/>
              <a:pPr>
                <a:defRPr/>
              </a:pPr>
              <a:t>7/21/2021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1E74C7-352C-4E22-A269-6CDFD65336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 id="2147484770" r:id="rId5"/>
    <p:sldLayoutId id="2147484771" r:id="rId6"/>
    <p:sldLayoutId id="2147484772" r:id="rId7"/>
    <p:sldLayoutId id="2147484773" r:id="rId8"/>
    <p:sldLayoutId id="2147484774" r:id="rId9"/>
    <p:sldLayoutId id="2147484775" r:id="rId10"/>
    <p:sldLayoutId id="214748477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493E398-080D-46A0-A52E-E245765157CA}" type="datetime1">
              <a:rPr lang="en-US"/>
              <a:pPr>
                <a:defRPr/>
              </a:pPr>
              <a:t>7/21/2021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8B33F6-A3EB-4FE0-874E-A0921307F297}" type="slidenum">
              <a:rPr lang="en-US"/>
              <a:pPr>
                <a:defRPr/>
              </a:pPr>
              <a:t>‹#›</a:t>
            </a:fld>
            <a:r>
              <a:rPr lang="en-US" dirty="0"/>
              <a:t> of 66+</a:t>
            </a:r>
          </a:p>
        </p:txBody>
      </p:sp>
    </p:spTree>
  </p:cSld>
  <p:clrMap bg1="lt1" tx1="dk1" bg2="lt2" tx2="dk2" accent1="accent1" accent2="accent2" accent3="accent3" accent4="accent4" accent5="accent5" accent6="accent6" hlink="hlink" folHlink="folHlink"/>
  <p:sldLayoutIdLst>
    <p:sldLayoutId id="2147484788" r:id="rId1"/>
    <p:sldLayoutId id="2147484789" r:id="rId2"/>
    <p:sldLayoutId id="2147484790" r:id="rId3"/>
    <p:sldLayoutId id="2147484791" r:id="rId4"/>
    <p:sldLayoutId id="2147484792" r:id="rId5"/>
    <p:sldLayoutId id="2147484793" r:id="rId6"/>
    <p:sldLayoutId id="2147484794" r:id="rId7"/>
    <p:sldLayoutId id="2147484795" r:id="rId8"/>
    <p:sldLayoutId id="2147484796" r:id="rId9"/>
    <p:sldLayoutId id="2147484797" r:id="rId10"/>
    <p:sldLayoutId id="214748479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a:xfrm>
            <a:off x="685800" y="1371600"/>
            <a:ext cx="7772400" cy="990600"/>
          </a:xfrm>
        </p:spPr>
        <p:txBody>
          <a:bodyPr/>
          <a:lstStyle/>
          <a:p>
            <a:pPr algn="ctr" eaLnBrk="1" hangingPunct="1"/>
            <a:r>
              <a:rPr lang="en-US" altLang="en-US" sz="2800" dirty="0" smtClean="0"/>
              <a:t>Drug Repurposing for Covid-19</a:t>
            </a:r>
          </a:p>
        </p:txBody>
      </p:sp>
      <p:sp>
        <p:nvSpPr>
          <p:cNvPr id="26630" name="TextBox 5"/>
          <p:cNvSpPr txBox="1">
            <a:spLocks noChangeArrowheads="1"/>
          </p:cNvSpPr>
          <p:nvPr/>
        </p:nvSpPr>
        <p:spPr bwMode="auto">
          <a:xfrm>
            <a:off x="5715000" y="3027485"/>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dirty="0" smtClean="0"/>
              <a:t>July 2021</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err="1" smtClean="0">
                <a:solidFill>
                  <a:srgbClr val="000000"/>
                </a:solidFill>
                <a:cs typeface="Arial" charset="0"/>
              </a:rPr>
              <a:t>Introduction_Baseline</a:t>
            </a:r>
            <a:endParaRPr lang="en-US" dirty="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9</a:t>
            </a:fld>
            <a:endParaRPr lang="en-US" altLang="en-US"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7799"/>
            <a:ext cx="5791200" cy="4347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746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smtClean="0">
                <a:solidFill>
                  <a:srgbClr val="000000"/>
                </a:solidFill>
                <a:cs typeface="Arial" charset="0"/>
              </a:rPr>
              <a:t>Literature-based discovery(LBD)</a:t>
            </a:r>
            <a:endParaRPr lang="en-US" dirty="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10</a:t>
            </a:fld>
            <a:endParaRPr lang="en-US" altLang="en-US" smtClean="0"/>
          </a:p>
        </p:txBody>
      </p:sp>
      <p:sp>
        <p:nvSpPr>
          <p:cNvPr id="5" name="Content Placeholder 2"/>
          <p:cNvSpPr>
            <a:spLocks noGrp="1"/>
          </p:cNvSpPr>
          <p:nvPr>
            <p:ph idx="1"/>
          </p:nvPr>
        </p:nvSpPr>
        <p:spPr>
          <a:xfrm>
            <a:off x="685800" y="1371600"/>
            <a:ext cx="7772400" cy="4572000"/>
          </a:xfrm>
        </p:spPr>
        <p:txBody>
          <a:bodyPr/>
          <a:lstStyle/>
          <a:p>
            <a:pPr eaLnBrk="1" fontAlgn="b" hangingPunct="1">
              <a:lnSpc>
                <a:spcPct val="120000"/>
              </a:lnSpc>
              <a:buClrTx/>
              <a:buFont typeface="Wingdings" panose="05000000000000000000" pitchFamily="2" charset="2"/>
              <a:buChar char="Ø"/>
              <a:defRPr/>
            </a:pPr>
            <a:r>
              <a:rPr lang="en-US" sz="1400" dirty="0"/>
              <a:t>Literature-based </a:t>
            </a:r>
            <a:r>
              <a:rPr lang="en-US" sz="1400" dirty="0" smtClean="0"/>
              <a:t>discovery(LBD</a:t>
            </a:r>
            <a:r>
              <a:rPr lang="en-US" sz="1400" dirty="0"/>
              <a:t>) </a:t>
            </a:r>
            <a:r>
              <a:rPr lang="en-US" sz="1400" dirty="0" smtClean="0"/>
              <a:t>is </a:t>
            </a:r>
            <a:r>
              <a:rPr lang="en-US" sz="1400" dirty="0"/>
              <a:t>a method of automatic </a:t>
            </a:r>
            <a:r>
              <a:rPr lang="en-US" sz="1400" dirty="0" smtClean="0"/>
              <a:t>hypothesis generation based </a:t>
            </a:r>
            <a:r>
              <a:rPr lang="en-US" sz="1400" dirty="0"/>
              <a:t>on the concept of </a:t>
            </a:r>
            <a:r>
              <a:rPr lang="en-US" sz="1400" dirty="0" smtClean="0"/>
              <a:t>“undiscovered public knowledge“. </a:t>
            </a:r>
            <a:r>
              <a:rPr lang="en-US" sz="1400" dirty="0"/>
              <a:t>LBD seeks to uncover valuable hidden connections </a:t>
            </a:r>
            <a:r>
              <a:rPr lang="en-US" sz="1400" dirty="0" smtClean="0"/>
              <a:t>between disparate </a:t>
            </a:r>
            <a:r>
              <a:rPr lang="en-US" sz="1400" dirty="0"/>
              <a:t>research literatures, and has been proposed as a potential </a:t>
            </a:r>
            <a:r>
              <a:rPr lang="en-US" sz="1400" dirty="0" smtClean="0"/>
              <a:t>solution for </a:t>
            </a:r>
            <a:r>
              <a:rPr lang="en-US" sz="1400" dirty="0"/>
              <a:t>the problem of </a:t>
            </a:r>
            <a:r>
              <a:rPr lang="en-US" sz="1400" dirty="0" smtClean="0"/>
              <a:t>“research </a:t>
            </a:r>
            <a:r>
              <a:rPr lang="en-US" sz="1400" dirty="0"/>
              <a:t>silos" (the view that </a:t>
            </a:r>
            <a:r>
              <a:rPr lang="en-US" sz="1400" dirty="0" err="1" smtClean="0"/>
              <a:t>scientfic</a:t>
            </a:r>
            <a:r>
              <a:rPr lang="en-US" sz="1400" dirty="0" smtClean="0"/>
              <a:t> </a:t>
            </a:r>
            <a:r>
              <a:rPr lang="en-US" sz="1400" dirty="0"/>
              <a:t>research areas </a:t>
            </a:r>
            <a:r>
              <a:rPr lang="en-US" sz="1400" dirty="0" smtClean="0"/>
              <a:t>are largely </a:t>
            </a:r>
            <a:r>
              <a:rPr lang="en-US" sz="1400" dirty="0"/>
              <a:t>isolated from one another</a:t>
            </a:r>
            <a:r>
              <a:rPr lang="en-US" sz="1400" dirty="0" smtClean="0"/>
              <a:t>).</a:t>
            </a:r>
            <a:endParaRPr lang="en-US" sz="1400" dirty="0" smtClean="0">
              <a:solidFill>
                <a:srgbClr val="000000"/>
              </a:solidFill>
              <a:cs typeface="Arial" charset="0"/>
            </a:endParaRPr>
          </a:p>
          <a:p>
            <a:pPr eaLnBrk="1" fontAlgn="b" hangingPunct="1">
              <a:lnSpc>
                <a:spcPct val="120000"/>
              </a:lnSpc>
              <a:buClrTx/>
              <a:buFont typeface="Wingdings" panose="05000000000000000000" pitchFamily="2" charset="2"/>
              <a:buChar char="Ø"/>
              <a:defRPr/>
            </a:pPr>
            <a:r>
              <a:rPr lang="en-US" sz="1400"/>
              <a:t>Drug repurposing has been one of the prominent applications of </a:t>
            </a:r>
            <a:r>
              <a:rPr lang="en-US" sz="1400" smtClean="0"/>
              <a:t>LBD</a:t>
            </a:r>
            <a:endParaRPr lang="en-US" sz="1400" dirty="0" smtClean="0"/>
          </a:p>
          <a:p>
            <a:pPr marL="0" indent="0" eaLnBrk="1" fontAlgn="b" hangingPunct="1">
              <a:lnSpc>
                <a:spcPct val="120000"/>
              </a:lnSpc>
              <a:buClrTx/>
              <a:buNone/>
              <a:defRPr/>
            </a:pPr>
            <a:endParaRPr lang="en-US" sz="1400" dirty="0" smtClean="0"/>
          </a:p>
          <a:p>
            <a:pPr eaLnBrk="1" fontAlgn="b" hangingPunct="1">
              <a:lnSpc>
                <a:spcPct val="120000"/>
              </a:lnSpc>
              <a:buClrTx/>
              <a:buFont typeface="Wingdings" panose="05000000000000000000" pitchFamily="2" charset="2"/>
              <a:buChar char="Ø"/>
              <a:defRPr/>
            </a:pPr>
            <a:r>
              <a:rPr lang="en-US" sz="1400" dirty="0"/>
              <a:t>In general, the </a:t>
            </a:r>
            <a:r>
              <a:rPr lang="en-US" sz="1400" b="1" dirty="0"/>
              <a:t>baseline scenario</a:t>
            </a:r>
            <a:r>
              <a:rPr lang="en-US" sz="1400" dirty="0"/>
              <a:t> will reflect the most recently available consensus views of the macroeconomic outlook expressed by professional forecasters, government agencies, and other public-sector organizations as of the beginning of the stress-test cycle. The </a:t>
            </a:r>
            <a:r>
              <a:rPr lang="en-US" sz="1400" b="1" dirty="0"/>
              <a:t>severely adverse scenario </a:t>
            </a:r>
            <a:r>
              <a:rPr lang="en-US" sz="1400" dirty="0"/>
              <a:t>will consist of a set of economic and financial conditions that reflect the conditions of post-war U.S. recessions</a:t>
            </a:r>
            <a:r>
              <a:rPr lang="en-US" sz="1400" dirty="0" smtClean="0"/>
              <a:t>.</a:t>
            </a:r>
            <a:endParaRPr lang="en-US" sz="1400" i="1" dirty="0" smtClean="0">
              <a:solidFill>
                <a:srgbClr val="000000"/>
              </a:solidFill>
              <a:cs typeface="Arial" charset="0"/>
            </a:endParaRPr>
          </a:p>
        </p:txBody>
      </p:sp>
    </p:spTree>
    <p:extLst>
      <p:ext uri="{BB962C8B-B14F-4D97-AF65-F5344CB8AC3E}">
        <p14:creationId xmlns:p14="http://schemas.microsoft.com/office/powerpoint/2010/main" val="3023354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err="1" smtClean="0">
                <a:solidFill>
                  <a:srgbClr val="000000"/>
                </a:solidFill>
                <a:cs typeface="Arial" charset="0"/>
              </a:rPr>
              <a:t>Introduction_Recession</a:t>
            </a:r>
            <a:endParaRPr lang="en-US" dirty="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11</a:t>
            </a:fld>
            <a:endParaRPr lang="en-US" altLang="en-US" smtClean="0"/>
          </a:p>
        </p:txBody>
      </p:sp>
      <p:sp>
        <p:nvSpPr>
          <p:cNvPr id="4" name="Rectangle 3"/>
          <p:cNvSpPr/>
          <p:nvPr/>
        </p:nvSpPr>
        <p:spPr>
          <a:xfrm>
            <a:off x="762000" y="1371600"/>
            <a:ext cx="7620000" cy="4832092"/>
          </a:xfrm>
          <a:prstGeom prst="rect">
            <a:avLst/>
          </a:prstGeom>
        </p:spPr>
        <p:txBody>
          <a:bodyPr wrap="square">
            <a:spAutoFit/>
          </a:bodyPr>
          <a:lstStyle/>
          <a:p>
            <a:r>
              <a:rPr lang="en-US" sz="1100" dirty="0"/>
              <a:t>4.2.1 General Approach: The Recession Approach</a:t>
            </a:r>
          </a:p>
          <a:p>
            <a:pPr marL="228600" indent="-228600">
              <a:buAutoNum type="alphaLcParenBoth"/>
            </a:pPr>
            <a:r>
              <a:rPr lang="en-US" sz="1100" dirty="0" smtClean="0"/>
              <a:t>The </a:t>
            </a:r>
            <a:r>
              <a:rPr lang="en-US" sz="1100" dirty="0"/>
              <a:t>Board intends to use a recession approach to develop the severely adverse scenario. </a:t>
            </a:r>
            <a:r>
              <a:rPr lang="en-US" sz="1100" i="1" u="sng" dirty="0"/>
              <a:t>In the recession approach, the Board will specify the future paths of variables to reflect conditions that characterize post-war U.S. recessions, generating either a typical or specific recreation of a post-war U.S. recession.</a:t>
            </a:r>
            <a:r>
              <a:rPr lang="en-US" sz="1100" dirty="0"/>
              <a:t> The Board chose this approach because it has observed that the conditions that typically occur in recessions - such as increasing unemployment, declining asset prices, and contracting loan demand - can put significant stress on companies' balance sheets. This stress can occur through a variety of channels, including higher loss provisions due to increased delinquencies and defaults; losses on trading positions through sharp moves in market prices; and lower bank income through reduced loan originations. For these reasons, the Board believes that the paths of economic and financial variables in the severely adverse scenario should, at a minimum, resemble the paths of those variables observed during a recession</a:t>
            </a:r>
            <a:r>
              <a:rPr lang="en-US" sz="1100" dirty="0" smtClean="0"/>
              <a:t>.</a:t>
            </a:r>
          </a:p>
          <a:p>
            <a:pPr marL="228600" indent="-228600">
              <a:buAutoNum type="alphaLcParenBoth"/>
            </a:pPr>
            <a:r>
              <a:rPr lang="en-US" sz="1100" dirty="0"/>
              <a:t> This approach requires consideration of the type of recession to feature. All post-war U.S. recessions have not been identical: Some recessions have been associated with very elevated interest rates, some have been associated with sizable asset price declines, and some have been relatively more global. </a:t>
            </a:r>
            <a:r>
              <a:rPr lang="en-US" sz="1100" i="1" u="sng" dirty="0"/>
              <a:t>The most common features of recessions, however, are increases in the unemployment rate and contractions in aggregate incomes and economic activity</a:t>
            </a:r>
            <a:r>
              <a:rPr lang="en-US" sz="1100" dirty="0"/>
              <a:t>. For this and the following reasons, the Board intends to use the unemployment rate as the primary basis for specifying the severely adverse scenario. First, the unemployment rate is likely the most representative single summary indicator of adverse economic conditions. Second, in comparison to GDP, labor market data have traditionally featured more prominently than GDP in the set of indicators that the National Bureau of Economic Research reviews to inform its recession dates. 11 Third and finally, the growth rate of potential output can cause the size of the decline in GDP to vary between recessions. While changes in the unemployment rate can also vary over time due to demographic factors, this seems to have more limited implications over time relative to changes in potential output growth. The unemployment rate used in the severely adverse scenario will reflect an unemployment rate that has been observed in severe post-war U.S. recessions, measuring severity by the absolute level of and relative increase in the unemployment rate. 12</a:t>
            </a:r>
          </a:p>
        </p:txBody>
      </p:sp>
    </p:spTree>
    <p:extLst>
      <p:ext uri="{BB962C8B-B14F-4D97-AF65-F5344CB8AC3E}">
        <p14:creationId xmlns:p14="http://schemas.microsoft.com/office/powerpoint/2010/main" val="1454499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altLang="en-US" dirty="0" smtClean="0"/>
              <a:t>US Recessions (Great Depression -)</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12</a:t>
            </a:fld>
            <a:endParaRPr lang="en-US" altLang="en-US"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7924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695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altLang="en-US" dirty="0" smtClean="0"/>
              <a:t>Unemployment Rate</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13</a:t>
            </a:fld>
            <a:endParaRPr lang="en-US" altLang="en-US"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6096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2940" y="3124200"/>
            <a:ext cx="1727476"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 y="4876800"/>
            <a:ext cx="7858760" cy="1294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52940" y="1447800"/>
            <a:ext cx="1781460" cy="144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18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altLang="en-US" dirty="0" smtClean="0"/>
              <a:t>Interest Rate</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14</a:t>
            </a:fld>
            <a:endParaRPr lang="en-US" altLang="en-US"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 y="1447800"/>
            <a:ext cx="7865412"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730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altLang="en-US" dirty="0" smtClean="0"/>
              <a:t>HPI</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15</a:t>
            </a:fld>
            <a:endParaRPr lang="en-US" altLang="en-US"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6928" y="1315720"/>
            <a:ext cx="2235201" cy="1579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7168" y="3048000"/>
            <a:ext cx="207659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4576" y="4800600"/>
            <a:ext cx="2087713"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553200" y="4495800"/>
            <a:ext cx="10214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Housing Starts</a:t>
            </a:r>
            <a:endParaRPr lang="en-US" sz="1000" dirty="0">
              <a:latin typeface="Arial" panose="020B0604020202020204" pitchFamily="34" charset="0"/>
              <a:cs typeface="Arial" panose="020B0604020202020204" pitchFamily="34" charset="0"/>
            </a:endParaRP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15719"/>
            <a:ext cx="5562600" cy="4770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423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dirty="0" smtClean="0">
                <a:solidFill>
                  <a:srgbClr val="000000"/>
                </a:solidFill>
                <a:cs typeface="Arial" charset="0"/>
              </a:rPr>
              <a:t>GDP</a:t>
            </a:r>
            <a:r>
              <a:rPr lang="en-US" altLang="en-US" dirty="0" smtClean="0"/>
              <a:t>	</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16</a:t>
            </a:fld>
            <a:endParaRPr lang="en-US" altLang="en-US" smtClean="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3171" y="4516119"/>
            <a:ext cx="1939324" cy="152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6059771" cy="4668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0042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altLang="en-US" dirty="0" smtClean="0"/>
              <a:t>CPI</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17</a:t>
            </a:fld>
            <a:endParaRPr lang="en-US" altLang="en-US"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162800" cy="4586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122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dirty="0" smtClean="0">
                <a:solidFill>
                  <a:srgbClr val="000000"/>
                </a:solidFill>
                <a:cs typeface="Arial" charset="0"/>
              </a:rPr>
              <a:t>Auto and Light Truck Sale</a:t>
            </a:r>
            <a:r>
              <a:rPr lang="en-US" altLang="en-US" dirty="0" smtClean="0"/>
              <a:t>		</a:t>
            </a:r>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18</a:t>
            </a:fld>
            <a:endParaRPr lang="en-US" altLang="en-US"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010400" cy="448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931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685800"/>
            <a:ext cx="8077200" cy="533400"/>
          </a:xfrm>
        </p:spPr>
        <p:txBody>
          <a:bodyPr/>
          <a:lstStyle/>
          <a:p>
            <a:pPr eaLnBrk="1" hangingPunct="1"/>
            <a:r>
              <a:rPr lang="en-US" altLang="en-US" dirty="0" smtClean="0"/>
              <a:t>Agenda</a:t>
            </a:r>
          </a:p>
        </p:txBody>
      </p:sp>
      <p:sp>
        <p:nvSpPr>
          <p:cNvPr id="27651" name="Content Placeholder 2"/>
          <p:cNvSpPr>
            <a:spLocks noGrp="1"/>
          </p:cNvSpPr>
          <p:nvPr>
            <p:ph idx="1"/>
          </p:nvPr>
        </p:nvSpPr>
        <p:spPr>
          <a:xfrm>
            <a:off x="609600" y="1219200"/>
            <a:ext cx="7848600" cy="4953000"/>
          </a:xfrm>
        </p:spPr>
        <p:txBody>
          <a:bodyPr/>
          <a:lstStyle/>
          <a:p>
            <a:pPr eaLnBrk="1" fontAlgn="b" hangingPunct="1">
              <a:lnSpc>
                <a:spcPct val="120000"/>
              </a:lnSpc>
              <a:buClrTx/>
              <a:buFont typeface="Wingdings" pitchFamily="2" charset="2"/>
              <a:buChar char="Ø"/>
              <a:defRPr/>
            </a:pPr>
            <a:endParaRPr lang="en-US" sz="2000" dirty="0" smtClean="0">
              <a:solidFill>
                <a:srgbClr val="000000"/>
              </a:solidFill>
              <a:cs typeface="Arial" charset="0"/>
            </a:endParaRPr>
          </a:p>
          <a:p>
            <a:pPr eaLnBrk="1" fontAlgn="b" hangingPunct="1">
              <a:lnSpc>
                <a:spcPct val="120000"/>
              </a:lnSpc>
              <a:buClrTx/>
              <a:buFont typeface="Wingdings" pitchFamily="2" charset="2"/>
              <a:buChar char="Ø"/>
              <a:defRPr/>
            </a:pPr>
            <a:r>
              <a:rPr lang="en-US" sz="2000" dirty="0" smtClean="0">
                <a:solidFill>
                  <a:srgbClr val="000000"/>
                </a:solidFill>
                <a:cs typeface="Arial" charset="0"/>
              </a:rPr>
              <a:t>Background</a:t>
            </a:r>
            <a:endParaRPr lang="en-US" sz="2000" dirty="0" smtClean="0">
              <a:solidFill>
                <a:srgbClr val="000000"/>
              </a:solidFill>
              <a:cs typeface="Arial" charset="0"/>
            </a:endParaRPr>
          </a:p>
          <a:p>
            <a:pPr eaLnBrk="1" fontAlgn="b" hangingPunct="1">
              <a:lnSpc>
                <a:spcPct val="120000"/>
              </a:lnSpc>
              <a:buClrTx/>
              <a:buFont typeface="Wingdings" pitchFamily="2" charset="2"/>
              <a:buChar char="Ø"/>
              <a:defRPr/>
            </a:pPr>
            <a:r>
              <a:rPr lang="en-US" sz="2000" dirty="0" smtClean="0">
                <a:solidFill>
                  <a:srgbClr val="000000"/>
                </a:solidFill>
                <a:cs typeface="Arial" charset="0"/>
              </a:rPr>
              <a:t>Modeling Question</a:t>
            </a:r>
            <a:endParaRPr lang="en-US" sz="2000" dirty="0" smtClean="0">
              <a:solidFill>
                <a:srgbClr val="000000"/>
              </a:solidFill>
              <a:cs typeface="Arial" charset="0"/>
            </a:endParaRPr>
          </a:p>
          <a:p>
            <a:pPr lvl="1" eaLnBrk="1" fontAlgn="b" hangingPunct="1">
              <a:lnSpc>
                <a:spcPct val="120000"/>
              </a:lnSpc>
              <a:buClrTx/>
              <a:defRPr/>
            </a:pPr>
            <a:endParaRPr lang="en-US" sz="1200" dirty="0" smtClean="0">
              <a:solidFill>
                <a:srgbClr val="000000"/>
              </a:solidFill>
              <a:cs typeface="Arial" charset="0"/>
            </a:endParaRPr>
          </a:p>
          <a:p>
            <a:pPr marL="0" indent="0" eaLnBrk="1" fontAlgn="b" hangingPunct="1">
              <a:lnSpc>
                <a:spcPct val="120000"/>
              </a:lnSpc>
              <a:buClrTx/>
              <a:buNone/>
              <a:defRPr/>
            </a:pPr>
            <a:endParaRPr lang="en-US" sz="2000" dirty="0">
              <a:solidFill>
                <a:srgbClr val="000000"/>
              </a:solidFill>
              <a:cs typeface="Arial" charset="0"/>
            </a:endParaRPr>
          </a:p>
          <a:p>
            <a:pPr lvl="1" eaLnBrk="1" fontAlgn="b" hangingPunct="1">
              <a:lnSpc>
                <a:spcPct val="120000"/>
              </a:lnSpc>
              <a:buClrTx/>
              <a:defRPr/>
            </a:pPr>
            <a:endParaRPr lang="en-US" sz="1600" dirty="0">
              <a:solidFill>
                <a:srgbClr val="000000"/>
              </a:solidFill>
              <a:cs typeface="Arial" charset="0"/>
            </a:endParaRP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CEFCEA59-CE45-4FC1-A0C6-435548BFFC2E}" type="slidenum">
              <a:rPr lang="en-US" altLang="en-US" smtClean="0"/>
              <a:pPr eaLnBrk="1" hangingPunct="1"/>
              <a:t>1</a:t>
            </a:fld>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r>
              <a:rPr lang="en-US" altLang="en-US" dirty="0" smtClean="0"/>
              <a:t>Use in CCAR Model</a:t>
            </a:r>
            <a:endParaRPr lang="en-US" altLang="en-US" sz="2400" dirty="0" smtClean="0"/>
          </a:p>
        </p:txBody>
      </p:sp>
      <p:sp>
        <p:nvSpPr>
          <p:cNvPr id="30723" name="Content Placeholder 2"/>
          <p:cNvSpPr>
            <a:spLocks noGrp="1"/>
          </p:cNvSpPr>
          <p:nvPr>
            <p:ph idx="1"/>
          </p:nvPr>
        </p:nvSpPr>
        <p:spPr>
          <a:xfrm>
            <a:off x="685800" y="1447800"/>
            <a:ext cx="7653338" cy="4724400"/>
          </a:xfrm>
        </p:spPr>
        <p:txBody>
          <a:bodyPr/>
          <a:lstStyle/>
          <a:p>
            <a:pPr eaLnBrk="1" fontAlgn="b" hangingPunct="1">
              <a:lnSpc>
                <a:spcPct val="120000"/>
              </a:lnSpc>
              <a:buClrTx/>
              <a:buFont typeface="Wingdings" panose="05000000000000000000" pitchFamily="2" charset="2"/>
              <a:buChar char="Ø"/>
              <a:defRPr/>
            </a:pPr>
            <a:r>
              <a:rPr lang="en-US" sz="2000" dirty="0" smtClean="0">
                <a:solidFill>
                  <a:srgbClr val="000000"/>
                </a:solidFill>
                <a:cs typeface="Arial" charset="0"/>
              </a:rPr>
              <a:t>Default/Prepay/LGD</a:t>
            </a:r>
            <a:endParaRPr lang="en-US" sz="2000" dirty="0">
              <a:solidFill>
                <a:srgbClr val="000000"/>
              </a:solidFill>
              <a:cs typeface="Arial" charset="0"/>
            </a:endParaRPr>
          </a:p>
          <a:p>
            <a:pPr eaLnBrk="1" fontAlgn="b" hangingPunct="1">
              <a:lnSpc>
                <a:spcPct val="120000"/>
              </a:lnSpc>
              <a:buClrTx/>
              <a:buFont typeface="Wingdings" panose="05000000000000000000" pitchFamily="2" charset="2"/>
              <a:buChar char="Ø"/>
              <a:defRPr/>
            </a:pPr>
            <a:r>
              <a:rPr lang="en-US" sz="2000" dirty="0">
                <a:solidFill>
                  <a:srgbClr val="000000"/>
                </a:solidFill>
                <a:cs typeface="Arial" charset="0"/>
              </a:rPr>
              <a:t>Early transition vs late transition</a:t>
            </a:r>
          </a:p>
          <a:p>
            <a:pPr eaLnBrk="1" fontAlgn="b" hangingPunct="1">
              <a:lnSpc>
                <a:spcPct val="120000"/>
              </a:lnSpc>
              <a:buClrTx/>
              <a:buFont typeface="Wingdings" panose="05000000000000000000" pitchFamily="2" charset="2"/>
              <a:buChar char="Ø"/>
              <a:defRPr/>
            </a:pPr>
            <a:r>
              <a:rPr lang="en-US" sz="2000" dirty="0">
                <a:solidFill>
                  <a:srgbClr val="000000"/>
                </a:solidFill>
                <a:cs typeface="Arial" charset="0"/>
              </a:rPr>
              <a:t>Transformation</a:t>
            </a:r>
          </a:p>
          <a:p>
            <a:pPr eaLnBrk="1" fontAlgn="b" hangingPunct="1">
              <a:lnSpc>
                <a:spcPct val="120000"/>
              </a:lnSpc>
              <a:buClrTx/>
              <a:buFont typeface="Wingdings" panose="05000000000000000000" pitchFamily="2" charset="2"/>
              <a:buChar char="Ø"/>
              <a:defRPr/>
            </a:pPr>
            <a:r>
              <a:rPr lang="en-US" sz="2000" dirty="0">
                <a:solidFill>
                  <a:srgbClr val="000000"/>
                </a:solidFill>
                <a:cs typeface="Arial" charset="0"/>
              </a:rPr>
              <a:t>Cap &amp; Floor</a:t>
            </a:r>
          </a:p>
          <a:p>
            <a:pPr marL="19050" indent="0" eaLnBrk="1" fontAlgn="b" hangingPunct="1">
              <a:lnSpc>
                <a:spcPct val="120000"/>
              </a:lnSpc>
              <a:buClrTx/>
              <a:buNone/>
              <a:defRPr/>
            </a:pPr>
            <a:r>
              <a:rPr lang="en-US" sz="1800" dirty="0" smtClean="0">
                <a:solidFill>
                  <a:srgbClr val="000000"/>
                </a:solidFill>
                <a:cs typeface="Arial" charset="0"/>
              </a:rPr>
              <a:t>        </a:t>
            </a:r>
            <a:endParaRPr lang="en-US" sz="1800" dirty="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19</a:t>
            </a:fld>
            <a:endParaRPr lang="en-US" altLang="en-US" smtClean="0"/>
          </a:p>
        </p:txBody>
      </p:sp>
    </p:spTree>
    <p:extLst>
      <p:ext uri="{BB962C8B-B14F-4D97-AF65-F5344CB8AC3E}">
        <p14:creationId xmlns:p14="http://schemas.microsoft.com/office/powerpoint/2010/main" val="2005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609600"/>
            <a:ext cx="8153400" cy="606425"/>
          </a:xfrm>
        </p:spPr>
        <p:txBody>
          <a:bodyPr/>
          <a:lstStyle/>
          <a:p>
            <a:r>
              <a:rPr lang="en-US" altLang="en-US" dirty="0" smtClean="0"/>
              <a:t>Questions and Comments?</a:t>
            </a:r>
            <a:endParaRPr lang="en-US" altLang="en-US" sz="3600" dirty="0" smtClean="0"/>
          </a:p>
        </p:txBody>
      </p:sp>
      <p:sp>
        <p:nvSpPr>
          <p:cNvPr id="30723" name="Content Placeholder 2"/>
          <p:cNvSpPr>
            <a:spLocks noGrp="1"/>
          </p:cNvSpPr>
          <p:nvPr>
            <p:ph idx="1"/>
          </p:nvPr>
        </p:nvSpPr>
        <p:spPr>
          <a:xfrm>
            <a:off x="2590800" y="2819400"/>
            <a:ext cx="3429000" cy="762000"/>
          </a:xfrm>
        </p:spPr>
        <p:txBody>
          <a:bodyPr/>
          <a:lstStyle/>
          <a:p>
            <a:pPr marL="0" indent="0">
              <a:buNone/>
            </a:pPr>
            <a:r>
              <a:rPr lang="en-US" altLang="en-US" sz="4000" dirty="0" smtClean="0"/>
              <a:t>Thank you!</a:t>
            </a:r>
          </a:p>
          <a:p>
            <a:endParaRPr lang="en-US" altLang="en-US" sz="24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20</a:t>
            </a:fld>
            <a:endParaRPr lang="en-US" altLang="en-US" smtClean="0"/>
          </a:p>
        </p:txBody>
      </p:sp>
    </p:spTree>
    <p:extLst>
      <p:ext uri="{BB962C8B-B14F-4D97-AF65-F5344CB8AC3E}">
        <p14:creationId xmlns:p14="http://schemas.microsoft.com/office/powerpoint/2010/main" val="2740198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smtClean="0">
                <a:solidFill>
                  <a:srgbClr val="000000"/>
                </a:solidFill>
                <a:cs typeface="Arial" charset="0"/>
              </a:rPr>
              <a:t>Reference</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572000"/>
          </a:xfrm>
        </p:spPr>
        <p:txBody>
          <a:bodyPr/>
          <a:lstStyle/>
          <a:p>
            <a:r>
              <a:rPr lang="en-US" sz="2000" dirty="0" smtClean="0"/>
              <a:t>Zhang, </a:t>
            </a:r>
            <a:r>
              <a:rPr lang="en-US" sz="2000" dirty="0" err="1" smtClean="0"/>
              <a:t>Hristovski</a:t>
            </a:r>
            <a:r>
              <a:rPr lang="en-US" sz="2000" dirty="0" smtClean="0"/>
              <a:t>, </a:t>
            </a:r>
            <a:r>
              <a:rPr lang="en-US" sz="2000" dirty="0" err="1" smtClean="0"/>
              <a:t>etc</a:t>
            </a:r>
            <a:r>
              <a:rPr lang="en-US" sz="2000" dirty="0" smtClean="0"/>
              <a:t>… </a:t>
            </a:r>
            <a:r>
              <a:rPr lang="en-US" sz="2000" i="1" dirty="0" smtClean="0"/>
              <a:t>Drug </a:t>
            </a:r>
            <a:r>
              <a:rPr lang="en-US" sz="2000" i="1" dirty="0"/>
              <a:t>Repurposing for COVID-19 via Knowledge </a:t>
            </a:r>
            <a:r>
              <a:rPr lang="en-US" sz="2000" i="1" dirty="0" smtClean="0"/>
              <a:t>Graph Completion, Journal of Biomedical Informatics, Vol 115, March 2021, </a:t>
            </a:r>
          </a:p>
          <a:p>
            <a:pPr marL="0" indent="0" eaLnBrk="1" fontAlgn="b" hangingPunct="1">
              <a:lnSpc>
                <a:spcPct val="120000"/>
              </a:lnSpc>
              <a:buClrTx/>
              <a:buNone/>
              <a:defRPr/>
            </a:pPr>
            <a:endParaRPr lang="en-US" sz="1200" i="1" dirty="0" smtClean="0">
              <a:solidFill>
                <a:srgbClr val="000000"/>
              </a:solidFill>
              <a:cs typeface="Arial" charset="0"/>
            </a:endParaRPr>
          </a:p>
          <a:p>
            <a:pPr marL="0" indent="0" eaLnBrk="1" fontAlgn="b" hangingPunct="1">
              <a:lnSpc>
                <a:spcPct val="120000"/>
              </a:lnSpc>
              <a:buClrTx/>
              <a:buNone/>
              <a:defRPr/>
            </a:pPr>
            <a:endParaRPr lang="en-US" sz="1200" i="1" dirty="0">
              <a:solidFill>
                <a:srgbClr val="000000"/>
              </a:solidFill>
              <a:cs typeface="Arial" charset="0"/>
            </a:endParaRPr>
          </a:p>
          <a:p>
            <a:pPr eaLnBrk="1" fontAlgn="b" hangingPunct="1">
              <a:lnSpc>
                <a:spcPct val="120000"/>
              </a:lnSpc>
              <a:buClrTx/>
              <a:buFont typeface="Wingdings" panose="05000000000000000000" pitchFamily="2" charset="2"/>
              <a:buChar char="Ø"/>
              <a:defRPr/>
            </a:pPr>
            <a:endParaRPr lang="en-US" sz="1200" i="1" dirty="0" smtClean="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21</a:t>
            </a:fld>
            <a:endParaRPr lang="en-US" altLang="en-US" smtClean="0"/>
          </a:p>
        </p:txBody>
      </p:sp>
    </p:spTree>
    <p:extLst>
      <p:ext uri="{BB962C8B-B14F-4D97-AF65-F5344CB8AC3E}">
        <p14:creationId xmlns:p14="http://schemas.microsoft.com/office/powerpoint/2010/main" val="1807673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smtClean="0">
                <a:solidFill>
                  <a:srgbClr val="000000"/>
                </a:solidFill>
                <a:cs typeface="Arial" charset="0"/>
              </a:rPr>
              <a:t>Background</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572000"/>
          </a:xfrm>
        </p:spPr>
        <p:txBody>
          <a:bodyPr/>
          <a:lstStyle/>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Covid-19</a:t>
            </a:r>
          </a:p>
          <a:p>
            <a:pPr eaLnBrk="1" fontAlgn="b" hangingPunct="1">
              <a:lnSpc>
                <a:spcPct val="120000"/>
              </a:lnSpc>
              <a:buClrTx/>
              <a:buFont typeface="Wingdings" panose="05000000000000000000" pitchFamily="2" charset="2"/>
              <a:buChar char="Ø"/>
              <a:defRPr/>
            </a:pPr>
            <a:r>
              <a:rPr lang="en-US" sz="1400" dirty="0" smtClean="0"/>
              <a:t>Vaccine</a:t>
            </a:r>
          </a:p>
          <a:p>
            <a:pPr lvl="1" eaLnBrk="1" fontAlgn="b" hangingPunct="1">
              <a:lnSpc>
                <a:spcPct val="120000"/>
              </a:lnSpc>
              <a:buClrTx/>
              <a:buFont typeface="Wingdings" panose="05000000000000000000" pitchFamily="2" charset="2"/>
              <a:buChar char="q"/>
              <a:defRPr/>
            </a:pPr>
            <a:r>
              <a:rPr lang="en-US" sz="1400" dirty="0" smtClean="0"/>
              <a:t>Pfizer/</a:t>
            </a:r>
            <a:r>
              <a:rPr lang="en-US" sz="1400" dirty="0" err="1" smtClean="0"/>
              <a:t>BioNtech</a:t>
            </a:r>
            <a:r>
              <a:rPr lang="en-US" sz="1400" dirty="0" smtClean="0"/>
              <a:t>, 31 </a:t>
            </a:r>
            <a:r>
              <a:rPr lang="en-US" sz="1400" dirty="0"/>
              <a:t>December 2020. </a:t>
            </a:r>
            <a:endParaRPr lang="en-US" sz="1400" dirty="0" smtClean="0"/>
          </a:p>
          <a:p>
            <a:pPr lvl="1" eaLnBrk="1" fontAlgn="b" hangingPunct="1">
              <a:lnSpc>
                <a:spcPct val="120000"/>
              </a:lnSpc>
              <a:buClrTx/>
              <a:buFont typeface="Wingdings" panose="05000000000000000000" pitchFamily="2" charset="2"/>
              <a:buChar char="q"/>
              <a:defRPr/>
            </a:pPr>
            <a:r>
              <a:rPr lang="en-US" sz="1400" dirty="0" smtClean="0"/>
              <a:t>SII/</a:t>
            </a:r>
            <a:r>
              <a:rPr lang="en-US" sz="1400" dirty="0" err="1" smtClean="0"/>
              <a:t>Covishield</a:t>
            </a:r>
            <a:r>
              <a:rPr lang="en-US" sz="1400" dirty="0" smtClean="0"/>
              <a:t> </a:t>
            </a:r>
            <a:r>
              <a:rPr lang="en-US" sz="1400" dirty="0"/>
              <a:t>and AstraZeneca/AZD1222 </a:t>
            </a:r>
            <a:r>
              <a:rPr lang="en-US" sz="1400" dirty="0" smtClean="0"/>
              <a:t>vaccines, 16 February 2021</a:t>
            </a:r>
          </a:p>
          <a:p>
            <a:pPr lvl="1" eaLnBrk="1" fontAlgn="b" hangingPunct="1">
              <a:lnSpc>
                <a:spcPct val="120000"/>
              </a:lnSpc>
              <a:buClrTx/>
              <a:buFont typeface="Wingdings" panose="05000000000000000000" pitchFamily="2" charset="2"/>
              <a:buChar char="q"/>
              <a:defRPr/>
            </a:pPr>
            <a:r>
              <a:rPr lang="en-US" sz="1400" dirty="0" smtClean="0"/>
              <a:t>Janssen/Ad26.COV 2.S, 12 </a:t>
            </a:r>
            <a:r>
              <a:rPr lang="en-US" sz="1400" dirty="0"/>
              <a:t>March </a:t>
            </a:r>
            <a:r>
              <a:rPr lang="en-US" sz="1400" dirty="0" smtClean="0"/>
              <a:t>2021</a:t>
            </a:r>
          </a:p>
          <a:p>
            <a:pPr lvl="1" eaLnBrk="1" fontAlgn="b" hangingPunct="1">
              <a:lnSpc>
                <a:spcPct val="120000"/>
              </a:lnSpc>
              <a:buClrTx/>
              <a:buFont typeface="Wingdings" panose="05000000000000000000" pitchFamily="2" charset="2"/>
              <a:buChar char="q"/>
              <a:defRPr/>
            </a:pPr>
            <a:r>
              <a:rPr lang="en-US" sz="1400" dirty="0" err="1" smtClean="0"/>
              <a:t>Moderna</a:t>
            </a:r>
            <a:r>
              <a:rPr lang="en-US" sz="1400" dirty="0" smtClean="0"/>
              <a:t> </a:t>
            </a:r>
            <a:r>
              <a:rPr lang="en-US" sz="1400" dirty="0"/>
              <a:t>COVID-19 vaccine (mRNA </a:t>
            </a:r>
            <a:r>
              <a:rPr lang="en-US" sz="1400" dirty="0" smtClean="0"/>
              <a:t>1273), 30 </a:t>
            </a:r>
            <a:r>
              <a:rPr lang="en-US" sz="1400" dirty="0"/>
              <a:t>April 2021 </a:t>
            </a:r>
            <a:endParaRPr lang="en-US" sz="1400" dirty="0" smtClean="0"/>
          </a:p>
          <a:p>
            <a:pPr lvl="1" eaLnBrk="1" fontAlgn="b" hangingPunct="1">
              <a:lnSpc>
                <a:spcPct val="120000"/>
              </a:lnSpc>
              <a:buClrTx/>
              <a:buFont typeface="Wingdings" panose="05000000000000000000" pitchFamily="2" charset="2"/>
              <a:buChar char="q"/>
              <a:defRPr/>
            </a:pPr>
            <a:r>
              <a:rPr lang="en-US" sz="1400" dirty="0" err="1" smtClean="0"/>
              <a:t>Sinopharm</a:t>
            </a:r>
            <a:r>
              <a:rPr lang="en-US" sz="1400" dirty="0" smtClean="0"/>
              <a:t> </a:t>
            </a:r>
            <a:r>
              <a:rPr lang="en-US" sz="1400" dirty="0"/>
              <a:t>COVID-19 </a:t>
            </a:r>
            <a:r>
              <a:rPr lang="en-US" sz="1400" dirty="0" smtClean="0"/>
              <a:t>vaccine, 7 </a:t>
            </a:r>
            <a:r>
              <a:rPr lang="en-US" sz="1400" dirty="0"/>
              <a:t>May </a:t>
            </a:r>
            <a:r>
              <a:rPr lang="en-US" sz="1400" dirty="0" smtClean="0"/>
              <a:t>2021</a:t>
            </a:r>
          </a:p>
          <a:p>
            <a:pPr lvl="1" eaLnBrk="1" fontAlgn="b" hangingPunct="1">
              <a:lnSpc>
                <a:spcPct val="120000"/>
              </a:lnSpc>
              <a:buClrTx/>
              <a:buFont typeface="Wingdings" panose="05000000000000000000" pitchFamily="2" charset="2"/>
              <a:buChar char="q"/>
              <a:defRPr/>
            </a:pPr>
            <a:r>
              <a:rPr lang="en-US" sz="1400" dirty="0" err="1" smtClean="0"/>
              <a:t>Sinovac-CoronaVac</a:t>
            </a:r>
            <a:r>
              <a:rPr lang="en-US" sz="1400" dirty="0" smtClean="0"/>
              <a:t>, 1 </a:t>
            </a:r>
            <a:r>
              <a:rPr lang="en-US" sz="1400" dirty="0"/>
              <a:t>June 2021</a:t>
            </a:r>
            <a:r>
              <a:rPr lang="en-US" sz="1400" dirty="0" smtClean="0"/>
              <a:t>.</a:t>
            </a:r>
          </a:p>
          <a:p>
            <a:pPr eaLnBrk="1" fontAlgn="b" hangingPunct="1">
              <a:lnSpc>
                <a:spcPct val="120000"/>
              </a:lnSpc>
              <a:buClrTx/>
              <a:buFont typeface="Wingdings" panose="05000000000000000000" pitchFamily="2" charset="2"/>
              <a:buChar char="Ø"/>
              <a:defRPr/>
            </a:pPr>
            <a:r>
              <a:rPr lang="en-US" sz="1400" dirty="0"/>
              <a:t>Therapy development and approval of an </a:t>
            </a:r>
            <a:r>
              <a:rPr lang="en-US" sz="1400" dirty="0" smtClean="0"/>
              <a:t>effective antiviral </a:t>
            </a:r>
            <a:r>
              <a:rPr lang="en-US" sz="1400" dirty="0"/>
              <a:t>therapy remains a risky, costly, and time-consuming process. In </a:t>
            </a:r>
            <a:r>
              <a:rPr lang="en-US" sz="1400" dirty="0" smtClean="0"/>
              <a:t>the absence </a:t>
            </a:r>
            <a:r>
              <a:rPr lang="en-US" sz="1400" dirty="0"/>
              <a:t>of </a:t>
            </a:r>
            <a:r>
              <a:rPr lang="en-US" sz="1400" dirty="0" smtClean="0"/>
              <a:t>effective therapies</a:t>
            </a:r>
            <a:r>
              <a:rPr lang="en-US" sz="1400" dirty="0"/>
              <a:t>, there have been </a:t>
            </a:r>
            <a:r>
              <a:rPr lang="en-US" sz="1400" dirty="0" smtClean="0"/>
              <a:t>significant efforts </a:t>
            </a:r>
            <a:r>
              <a:rPr lang="en-US" sz="1400" dirty="0"/>
              <a:t>in repurposing drugs approved for other diseases for COVID-19 </a:t>
            </a:r>
            <a:r>
              <a:rPr lang="en-US" sz="1400" dirty="0" smtClean="0"/>
              <a:t>treatment (dexamethasone, hydroxychloroquine, </a:t>
            </a:r>
            <a:r>
              <a:rPr lang="en-US" sz="1400" dirty="0" err="1" smtClean="0"/>
              <a:t>lopinavir</a:t>
            </a:r>
            <a:r>
              <a:rPr lang="en-US" sz="1400" dirty="0" smtClean="0"/>
              <a:t>/ritonavir, </a:t>
            </a:r>
            <a:r>
              <a:rPr lang="en-US" sz="1400" dirty="0" err="1" smtClean="0"/>
              <a:t>remdesivir</a:t>
            </a:r>
            <a:r>
              <a:rPr lang="en-US" sz="1400" dirty="0" smtClean="0"/>
              <a:t>(approved for patients hospitalized))</a:t>
            </a:r>
            <a:endParaRPr lang="en-US" sz="1400" i="1" dirty="0" smtClean="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2</a:t>
            </a:fld>
            <a:endParaRPr lang="en-US" altLang="en-US" smtClean="0"/>
          </a:p>
        </p:txBody>
      </p:sp>
    </p:spTree>
    <p:extLst>
      <p:ext uri="{BB962C8B-B14F-4D97-AF65-F5344CB8AC3E}">
        <p14:creationId xmlns:p14="http://schemas.microsoft.com/office/powerpoint/2010/main" val="3008623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smtClean="0">
                <a:solidFill>
                  <a:srgbClr val="000000"/>
                </a:solidFill>
                <a:cs typeface="Arial" charset="0"/>
              </a:rPr>
              <a:t>Background</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800600"/>
          </a:xfrm>
        </p:spPr>
        <p:txBody>
          <a:bodyPr/>
          <a:lstStyle/>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Computational </a:t>
            </a:r>
            <a:r>
              <a:rPr lang="en-US" sz="1400" dirty="0">
                <a:solidFill>
                  <a:srgbClr val="000000"/>
                </a:solidFill>
                <a:cs typeface="Arial" charset="0"/>
              </a:rPr>
              <a:t>approaches to drug repurposing have also garnered much attention to accelerate discovery of therapies for </a:t>
            </a:r>
            <a:r>
              <a:rPr lang="en-US" sz="1400" dirty="0" smtClean="0">
                <a:solidFill>
                  <a:srgbClr val="000000"/>
                </a:solidFill>
                <a:cs typeface="Arial" charset="0"/>
              </a:rPr>
              <a:t>COVID-19</a:t>
            </a:r>
          </a:p>
          <a:p>
            <a:pPr lvl="1" eaLnBrk="1" fontAlgn="b" hangingPunct="1">
              <a:lnSpc>
                <a:spcPct val="120000"/>
              </a:lnSpc>
              <a:buClrTx/>
              <a:buFont typeface="Wingdings" panose="05000000000000000000" pitchFamily="2" charset="2"/>
              <a:buChar char="q"/>
              <a:defRPr/>
            </a:pPr>
            <a:r>
              <a:rPr lang="en-US" sz="1400" dirty="0"/>
              <a:t>drug signature </a:t>
            </a:r>
            <a:r>
              <a:rPr lang="en-US" sz="1400" dirty="0" smtClean="0"/>
              <a:t>matching</a:t>
            </a:r>
          </a:p>
          <a:p>
            <a:pPr lvl="1" eaLnBrk="1" fontAlgn="b" hangingPunct="1">
              <a:lnSpc>
                <a:spcPct val="120000"/>
              </a:lnSpc>
              <a:buClrTx/>
              <a:buFont typeface="Wingdings" panose="05000000000000000000" pitchFamily="2" charset="2"/>
              <a:buChar char="q"/>
              <a:defRPr/>
            </a:pPr>
            <a:r>
              <a:rPr lang="en-US" sz="1400" dirty="0" smtClean="0"/>
              <a:t>Molecular docking</a:t>
            </a:r>
          </a:p>
          <a:p>
            <a:pPr lvl="1" eaLnBrk="1" fontAlgn="b" hangingPunct="1">
              <a:lnSpc>
                <a:spcPct val="120000"/>
              </a:lnSpc>
              <a:buClrTx/>
              <a:buFont typeface="Wingdings" panose="05000000000000000000" pitchFamily="2" charset="2"/>
              <a:buChar char="q"/>
              <a:defRPr/>
            </a:pPr>
            <a:r>
              <a:rPr lang="en-US" sz="1400" dirty="0" smtClean="0"/>
              <a:t>genome-wide </a:t>
            </a:r>
            <a:r>
              <a:rPr lang="en-US" sz="1400" dirty="0"/>
              <a:t>association </a:t>
            </a:r>
            <a:r>
              <a:rPr lang="en-US" sz="1400" dirty="0" smtClean="0"/>
              <a:t>studies</a:t>
            </a:r>
          </a:p>
          <a:p>
            <a:pPr lvl="1" eaLnBrk="1" fontAlgn="b" hangingPunct="1">
              <a:lnSpc>
                <a:spcPct val="120000"/>
              </a:lnSpc>
              <a:buClrTx/>
              <a:buFont typeface="Wingdings" panose="05000000000000000000" pitchFamily="2" charset="2"/>
              <a:buChar char="q"/>
              <a:defRPr/>
            </a:pPr>
            <a:r>
              <a:rPr lang="en-US" sz="1400" dirty="0" smtClean="0"/>
              <a:t>network analysis </a:t>
            </a:r>
          </a:p>
          <a:p>
            <a:pPr eaLnBrk="1" fontAlgn="b" hangingPunct="1">
              <a:lnSpc>
                <a:spcPct val="120000"/>
              </a:lnSpc>
              <a:buClrTx/>
              <a:buFont typeface="Wingdings" panose="05000000000000000000" pitchFamily="2" charset="2"/>
              <a:buChar char="Ø"/>
              <a:defRPr/>
            </a:pPr>
            <a:r>
              <a:rPr lang="en-US" sz="1400" dirty="0" smtClean="0"/>
              <a:t>These </a:t>
            </a:r>
            <a:r>
              <a:rPr lang="en-US" sz="1400" dirty="0" smtClean="0"/>
              <a:t>data-driven </a:t>
            </a:r>
            <a:r>
              <a:rPr lang="en-US" sz="1400" dirty="0"/>
              <a:t>approaches involve systematic analysis of various types of </a:t>
            </a:r>
            <a:r>
              <a:rPr lang="en-US" sz="1400" dirty="0" smtClean="0"/>
              <a:t>biological and </a:t>
            </a:r>
            <a:r>
              <a:rPr lang="en-US" sz="1400" dirty="0"/>
              <a:t>clinical data (e.g., gene expression, chemical structure, genome and </a:t>
            </a:r>
            <a:r>
              <a:rPr lang="en-US" sz="1400" dirty="0" smtClean="0"/>
              <a:t>protein sequences</a:t>
            </a:r>
            <a:r>
              <a:rPr lang="en-US" sz="1400" dirty="0"/>
              <a:t>, and electronic health records) to generate hypotheses </a:t>
            </a:r>
            <a:r>
              <a:rPr lang="en-US" sz="1400" dirty="0" smtClean="0"/>
              <a:t>regarding repurposed </a:t>
            </a:r>
            <a:r>
              <a:rPr lang="en-US" sz="1400" dirty="0"/>
              <a:t>use of approved or investigational </a:t>
            </a:r>
            <a:r>
              <a:rPr lang="en-US" sz="1400" dirty="0" smtClean="0"/>
              <a:t>drug</a:t>
            </a:r>
          </a:p>
          <a:p>
            <a:pPr eaLnBrk="1" fontAlgn="b" hangingPunct="1">
              <a:lnSpc>
                <a:spcPct val="120000"/>
              </a:lnSpc>
              <a:buClrTx/>
              <a:buFont typeface="Wingdings" panose="05000000000000000000" pitchFamily="2" charset="2"/>
              <a:buChar char="Ø"/>
              <a:defRPr/>
            </a:pPr>
            <a:r>
              <a:rPr lang="en-US" sz="1400" dirty="0"/>
              <a:t>The potential of </a:t>
            </a:r>
            <a:r>
              <a:rPr lang="en-US" sz="1400" dirty="0" smtClean="0"/>
              <a:t>recent advances </a:t>
            </a:r>
            <a:r>
              <a:rPr lang="en-US" sz="1400" dirty="0"/>
              <a:t>in </a:t>
            </a:r>
            <a:r>
              <a:rPr lang="en-US" sz="1400" dirty="0" smtClean="0"/>
              <a:t>AI </a:t>
            </a:r>
            <a:r>
              <a:rPr lang="en-US" sz="1400" dirty="0"/>
              <a:t>and </a:t>
            </a:r>
            <a:r>
              <a:rPr lang="en-US" sz="1400" dirty="0" smtClean="0"/>
              <a:t>ML for COVID-19 has been highlighted and </a:t>
            </a:r>
            <a:r>
              <a:rPr lang="en-US" sz="1400" dirty="0"/>
              <a:t>several studies using </a:t>
            </a:r>
            <a:r>
              <a:rPr lang="en-US" sz="1400" dirty="0" smtClean="0"/>
              <a:t>these techniques </a:t>
            </a:r>
            <a:r>
              <a:rPr lang="en-US" sz="1400" dirty="0"/>
              <a:t>have reported promising </a:t>
            </a:r>
            <a:r>
              <a:rPr lang="en-US" sz="1400" dirty="0" smtClean="0"/>
              <a:t>results</a:t>
            </a:r>
          </a:p>
          <a:p>
            <a:pPr lvl="1" eaLnBrk="1" fontAlgn="b" hangingPunct="1">
              <a:lnSpc>
                <a:spcPct val="120000"/>
              </a:lnSpc>
              <a:buClrTx/>
              <a:buFont typeface="Courier New" panose="02070309020205020404" pitchFamily="49" charset="0"/>
              <a:buChar char="o"/>
              <a:defRPr/>
            </a:pPr>
            <a:r>
              <a:rPr lang="en-US" sz="1000" dirty="0" smtClean="0"/>
              <a:t>Network medicine principles</a:t>
            </a:r>
          </a:p>
          <a:p>
            <a:pPr lvl="1" eaLnBrk="1" fontAlgn="b" hangingPunct="1">
              <a:lnSpc>
                <a:spcPct val="120000"/>
              </a:lnSpc>
              <a:buClrTx/>
              <a:buFont typeface="Courier New" panose="02070309020205020404" pitchFamily="49" charset="0"/>
              <a:buChar char="o"/>
              <a:defRPr/>
            </a:pPr>
            <a:r>
              <a:rPr lang="en-US" sz="1000" dirty="0" smtClean="0"/>
              <a:t>Biological knowledge graphs</a:t>
            </a:r>
            <a:endParaRPr lang="en-US" sz="1000" dirty="0"/>
          </a:p>
          <a:p>
            <a:pPr eaLnBrk="1" fontAlgn="b" hangingPunct="1">
              <a:lnSpc>
                <a:spcPct val="120000"/>
              </a:lnSpc>
              <a:buClrTx/>
              <a:buFont typeface="Wingdings" panose="05000000000000000000" pitchFamily="2" charset="2"/>
              <a:buChar char="Ø"/>
              <a:defRPr/>
            </a:pPr>
            <a:r>
              <a:rPr lang="en-US" sz="1400" dirty="0" smtClean="0"/>
              <a:t>Literature-based </a:t>
            </a:r>
            <a:r>
              <a:rPr lang="en-US" sz="1400" dirty="0"/>
              <a:t>discovery </a:t>
            </a:r>
            <a:r>
              <a:rPr lang="en-US" sz="1400" dirty="0" smtClean="0"/>
              <a:t>approach for </a:t>
            </a:r>
            <a:r>
              <a:rPr lang="en-US" sz="1400" dirty="0"/>
              <a:t>COVID-19 drug </a:t>
            </a:r>
            <a:r>
              <a:rPr lang="en-US" sz="1400" dirty="0" smtClean="0"/>
              <a:t>repurposing casts drug </a:t>
            </a:r>
            <a:r>
              <a:rPr lang="en-US" sz="1400" dirty="0"/>
              <a:t>repurposing as a task of knowledge graph completion (or link prediction).</a:t>
            </a:r>
            <a:endParaRPr lang="en-US" sz="1400" i="1" dirty="0" smtClean="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3</a:t>
            </a:fld>
            <a:endParaRPr lang="en-US" altLang="en-US" smtClean="0"/>
          </a:p>
        </p:txBody>
      </p:sp>
    </p:spTree>
    <p:extLst>
      <p:ext uri="{BB962C8B-B14F-4D97-AF65-F5344CB8AC3E}">
        <p14:creationId xmlns:p14="http://schemas.microsoft.com/office/powerpoint/2010/main" val="376584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smtClean="0">
                <a:solidFill>
                  <a:srgbClr val="000000"/>
                </a:solidFill>
                <a:cs typeface="Arial" charset="0"/>
              </a:rPr>
              <a:t>Modeling Question</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800600"/>
          </a:xfrm>
        </p:spPr>
        <p:txBody>
          <a:bodyPr/>
          <a:lstStyle/>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Computational </a:t>
            </a:r>
            <a:r>
              <a:rPr lang="en-US" sz="1400" dirty="0">
                <a:solidFill>
                  <a:srgbClr val="000000"/>
                </a:solidFill>
                <a:cs typeface="Arial" charset="0"/>
              </a:rPr>
              <a:t>approaches to drug repurposing have also garnered much attention to accelerate discovery of therapies for </a:t>
            </a:r>
            <a:r>
              <a:rPr lang="en-US" sz="1400" dirty="0" smtClean="0">
                <a:solidFill>
                  <a:srgbClr val="000000"/>
                </a:solidFill>
                <a:cs typeface="Arial" charset="0"/>
              </a:rPr>
              <a:t>COVID-19</a:t>
            </a:r>
          </a:p>
          <a:p>
            <a:pPr lvl="1" eaLnBrk="1" fontAlgn="b" hangingPunct="1">
              <a:lnSpc>
                <a:spcPct val="120000"/>
              </a:lnSpc>
              <a:buClrTx/>
              <a:buFont typeface="Wingdings" panose="05000000000000000000" pitchFamily="2" charset="2"/>
              <a:buChar char="q"/>
              <a:defRPr/>
            </a:pPr>
            <a:r>
              <a:rPr lang="en-US" sz="1400" dirty="0"/>
              <a:t>drug signature </a:t>
            </a:r>
            <a:r>
              <a:rPr lang="en-US" sz="1400" dirty="0" smtClean="0"/>
              <a:t>matching</a:t>
            </a:r>
          </a:p>
          <a:p>
            <a:pPr lvl="1" eaLnBrk="1" fontAlgn="b" hangingPunct="1">
              <a:lnSpc>
                <a:spcPct val="120000"/>
              </a:lnSpc>
              <a:buClrTx/>
              <a:buFont typeface="Wingdings" panose="05000000000000000000" pitchFamily="2" charset="2"/>
              <a:buChar char="q"/>
              <a:defRPr/>
            </a:pPr>
            <a:r>
              <a:rPr lang="en-US" sz="1400" dirty="0" smtClean="0"/>
              <a:t>Molecular docking</a:t>
            </a:r>
          </a:p>
          <a:p>
            <a:pPr lvl="1" eaLnBrk="1" fontAlgn="b" hangingPunct="1">
              <a:lnSpc>
                <a:spcPct val="120000"/>
              </a:lnSpc>
              <a:buClrTx/>
              <a:buFont typeface="Wingdings" panose="05000000000000000000" pitchFamily="2" charset="2"/>
              <a:buChar char="q"/>
              <a:defRPr/>
            </a:pPr>
            <a:r>
              <a:rPr lang="en-US" sz="1400" dirty="0" smtClean="0"/>
              <a:t>genome-wide </a:t>
            </a:r>
            <a:r>
              <a:rPr lang="en-US" sz="1400" dirty="0"/>
              <a:t>association </a:t>
            </a:r>
            <a:r>
              <a:rPr lang="en-US" sz="1400" dirty="0" smtClean="0"/>
              <a:t>studies</a:t>
            </a:r>
          </a:p>
          <a:p>
            <a:pPr lvl="1" eaLnBrk="1" fontAlgn="b" hangingPunct="1">
              <a:lnSpc>
                <a:spcPct val="120000"/>
              </a:lnSpc>
              <a:buClrTx/>
              <a:buFont typeface="Wingdings" panose="05000000000000000000" pitchFamily="2" charset="2"/>
              <a:buChar char="q"/>
              <a:defRPr/>
            </a:pPr>
            <a:r>
              <a:rPr lang="en-US" sz="1400" dirty="0" smtClean="0"/>
              <a:t>network analysis </a:t>
            </a:r>
          </a:p>
          <a:p>
            <a:pPr eaLnBrk="1" fontAlgn="b" hangingPunct="1">
              <a:lnSpc>
                <a:spcPct val="120000"/>
              </a:lnSpc>
              <a:buClrTx/>
              <a:buFont typeface="Wingdings" panose="05000000000000000000" pitchFamily="2" charset="2"/>
              <a:buChar char="Ø"/>
              <a:defRPr/>
            </a:pPr>
            <a:r>
              <a:rPr lang="en-US" sz="1400" dirty="0" smtClean="0"/>
              <a:t>These </a:t>
            </a:r>
            <a:r>
              <a:rPr lang="en-US" sz="1400" dirty="0" smtClean="0"/>
              <a:t>data-driven </a:t>
            </a:r>
            <a:r>
              <a:rPr lang="en-US" sz="1400" dirty="0"/>
              <a:t>approaches involve systematic analysis of various types of </a:t>
            </a:r>
            <a:r>
              <a:rPr lang="en-US" sz="1400" dirty="0" smtClean="0"/>
              <a:t>biological and </a:t>
            </a:r>
            <a:r>
              <a:rPr lang="en-US" sz="1400" dirty="0"/>
              <a:t>clinical data (e.g., gene expression, chemical structure, genome and </a:t>
            </a:r>
            <a:r>
              <a:rPr lang="en-US" sz="1400" dirty="0" smtClean="0"/>
              <a:t>protein sequences</a:t>
            </a:r>
            <a:r>
              <a:rPr lang="en-US" sz="1400" dirty="0"/>
              <a:t>, and electronic health records) to generate hypotheses </a:t>
            </a:r>
            <a:r>
              <a:rPr lang="en-US" sz="1400" dirty="0" smtClean="0"/>
              <a:t>regarding repurposed </a:t>
            </a:r>
            <a:r>
              <a:rPr lang="en-US" sz="1400" dirty="0"/>
              <a:t>use of approved or investigational </a:t>
            </a:r>
            <a:r>
              <a:rPr lang="en-US" sz="1400" dirty="0" smtClean="0"/>
              <a:t>drug</a:t>
            </a:r>
          </a:p>
          <a:p>
            <a:pPr eaLnBrk="1" fontAlgn="b" hangingPunct="1">
              <a:lnSpc>
                <a:spcPct val="120000"/>
              </a:lnSpc>
              <a:buClrTx/>
              <a:buFont typeface="Wingdings" panose="05000000000000000000" pitchFamily="2" charset="2"/>
              <a:buChar char="Ø"/>
              <a:defRPr/>
            </a:pPr>
            <a:r>
              <a:rPr lang="en-US" sz="1400" dirty="0"/>
              <a:t>The potential of </a:t>
            </a:r>
            <a:r>
              <a:rPr lang="en-US" sz="1400" dirty="0" smtClean="0"/>
              <a:t>recent advances </a:t>
            </a:r>
            <a:r>
              <a:rPr lang="en-US" sz="1400" dirty="0"/>
              <a:t>in </a:t>
            </a:r>
            <a:r>
              <a:rPr lang="en-US" sz="1400" dirty="0" smtClean="0"/>
              <a:t>AI </a:t>
            </a:r>
            <a:r>
              <a:rPr lang="en-US" sz="1400" dirty="0"/>
              <a:t>and </a:t>
            </a:r>
            <a:r>
              <a:rPr lang="en-US" sz="1400" dirty="0" smtClean="0"/>
              <a:t>ML for COVID-19 has been highlighted and </a:t>
            </a:r>
            <a:r>
              <a:rPr lang="en-US" sz="1400" dirty="0"/>
              <a:t>several studies using </a:t>
            </a:r>
            <a:r>
              <a:rPr lang="en-US" sz="1400" dirty="0" smtClean="0"/>
              <a:t>these techniques </a:t>
            </a:r>
            <a:r>
              <a:rPr lang="en-US" sz="1400" dirty="0"/>
              <a:t>have reported promising </a:t>
            </a:r>
            <a:r>
              <a:rPr lang="en-US" sz="1400" dirty="0" smtClean="0"/>
              <a:t>results</a:t>
            </a:r>
          </a:p>
          <a:p>
            <a:pPr lvl="1" eaLnBrk="1" fontAlgn="b" hangingPunct="1">
              <a:lnSpc>
                <a:spcPct val="120000"/>
              </a:lnSpc>
              <a:buClrTx/>
              <a:buFont typeface="Courier New" panose="02070309020205020404" pitchFamily="49" charset="0"/>
              <a:buChar char="o"/>
              <a:defRPr/>
            </a:pPr>
            <a:r>
              <a:rPr lang="en-US" sz="1000" dirty="0" smtClean="0"/>
              <a:t>Network medicine principles</a:t>
            </a:r>
          </a:p>
          <a:p>
            <a:pPr lvl="1" eaLnBrk="1" fontAlgn="b" hangingPunct="1">
              <a:lnSpc>
                <a:spcPct val="120000"/>
              </a:lnSpc>
              <a:buClrTx/>
              <a:buFont typeface="Courier New" panose="02070309020205020404" pitchFamily="49" charset="0"/>
              <a:buChar char="o"/>
              <a:defRPr/>
            </a:pPr>
            <a:r>
              <a:rPr lang="en-US" sz="1000" dirty="0" smtClean="0"/>
              <a:t>Biological knowledge graphs</a:t>
            </a:r>
            <a:endParaRPr lang="en-US" sz="1000" dirty="0"/>
          </a:p>
          <a:p>
            <a:pPr eaLnBrk="1" fontAlgn="b" hangingPunct="1">
              <a:lnSpc>
                <a:spcPct val="120000"/>
              </a:lnSpc>
              <a:buClrTx/>
              <a:buFont typeface="Wingdings" panose="05000000000000000000" pitchFamily="2" charset="2"/>
              <a:buChar char="Ø"/>
              <a:defRPr/>
            </a:pPr>
            <a:r>
              <a:rPr lang="en-US" sz="1400" dirty="0" smtClean="0"/>
              <a:t>Literature-based </a:t>
            </a:r>
            <a:r>
              <a:rPr lang="en-US" sz="1400" dirty="0"/>
              <a:t>discovery </a:t>
            </a:r>
            <a:r>
              <a:rPr lang="en-US" sz="1400" dirty="0" smtClean="0"/>
              <a:t>approach for </a:t>
            </a:r>
            <a:r>
              <a:rPr lang="en-US" sz="1400" dirty="0"/>
              <a:t>COVID-19 drug </a:t>
            </a:r>
            <a:r>
              <a:rPr lang="en-US" sz="1400" dirty="0" smtClean="0"/>
              <a:t>repurposing casts drug </a:t>
            </a:r>
            <a:r>
              <a:rPr lang="en-US" sz="1400" dirty="0"/>
              <a:t>repurposing as a task of knowledge graph completion (or link prediction).</a:t>
            </a:r>
            <a:endParaRPr lang="en-US" sz="1400" i="1" dirty="0" smtClean="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4</a:t>
            </a:fld>
            <a:endParaRPr lang="en-US" altLang="en-US" smtClean="0"/>
          </a:p>
        </p:txBody>
      </p:sp>
    </p:spTree>
    <p:extLst>
      <p:ext uri="{BB962C8B-B14F-4D97-AF65-F5344CB8AC3E}">
        <p14:creationId xmlns:p14="http://schemas.microsoft.com/office/powerpoint/2010/main" val="152558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smtClean="0">
                <a:solidFill>
                  <a:srgbClr val="000000"/>
                </a:solidFill>
                <a:cs typeface="Arial" charset="0"/>
              </a:rPr>
              <a:t>Modeling Question</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800600"/>
          </a:xfrm>
        </p:spPr>
        <p:txBody>
          <a:bodyPr/>
          <a:lstStyle/>
          <a:p>
            <a:pPr eaLnBrk="1" fontAlgn="b" hangingPunct="1">
              <a:lnSpc>
                <a:spcPct val="120000"/>
              </a:lnSpc>
              <a:buClrTx/>
              <a:buFont typeface="Wingdings" panose="05000000000000000000" pitchFamily="2" charset="2"/>
              <a:buChar char="Ø"/>
              <a:defRPr/>
            </a:pPr>
            <a:r>
              <a:rPr lang="en-US" sz="1400" smtClean="0">
                <a:solidFill>
                  <a:srgbClr val="000000"/>
                </a:solidFill>
                <a:cs typeface="Arial" charset="0"/>
              </a:rPr>
              <a:t>Modeling </a:t>
            </a:r>
            <a:r>
              <a:rPr lang="en-US" sz="1400" smtClean="0">
                <a:solidFill>
                  <a:srgbClr val="000000"/>
                </a:solidFill>
                <a:cs typeface="Arial" charset="0"/>
              </a:rPr>
              <a:t>Question: </a:t>
            </a:r>
            <a:r>
              <a:rPr lang="en-US" sz="1400" dirty="0" smtClean="0">
                <a:solidFill>
                  <a:srgbClr val="000000"/>
                </a:solidFill>
                <a:cs typeface="Arial" charset="0"/>
              </a:rPr>
              <a:t>biomedical knowledge graph </a:t>
            </a:r>
          </a:p>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Data: </a:t>
            </a:r>
          </a:p>
          <a:p>
            <a:pPr lvl="1" eaLnBrk="1" fontAlgn="b" hangingPunct="1">
              <a:lnSpc>
                <a:spcPct val="120000"/>
              </a:lnSpc>
              <a:buClrTx/>
              <a:buFont typeface="Wingdings" panose="05000000000000000000" pitchFamily="2" charset="2"/>
              <a:buChar char="q"/>
              <a:defRPr/>
            </a:pPr>
            <a:r>
              <a:rPr lang="en-US" sz="1000" dirty="0" err="1" smtClean="0">
                <a:solidFill>
                  <a:srgbClr val="000000"/>
                </a:solidFill>
                <a:cs typeface="Arial" charset="0"/>
              </a:rPr>
              <a:t>SemMedDB</a:t>
            </a:r>
            <a:r>
              <a:rPr lang="en-US" sz="1000" dirty="0" smtClean="0">
                <a:solidFill>
                  <a:srgbClr val="000000"/>
                </a:solidFill>
                <a:cs typeface="Arial" charset="0"/>
              </a:rPr>
              <a:t>/</a:t>
            </a:r>
            <a:r>
              <a:rPr lang="en-US" sz="1000" dirty="0" smtClean="0"/>
              <a:t>PubMed </a:t>
            </a:r>
            <a:r>
              <a:rPr lang="en-US" sz="1000" dirty="0"/>
              <a:t>bibliographic </a:t>
            </a:r>
            <a:r>
              <a:rPr lang="en-US" sz="1000" dirty="0" smtClean="0"/>
              <a:t>database</a:t>
            </a:r>
            <a:endParaRPr lang="en-US" sz="1000" dirty="0">
              <a:solidFill>
                <a:srgbClr val="000000"/>
              </a:solidFill>
              <a:cs typeface="Arial" charset="0"/>
            </a:endParaRPr>
          </a:p>
          <a:p>
            <a:pPr lvl="1" eaLnBrk="1" fontAlgn="b" hangingPunct="1">
              <a:lnSpc>
                <a:spcPct val="120000"/>
              </a:lnSpc>
              <a:buClrTx/>
              <a:buFont typeface="Wingdings" panose="05000000000000000000" pitchFamily="2" charset="2"/>
              <a:buChar char="q"/>
              <a:defRPr/>
            </a:pPr>
            <a:r>
              <a:rPr lang="en-US" sz="1000" dirty="0" smtClean="0">
                <a:solidFill>
                  <a:srgbClr val="000000"/>
                </a:solidFill>
                <a:cs typeface="Arial" charset="0"/>
              </a:rPr>
              <a:t>Covid-19 research literature</a:t>
            </a:r>
          </a:p>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Methodology: </a:t>
            </a:r>
          </a:p>
          <a:p>
            <a:pPr lvl="1" eaLnBrk="1" fontAlgn="b" hangingPunct="1">
              <a:lnSpc>
                <a:spcPct val="120000"/>
              </a:lnSpc>
              <a:buClrTx/>
              <a:buFont typeface="Wingdings" panose="05000000000000000000" pitchFamily="2" charset="2"/>
              <a:buChar char="q"/>
              <a:defRPr/>
            </a:pPr>
            <a:r>
              <a:rPr lang="en-US" sz="1000" dirty="0" smtClean="0"/>
              <a:t>Neural network-based algorithms for knowledge graph</a:t>
            </a:r>
          </a:p>
          <a:p>
            <a:pPr lvl="1" eaLnBrk="1" fontAlgn="b" hangingPunct="1">
              <a:lnSpc>
                <a:spcPct val="120000"/>
              </a:lnSpc>
              <a:buClrTx/>
              <a:buFont typeface="Wingdings" panose="05000000000000000000" pitchFamily="2" charset="2"/>
              <a:buChar char="q"/>
              <a:defRPr/>
            </a:pPr>
            <a:r>
              <a:rPr lang="en-US" sz="1000" dirty="0" smtClean="0"/>
              <a:t>Discovery patterns</a:t>
            </a:r>
            <a:endParaRPr lang="en-US" sz="1400" i="1" dirty="0">
              <a:solidFill>
                <a:srgbClr val="000000"/>
              </a:solidFill>
              <a:cs typeface="Arial" charset="0"/>
            </a:endParaRPr>
          </a:p>
          <a:p>
            <a:pPr eaLnBrk="1" fontAlgn="b" hangingPunct="1">
              <a:lnSpc>
                <a:spcPct val="120000"/>
              </a:lnSpc>
              <a:buClrTx/>
              <a:buFont typeface="Wingdings" panose="05000000000000000000" pitchFamily="2" charset="2"/>
              <a:buChar char="Ø"/>
              <a:defRPr/>
            </a:pPr>
            <a:r>
              <a:rPr lang="en-US" sz="1400" dirty="0">
                <a:solidFill>
                  <a:srgbClr val="000000"/>
                </a:solidFill>
                <a:cs typeface="Arial" charset="0"/>
              </a:rPr>
              <a:t>Results: </a:t>
            </a:r>
            <a:r>
              <a:rPr lang="en-US" sz="1400" dirty="0" smtClean="0">
                <a:solidFill>
                  <a:srgbClr val="000000"/>
                </a:solidFill>
                <a:cs typeface="Arial" charset="0"/>
              </a:rPr>
              <a:t>it can identify </a:t>
            </a:r>
            <a:r>
              <a:rPr lang="en-US" sz="1400" dirty="0">
                <a:solidFill>
                  <a:srgbClr val="000000"/>
                </a:solidFill>
                <a:cs typeface="Arial" charset="0"/>
              </a:rPr>
              <a:t>known drugs that have been used for COVID-19 and discover </a:t>
            </a:r>
            <a:r>
              <a:rPr lang="en-US" sz="1400" dirty="0" smtClean="0">
                <a:solidFill>
                  <a:srgbClr val="000000"/>
                </a:solidFill>
                <a:cs typeface="Arial" charset="0"/>
              </a:rPr>
              <a:t>other novel </a:t>
            </a:r>
            <a:r>
              <a:rPr lang="en-US" sz="1400" dirty="0">
                <a:solidFill>
                  <a:srgbClr val="000000"/>
                </a:solidFill>
                <a:cs typeface="Arial" charset="0"/>
              </a:rPr>
              <a:t>drugs that can potentially be repurposed for </a:t>
            </a:r>
            <a:r>
              <a:rPr lang="en-US" sz="1400" dirty="0" smtClean="0">
                <a:solidFill>
                  <a:srgbClr val="000000"/>
                </a:solidFill>
                <a:cs typeface="Arial" charset="0"/>
              </a:rPr>
              <a:t>COVID-19</a:t>
            </a:r>
            <a:endParaRPr lang="en-US" sz="1000"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5</a:t>
            </a:fld>
            <a:endParaRPr lang="en-US" altLang="en-US" smtClean="0"/>
          </a:p>
        </p:txBody>
      </p:sp>
    </p:spTree>
    <p:extLst>
      <p:ext uri="{BB962C8B-B14F-4D97-AF65-F5344CB8AC3E}">
        <p14:creationId xmlns:p14="http://schemas.microsoft.com/office/powerpoint/2010/main" val="3080972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err="1" smtClean="0">
                <a:solidFill>
                  <a:srgbClr val="000000"/>
                </a:solidFill>
                <a:cs typeface="Arial" charset="0"/>
              </a:rPr>
              <a:t>Introduction_CCAR</a:t>
            </a:r>
            <a:r>
              <a:rPr lang="en-US" dirty="0" smtClean="0">
                <a:solidFill>
                  <a:srgbClr val="000000"/>
                </a:solidFill>
                <a:cs typeface="Arial" charset="0"/>
              </a:rPr>
              <a:t> Scenarios</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572000"/>
          </a:xfrm>
        </p:spPr>
        <p:txBody>
          <a:bodyPr/>
          <a:lstStyle/>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Objective: </a:t>
            </a:r>
            <a:r>
              <a:rPr lang="en-US" sz="1400" dirty="0" smtClean="0"/>
              <a:t>to </a:t>
            </a:r>
            <a:r>
              <a:rPr lang="en-US" sz="1400" dirty="0"/>
              <a:t>discover candidate drugs to repurpose for COVID-19 using literature-derived knowledge and knowledge graph completion </a:t>
            </a:r>
            <a:r>
              <a:rPr lang="en-US" sz="1400" dirty="0" smtClean="0"/>
              <a:t>methods</a:t>
            </a:r>
            <a:endParaRPr lang="en-US" sz="1400" dirty="0" smtClean="0">
              <a:solidFill>
                <a:srgbClr val="000000"/>
              </a:solidFill>
              <a:cs typeface="Arial" charset="0"/>
            </a:endParaRPr>
          </a:p>
          <a:p>
            <a:pPr eaLnBrk="1" fontAlgn="b" hangingPunct="1">
              <a:lnSpc>
                <a:spcPct val="120000"/>
              </a:lnSpc>
              <a:buClrTx/>
              <a:buFont typeface="Wingdings" panose="05000000000000000000" pitchFamily="2" charset="2"/>
              <a:buChar char="Ø"/>
              <a:defRPr/>
            </a:pPr>
            <a:r>
              <a:rPr lang="en-US" sz="1400" dirty="0" err="1"/>
              <a:t>Methods:We</a:t>
            </a:r>
            <a:r>
              <a:rPr lang="en-US" sz="1400" dirty="0"/>
              <a:t> propose a novel, integrative, and neural network-based literature-based discovery (LBD) approach to identify drug candidates from PubMed and other COVID-19-focused research literature. Our approach relies on semantic triples extracted using </a:t>
            </a:r>
            <a:r>
              <a:rPr lang="en-US" sz="1400" dirty="0" err="1"/>
              <a:t>SemRep</a:t>
            </a:r>
            <a:r>
              <a:rPr lang="en-US" sz="1400" dirty="0"/>
              <a:t> (via </a:t>
            </a:r>
            <a:r>
              <a:rPr lang="en-US" sz="1400" dirty="0" err="1"/>
              <a:t>SemMedDB</a:t>
            </a:r>
            <a:r>
              <a:rPr lang="en-US" sz="1400" dirty="0"/>
              <a:t>). We identified an informative and accurate subset of semantic triples using filtering rules and an accuracy classifier developed on a BERT variant. We used this subset to construct a knowledge graph, and applied five state-of-the-art, neural knowledge graph completion algorithms (i.e., </a:t>
            </a:r>
            <a:r>
              <a:rPr lang="en-US" sz="1400" dirty="0" err="1"/>
              <a:t>TransE</a:t>
            </a:r>
            <a:r>
              <a:rPr lang="en-US" sz="1400" dirty="0"/>
              <a:t>, </a:t>
            </a:r>
            <a:r>
              <a:rPr lang="en-US" sz="1400" dirty="0" err="1"/>
              <a:t>RotatE</a:t>
            </a:r>
            <a:r>
              <a:rPr lang="en-US" sz="1400" dirty="0"/>
              <a:t>, </a:t>
            </a:r>
            <a:r>
              <a:rPr lang="en-US" sz="1400" dirty="0" err="1"/>
              <a:t>DistMult</a:t>
            </a:r>
            <a:r>
              <a:rPr lang="en-US" sz="1400" dirty="0"/>
              <a:t>, </a:t>
            </a:r>
            <a:r>
              <a:rPr lang="en-US" sz="1400" dirty="0" err="1"/>
              <a:t>ComplEx</a:t>
            </a:r>
            <a:r>
              <a:rPr lang="en-US" sz="1400" dirty="0"/>
              <a:t>, and STELP) to predict drug repurposing candidates. The models were trained and assessed using a time slicing approach and the predicted drugs were compared with a list of drugs reported in the literature and evaluated in clinical trials. These models were complemented by a discovery pattern-based approach.</a:t>
            </a:r>
          </a:p>
          <a:p>
            <a:pPr marL="0" indent="0" eaLnBrk="1" fontAlgn="b" hangingPunct="1">
              <a:lnSpc>
                <a:spcPct val="120000"/>
              </a:lnSpc>
              <a:buClrTx/>
              <a:buNone/>
              <a:defRPr/>
            </a:pPr>
            <a:endParaRPr lang="en-US" sz="1400" dirty="0" smtClean="0"/>
          </a:p>
          <a:p>
            <a:pPr eaLnBrk="1" fontAlgn="b" hangingPunct="1">
              <a:lnSpc>
                <a:spcPct val="120000"/>
              </a:lnSpc>
              <a:buClrTx/>
              <a:buFont typeface="Wingdings" panose="05000000000000000000" pitchFamily="2" charset="2"/>
              <a:buChar char="Ø"/>
              <a:defRPr/>
            </a:pPr>
            <a:r>
              <a:rPr lang="en-US" sz="1400" dirty="0"/>
              <a:t>In general, the </a:t>
            </a:r>
            <a:r>
              <a:rPr lang="en-US" sz="1400" b="1" dirty="0"/>
              <a:t>baseline scenario</a:t>
            </a:r>
            <a:r>
              <a:rPr lang="en-US" sz="1400" dirty="0"/>
              <a:t> will reflect the most recently available consensus views of the macroeconomic outlook expressed by professional forecasters, government agencies, and other public-sector organizations as of the beginning of the stress-test cycle. The </a:t>
            </a:r>
            <a:r>
              <a:rPr lang="en-US" sz="1400" b="1" dirty="0"/>
              <a:t>severely adverse scenario </a:t>
            </a:r>
            <a:r>
              <a:rPr lang="en-US" sz="1400" dirty="0"/>
              <a:t>will consist of a set of economic and financial conditions that reflect the conditions of post-war U.S. recessions</a:t>
            </a:r>
            <a:r>
              <a:rPr lang="en-US" sz="1400" dirty="0" smtClean="0"/>
              <a:t>.</a:t>
            </a:r>
            <a:endParaRPr lang="en-US" sz="1400" i="1" dirty="0" smtClean="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6</a:t>
            </a:fld>
            <a:endParaRPr lang="en-US" altLang="en-US" smtClean="0"/>
          </a:p>
        </p:txBody>
      </p:sp>
    </p:spTree>
    <p:extLst>
      <p:ext uri="{BB962C8B-B14F-4D97-AF65-F5344CB8AC3E}">
        <p14:creationId xmlns:p14="http://schemas.microsoft.com/office/powerpoint/2010/main" val="2538679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err="1" smtClean="0">
                <a:solidFill>
                  <a:srgbClr val="000000"/>
                </a:solidFill>
                <a:cs typeface="Arial" charset="0"/>
              </a:rPr>
              <a:t>Introduction_CCAR</a:t>
            </a:r>
            <a:r>
              <a:rPr lang="en-US" dirty="0" smtClean="0">
                <a:solidFill>
                  <a:srgbClr val="000000"/>
                </a:solidFill>
                <a:cs typeface="Arial" charset="0"/>
              </a:rPr>
              <a:t> Scenarios</a:t>
            </a:r>
            <a:endParaRPr lang="en-US" dirty="0">
              <a:solidFill>
                <a:srgbClr val="000000"/>
              </a:solidFill>
              <a:cs typeface="Arial" charset="0"/>
            </a:endParaRPr>
          </a:p>
        </p:txBody>
      </p:sp>
      <p:sp>
        <p:nvSpPr>
          <p:cNvPr id="30723" name="Content Placeholder 2"/>
          <p:cNvSpPr>
            <a:spLocks noGrp="1"/>
          </p:cNvSpPr>
          <p:nvPr>
            <p:ph idx="1"/>
          </p:nvPr>
        </p:nvSpPr>
        <p:spPr>
          <a:xfrm>
            <a:off x="685800" y="1371600"/>
            <a:ext cx="7772400" cy="4572000"/>
          </a:xfrm>
        </p:spPr>
        <p:txBody>
          <a:bodyPr/>
          <a:lstStyle/>
          <a:p>
            <a:pPr eaLnBrk="1" fontAlgn="b" hangingPunct="1">
              <a:lnSpc>
                <a:spcPct val="120000"/>
              </a:lnSpc>
              <a:buClrTx/>
              <a:buFont typeface="Wingdings" panose="05000000000000000000" pitchFamily="2" charset="2"/>
              <a:buChar char="Ø"/>
              <a:defRPr/>
            </a:pPr>
            <a:r>
              <a:rPr lang="en-US" sz="1400" dirty="0" smtClean="0">
                <a:solidFill>
                  <a:srgbClr val="000000"/>
                </a:solidFill>
                <a:cs typeface="Arial" charset="0"/>
              </a:rPr>
              <a:t>Results: </a:t>
            </a:r>
            <a:r>
              <a:rPr lang="en-US" sz="1400" dirty="0"/>
              <a:t>Accuracy classifier based on </a:t>
            </a:r>
            <a:r>
              <a:rPr lang="en-US" sz="1400" dirty="0" err="1"/>
              <a:t>PubMedBERT</a:t>
            </a:r>
            <a:r>
              <a:rPr lang="en-US" sz="1400" dirty="0"/>
              <a:t> achieved the best performance (F</a:t>
            </a:r>
            <a:r>
              <a:rPr lang="en-US" sz="1400" baseline="-25000" dirty="0"/>
              <a:t>1</a:t>
            </a:r>
            <a:r>
              <a:rPr lang="en-US" sz="1400" dirty="0"/>
              <a:t> = 0.854) in identifying accurate semantic predications. Among five knowledge graph completion models, </a:t>
            </a:r>
            <a:r>
              <a:rPr lang="en-US" sz="1400" dirty="0" err="1"/>
              <a:t>TransE</a:t>
            </a:r>
            <a:r>
              <a:rPr lang="en-US" sz="1400" dirty="0"/>
              <a:t> outperformed others (MR = 0.923, Hits@1 = 0.417). Some known drugs linked to COVID-19 in the literature were identified, as well as others that have not yet been studied. Discovery patterns enabled identification of additional candidate drugs and generation of plausible hypotheses regarding the links between the candidate drugs and COVID-19. Among them, five highly ranked and novel drugs (i.e., paclitaxel, SB 203580, alpha 2-antiplasmin, metoclopramide, and </a:t>
            </a:r>
            <a:r>
              <a:rPr lang="en-US" sz="1400" dirty="0" err="1"/>
              <a:t>oxymatrine</a:t>
            </a:r>
            <a:r>
              <a:rPr lang="en-US" sz="1400" dirty="0"/>
              <a:t>) and the mechanistic explanations for their potential use are further discussed.</a:t>
            </a:r>
            <a:endParaRPr lang="en-US" sz="1400" dirty="0" smtClean="0">
              <a:solidFill>
                <a:srgbClr val="000000"/>
              </a:solidFill>
              <a:cs typeface="Arial" charset="0"/>
            </a:endParaRPr>
          </a:p>
          <a:p>
            <a:pPr eaLnBrk="1" fontAlgn="b" hangingPunct="1">
              <a:lnSpc>
                <a:spcPct val="120000"/>
              </a:lnSpc>
              <a:buClrTx/>
              <a:buFont typeface="Wingdings" panose="05000000000000000000" pitchFamily="2" charset="2"/>
              <a:buChar char="Ø"/>
              <a:defRPr/>
            </a:pPr>
            <a:r>
              <a:rPr lang="en-US" sz="1400" dirty="0"/>
              <a:t>We showed that a LBD approach can be feasible not only for discovering drug candidates for COVID-19, but also for generating mechanistic explanations. Our approach can be generalized to other diseases as well as to other clinical questions</a:t>
            </a:r>
            <a:r>
              <a:rPr lang="en-US" sz="1400" dirty="0" smtClean="0"/>
              <a:t>.</a:t>
            </a:r>
          </a:p>
          <a:p>
            <a:pPr marL="0" indent="0" eaLnBrk="1" fontAlgn="b" hangingPunct="1">
              <a:lnSpc>
                <a:spcPct val="120000"/>
              </a:lnSpc>
              <a:buClrTx/>
              <a:buNone/>
              <a:defRPr/>
            </a:pPr>
            <a:endParaRPr lang="en-US" sz="1400" dirty="0" smtClean="0"/>
          </a:p>
          <a:p>
            <a:pPr eaLnBrk="1" fontAlgn="b" hangingPunct="1">
              <a:lnSpc>
                <a:spcPct val="120000"/>
              </a:lnSpc>
              <a:buClrTx/>
              <a:buFont typeface="Wingdings" panose="05000000000000000000" pitchFamily="2" charset="2"/>
              <a:buChar char="Ø"/>
              <a:defRPr/>
            </a:pPr>
            <a:r>
              <a:rPr lang="en-US" sz="1400" dirty="0"/>
              <a:t>In general, the </a:t>
            </a:r>
            <a:r>
              <a:rPr lang="en-US" sz="1400" b="1" dirty="0"/>
              <a:t>baseline scenario</a:t>
            </a:r>
            <a:r>
              <a:rPr lang="en-US" sz="1400" dirty="0"/>
              <a:t> will reflect the most recently available consensus views of the macroeconomic outlook expressed by professional forecasters, government agencies, and other public-sector organizations as of the beginning of the stress-test cycle. The </a:t>
            </a:r>
            <a:r>
              <a:rPr lang="en-US" sz="1400" b="1" dirty="0"/>
              <a:t>severely adverse scenario </a:t>
            </a:r>
            <a:r>
              <a:rPr lang="en-US" sz="1400" dirty="0"/>
              <a:t>will consist of a set of economic and financial conditions that reflect the conditions of post-war U.S. recessions</a:t>
            </a:r>
            <a:r>
              <a:rPr lang="en-US" sz="1400" dirty="0" smtClean="0"/>
              <a:t>.</a:t>
            </a:r>
            <a:endParaRPr lang="en-US" sz="1400" i="1" dirty="0" smtClean="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7</a:t>
            </a:fld>
            <a:endParaRPr lang="en-US" altLang="en-US" smtClean="0"/>
          </a:p>
        </p:txBody>
      </p:sp>
    </p:spTree>
    <p:extLst>
      <p:ext uri="{BB962C8B-B14F-4D97-AF65-F5344CB8AC3E}">
        <p14:creationId xmlns:p14="http://schemas.microsoft.com/office/powerpoint/2010/main" val="568765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33400" y="609600"/>
            <a:ext cx="8305800" cy="606425"/>
          </a:xfrm>
        </p:spPr>
        <p:txBody>
          <a:bodyPr/>
          <a:lstStyle/>
          <a:p>
            <a:pPr eaLnBrk="1" fontAlgn="b" hangingPunct="1">
              <a:lnSpc>
                <a:spcPct val="120000"/>
              </a:lnSpc>
              <a:defRPr/>
            </a:pPr>
            <a:r>
              <a:rPr lang="en-US" dirty="0" err="1" smtClean="0">
                <a:solidFill>
                  <a:srgbClr val="000000"/>
                </a:solidFill>
                <a:cs typeface="Arial" charset="0"/>
              </a:rPr>
              <a:t>Introduction_Recession</a:t>
            </a:r>
            <a:endParaRPr lang="en-US" dirty="0">
              <a:solidFill>
                <a:srgbClr val="000000"/>
              </a:solidFill>
              <a:cs typeface="Arial" charset="0"/>
            </a:endParaRP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41C71E3-FF09-4025-B0FC-7AEF1BC3D42A}" type="slidenum">
              <a:rPr lang="en-US" altLang="en-US" smtClean="0"/>
              <a:pPr eaLnBrk="1" hangingPunct="1"/>
              <a:t>8</a:t>
            </a:fld>
            <a:endParaRPr lang="en-US" altLang="en-US" smtClean="0"/>
          </a:p>
        </p:txBody>
      </p:sp>
      <p:sp>
        <p:nvSpPr>
          <p:cNvPr id="4" name="Rectangle 3"/>
          <p:cNvSpPr/>
          <p:nvPr/>
        </p:nvSpPr>
        <p:spPr>
          <a:xfrm>
            <a:off x="762000" y="1371600"/>
            <a:ext cx="7620000" cy="4832092"/>
          </a:xfrm>
          <a:prstGeom prst="rect">
            <a:avLst/>
          </a:prstGeom>
        </p:spPr>
        <p:txBody>
          <a:bodyPr wrap="square">
            <a:spAutoFit/>
          </a:bodyPr>
          <a:lstStyle/>
          <a:p>
            <a:r>
              <a:rPr lang="en-US" sz="1100" dirty="0"/>
              <a:t>4.2.1 General Approach: The Recession Approach</a:t>
            </a:r>
          </a:p>
          <a:p>
            <a:pPr marL="228600" indent="-228600">
              <a:buAutoNum type="alphaLcParenBoth"/>
            </a:pPr>
            <a:r>
              <a:rPr lang="en-US" sz="1100" dirty="0" smtClean="0"/>
              <a:t>The </a:t>
            </a:r>
            <a:r>
              <a:rPr lang="en-US" sz="1100" dirty="0"/>
              <a:t>Board intends to use a recession approach to develop the severely adverse scenario. </a:t>
            </a:r>
            <a:r>
              <a:rPr lang="en-US" sz="1100" i="1" u="sng" dirty="0"/>
              <a:t>In the recession approach, the Board will specify the future paths of variables to reflect conditions that characterize post-war U.S. recessions, generating either a typical or specific recreation of a post-war U.S. recession.</a:t>
            </a:r>
            <a:r>
              <a:rPr lang="en-US" sz="1100" dirty="0"/>
              <a:t> The Board chose this approach because it has observed that the conditions that typically occur in recessions - such as increasing unemployment, declining asset prices, and contracting loan demand - can put significant stress on companies' balance sheets. This stress can occur through a variety of channels, including higher loss provisions due to increased delinquencies and defaults; losses on trading positions through sharp moves in market prices; and lower bank income through reduced loan originations. For these reasons, the Board believes that the paths of economic and financial variables in the severely adverse scenario should, at a minimum, resemble the paths of those variables observed during a recession</a:t>
            </a:r>
            <a:r>
              <a:rPr lang="en-US" sz="1100" dirty="0" smtClean="0"/>
              <a:t>.</a:t>
            </a:r>
          </a:p>
          <a:p>
            <a:pPr marL="228600" indent="-228600">
              <a:buAutoNum type="alphaLcParenBoth"/>
            </a:pPr>
            <a:r>
              <a:rPr lang="en-US" sz="1100" dirty="0"/>
              <a:t> This approach requires consideration of the type of recession to feature. All post-war U.S. recessions have not been identical: Some recessions have been associated with very elevated interest rates, some have been associated with sizable asset price declines, and some have been relatively more global. </a:t>
            </a:r>
            <a:r>
              <a:rPr lang="en-US" sz="1100" i="1" u="sng" dirty="0"/>
              <a:t>The most common features of recessions, however, are increases in the unemployment rate and contractions in aggregate incomes and economic activity</a:t>
            </a:r>
            <a:r>
              <a:rPr lang="en-US" sz="1100" dirty="0"/>
              <a:t>. For this and the following reasons, the Board intends to use the unemployment rate as the primary basis for specifying the severely adverse scenario. First, the unemployment rate is likely the most representative single summary indicator of adverse economic conditions. Second, in comparison to GDP, labor market data have traditionally featured more prominently than GDP in the set of indicators that the National Bureau of Economic Research reviews to inform its recession dates. 11 Third and finally, the growth rate of potential output can cause the size of the decline in GDP to vary between recessions. While changes in the unemployment rate can also vary over time due to demographic factors, this seems to have more limited implications over time relative to changes in potential output growth. The unemployment rate used in the severely adverse scenario will reflect an unemployment rate that has been observed in severe post-war U.S. recessions, measuring severity by the absolute level of and relative increase in the unemployment rate. 12</a:t>
            </a:r>
          </a:p>
        </p:txBody>
      </p:sp>
    </p:spTree>
    <p:extLst>
      <p:ext uri="{BB962C8B-B14F-4D97-AF65-F5344CB8AC3E}">
        <p14:creationId xmlns:p14="http://schemas.microsoft.com/office/powerpoint/2010/main" val="380817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design template">
  <a:themeElements>
    <a:clrScheme name="Custom 2">
      <a:dk1>
        <a:srgbClr val="000000"/>
      </a:dk1>
      <a:lt1>
        <a:srgbClr val="FFFFFF"/>
      </a:lt1>
      <a:dk2>
        <a:srgbClr val="000000"/>
      </a:dk2>
      <a:lt2>
        <a:srgbClr val="FFFFFF"/>
      </a:lt2>
      <a:accent1>
        <a:srgbClr val="A3B2C1"/>
      </a:accent1>
      <a:accent2>
        <a:srgbClr val="5BADFF"/>
      </a:accent2>
      <a:accent3>
        <a:srgbClr val="FFFFFF"/>
      </a:accent3>
      <a:accent4>
        <a:srgbClr val="000000"/>
      </a:accent4>
      <a:accent5>
        <a:srgbClr val="CED5DD"/>
      </a:accent5>
      <a:accent6>
        <a:srgbClr val="0A84FF"/>
      </a:accent6>
      <a:hlink>
        <a:srgbClr val="336699"/>
      </a:hlink>
      <a:folHlink>
        <a:srgbClr val="00336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ffice Them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Office Them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Office Them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Office Them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Office Them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Office Them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Office Them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 design template</Template>
  <TotalTime>28655</TotalTime>
  <Words>1777</Words>
  <Application>Microsoft Office PowerPoint</Application>
  <PresentationFormat>On-screen Show (4:3)</PresentationFormat>
  <Paragraphs>134</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Profile design template</vt:lpstr>
      <vt:lpstr>1_Custom Design</vt:lpstr>
      <vt:lpstr>Custom Design</vt:lpstr>
      <vt:lpstr>Drug Repurposing for Covid-19</vt:lpstr>
      <vt:lpstr>Agenda</vt:lpstr>
      <vt:lpstr>Background</vt:lpstr>
      <vt:lpstr>Background</vt:lpstr>
      <vt:lpstr>Modeling Question</vt:lpstr>
      <vt:lpstr>Modeling Question</vt:lpstr>
      <vt:lpstr>Introduction_CCAR Scenarios</vt:lpstr>
      <vt:lpstr>Introduction_CCAR Scenarios</vt:lpstr>
      <vt:lpstr>Introduction_Recession</vt:lpstr>
      <vt:lpstr>Introduction_Baseline</vt:lpstr>
      <vt:lpstr>Literature-based discovery(LBD)</vt:lpstr>
      <vt:lpstr>Introduction_Recession</vt:lpstr>
      <vt:lpstr>US Recessions (Great Depression -)</vt:lpstr>
      <vt:lpstr>Unemployment Rate</vt:lpstr>
      <vt:lpstr>Interest Rate</vt:lpstr>
      <vt:lpstr>HPI</vt:lpstr>
      <vt:lpstr>GDP </vt:lpstr>
      <vt:lpstr>CPI</vt:lpstr>
      <vt:lpstr>Auto and Light Truck Sale  </vt:lpstr>
      <vt:lpstr>Use in CCAR Model</vt:lpstr>
      <vt:lpstr>Questions and Comments?</vt:lpstr>
      <vt:lpstr>Reference</vt:lpstr>
    </vt:vector>
  </TitlesOfParts>
  <Company>UNC Kenan Flagler Business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dc:creator>
  <cp:lastModifiedBy>Jay</cp:lastModifiedBy>
  <cp:revision>902</cp:revision>
  <cp:lastPrinted>2019-04-29T14:52:40Z</cp:lastPrinted>
  <dcterms:created xsi:type="dcterms:W3CDTF">2009-02-24T03:10:31Z</dcterms:created>
  <dcterms:modified xsi:type="dcterms:W3CDTF">2021-07-22T02:22:43Z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TC102037851033</vt:lpwstr>
  </property>
</Properties>
</file>