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362" r:id="rId7"/>
    <p:sldId id="373" r:id="rId8"/>
    <p:sldId id="366" r:id="rId9"/>
    <p:sldId id="375" r:id="rId10"/>
    <p:sldId id="374" r:id="rId11"/>
    <p:sldId id="364" r:id="rId12"/>
    <p:sldId id="376" r:id="rId13"/>
    <p:sldId id="377" r:id="rId14"/>
    <p:sldId id="378" r:id="rId15"/>
    <p:sldId id="379" r:id="rId16"/>
    <p:sldId id="380" r:id="rId17"/>
    <p:sldId id="382" r:id="rId18"/>
    <p:sldId id="383" r:id="rId19"/>
    <p:sldId id="381" r:id="rId20"/>
    <p:sldId id="384" r:id="rId21"/>
    <p:sldId id="385" r:id="rId22"/>
    <p:sldId id="3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126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2004C-AD6B-4A9A-A490-3730F26EBC0C}"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2E1F9-DBAF-42A1-8007-52995384E2A7}" type="slidenum">
              <a:rPr lang="en-US" smtClean="0"/>
              <a:t>‹#›</a:t>
            </a:fld>
            <a:endParaRPr lang="en-US"/>
          </a:p>
        </p:txBody>
      </p:sp>
    </p:spTree>
    <p:extLst>
      <p:ext uri="{BB962C8B-B14F-4D97-AF65-F5344CB8AC3E}">
        <p14:creationId xmlns:p14="http://schemas.microsoft.com/office/powerpoint/2010/main" val="314194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To start things off, what </a:t>
            </a:r>
            <a:r>
              <a:rPr lang="en-US" i="1" dirty="0"/>
              <a:t>is</a:t>
            </a:r>
            <a:r>
              <a:rPr lang="en-US" i="0" dirty="0"/>
              <a:t> a software development team?</a:t>
            </a:r>
          </a:p>
          <a:p>
            <a:pPr marL="457200" indent="-298450"/>
            <a:r>
              <a:rPr lang="en-US" i="0" dirty="0"/>
              <a:t>Put simply, software development teams work together to build a software project.</a:t>
            </a:r>
          </a:p>
          <a:p>
            <a:pPr marL="457200" indent="-298450"/>
            <a:r>
              <a:rPr lang="en-US" i="0" dirty="0"/>
              <a:t>Now, every team is different… but at many software companies like Hyland, teams share some characteristics.</a:t>
            </a:r>
          </a:p>
          <a:p>
            <a:pPr marL="457200" indent="-298450"/>
            <a:r>
              <a:rPr lang="en-US" i="0" dirty="0"/>
              <a:t>Teams are autonomous – which means they are self-governing and self-directing. Basically, they decide how best to work together and complete tasks.</a:t>
            </a:r>
          </a:p>
          <a:p>
            <a:pPr marL="457200" indent="-298450"/>
            <a:r>
              <a:rPr lang="en-US" i="0" dirty="0"/>
              <a:t>Teams are also cross-functional – this means that team members have different specialties and have specific roles. So, what are some of those roles?</a:t>
            </a:r>
            <a:endParaRPr lang="en-US" dirty="0"/>
          </a:p>
        </p:txBody>
      </p:sp>
    </p:spTree>
    <p:extLst>
      <p:ext uri="{BB962C8B-B14F-4D97-AF65-F5344CB8AC3E}">
        <p14:creationId xmlns:p14="http://schemas.microsoft.com/office/powerpoint/2010/main" val="47062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As mentioned before, there are many ways to organize a software development team. That said, most teams will have at least some of these roles.</a:t>
            </a:r>
          </a:p>
          <a:p>
            <a:pPr marL="457200" indent="-298450"/>
            <a:r>
              <a:rPr lang="en-US" dirty="0"/>
              <a:t>The most basic role isn’t actually someone on the team – it’s the </a:t>
            </a:r>
            <a:r>
              <a:rPr lang="en-US" b="1" dirty="0"/>
              <a:t>stakeholder</a:t>
            </a:r>
            <a:r>
              <a:rPr lang="en-US" dirty="0"/>
              <a:t>. This is typically a customer or end-user – someone who wants the product. Stakeholders provide feedback throughout the process to ensure that the team is actually building what they want. But how do they make their dream product into a reality?</a:t>
            </a:r>
          </a:p>
          <a:p>
            <a:pPr marL="457200" indent="-298450"/>
            <a:r>
              <a:rPr lang="en-US" dirty="0"/>
              <a:t>The </a:t>
            </a:r>
            <a:r>
              <a:rPr lang="en-US" b="1" dirty="0"/>
              <a:t>product owner</a:t>
            </a:r>
            <a:r>
              <a:rPr lang="en-US" b="0" dirty="0"/>
              <a:t> is someone who guides the product itself. They listen to the stakeholder and figure out what’s most important in the product – they then help define and prioritize work for the team at the product level. Basically, they turn the dream of the stakeholder into a list of specific features.</a:t>
            </a:r>
          </a:p>
          <a:p>
            <a:pPr marL="457200" indent="-298450"/>
            <a:r>
              <a:rPr lang="en-US" b="0" dirty="0"/>
              <a:t>The </a:t>
            </a:r>
            <a:r>
              <a:rPr lang="en-US" b="1" dirty="0"/>
              <a:t>software architect</a:t>
            </a:r>
            <a:r>
              <a:rPr lang="en-US" b="0" dirty="0"/>
              <a:t> takes that list of features and figures out how to implement them in the grand scheme of things. They are responsible for choosing the technologies, paradigms, and overall view of the product. Basically, they plan out the big picture of how to develop the nuts and bolts of the product.</a:t>
            </a:r>
          </a:p>
          <a:p>
            <a:pPr marL="457200" indent="-298450"/>
            <a:r>
              <a:rPr lang="en-US" b="0" dirty="0"/>
              <a:t>The </a:t>
            </a:r>
            <a:r>
              <a:rPr lang="en-US" b="1" i="0" u="none" dirty="0" err="1"/>
              <a:t>ui</a:t>
            </a:r>
            <a:r>
              <a:rPr lang="en-US" b="1" i="0" u="none" dirty="0"/>
              <a:t>/</a:t>
            </a:r>
            <a:r>
              <a:rPr lang="en-US" b="1" i="0" u="none" dirty="0" err="1"/>
              <a:t>ux</a:t>
            </a:r>
            <a:r>
              <a:rPr lang="en-US" b="1" i="0" u="none" dirty="0"/>
              <a:t> designer</a:t>
            </a:r>
            <a:r>
              <a:rPr lang="en-US" b="0" i="0" u="none" dirty="0"/>
              <a:t> is responsible for the actual user-facing </a:t>
            </a:r>
            <a:r>
              <a:rPr lang="en-US" b="0" i="1" u="none" dirty="0"/>
              <a:t>design</a:t>
            </a:r>
            <a:r>
              <a:rPr lang="en-US" b="0" i="0" u="none" dirty="0"/>
              <a:t> of the product. Does anyone know what </a:t>
            </a:r>
            <a:r>
              <a:rPr lang="en-US" b="1" i="0" u="none" dirty="0"/>
              <a:t>UI</a:t>
            </a:r>
            <a:r>
              <a:rPr lang="en-US" b="0" i="0" u="none" dirty="0"/>
              <a:t> or </a:t>
            </a:r>
            <a:r>
              <a:rPr lang="en-US" b="1" i="0" u="none" dirty="0"/>
              <a:t>UX</a:t>
            </a:r>
            <a:r>
              <a:rPr lang="en-US" b="0" i="0" u="none" dirty="0"/>
              <a:t> stand for? </a:t>
            </a:r>
            <a:r>
              <a:rPr lang="en-US" b="1" i="0" u="none" dirty="0"/>
              <a:t>UI</a:t>
            </a:r>
            <a:r>
              <a:rPr lang="en-US" b="0" i="0" u="none" dirty="0"/>
              <a:t> stands for </a:t>
            </a:r>
            <a:r>
              <a:rPr lang="en-US" b="1" i="0" u="none" dirty="0"/>
              <a:t>User Interface</a:t>
            </a:r>
            <a:r>
              <a:rPr lang="en-US" b="0" i="0" u="none" dirty="0"/>
              <a:t>, and </a:t>
            </a:r>
            <a:r>
              <a:rPr lang="en-US" b="1" i="0" u="none" dirty="0"/>
              <a:t>UX</a:t>
            </a:r>
            <a:r>
              <a:rPr lang="en-US" b="0" i="0" u="none" dirty="0"/>
              <a:t> stands for </a:t>
            </a:r>
            <a:r>
              <a:rPr lang="en-US" b="1" i="0" u="none" dirty="0"/>
              <a:t>User Experience</a:t>
            </a:r>
            <a:r>
              <a:rPr lang="en-US" b="0" i="0" u="none" dirty="0"/>
              <a:t>. They design how things will look and feel and flow – they always have the end users in mind and try to create the best possible experience for them.</a:t>
            </a:r>
          </a:p>
          <a:p>
            <a:pPr marL="457200" indent="-298450"/>
            <a:r>
              <a:rPr lang="en-US" b="0" i="0" u="none" dirty="0"/>
              <a:t>After a whole lot of planning from all of those people, the </a:t>
            </a:r>
            <a:r>
              <a:rPr lang="en-US" b="1" i="0" u="none" dirty="0"/>
              <a:t>software developer</a:t>
            </a:r>
            <a:r>
              <a:rPr lang="en-US" b="0" i="0" u="none" dirty="0"/>
              <a:t> is responsible for actually making the product. They write the code, and review code from their fellow software developers.</a:t>
            </a:r>
          </a:p>
          <a:p>
            <a:pPr marL="457200" indent="-298450"/>
            <a:r>
              <a:rPr lang="en-US" b="0" i="0" u="none" dirty="0"/>
              <a:t>Unfortunately, software developers are not always perfect; they need some </a:t>
            </a:r>
            <a:r>
              <a:rPr lang="en-US" b="1" i="0" u="none" dirty="0"/>
              <a:t>quality assurance</a:t>
            </a:r>
            <a:r>
              <a:rPr lang="en-US" b="0" i="0" u="none" dirty="0"/>
              <a:t>. These people are responsible for testing the product; they have to make sure it works and does exactly what it is supposed to do. Some testers do manual testing, where they act as if they are end-users; other testers write code that runs automated tests.</a:t>
            </a:r>
          </a:p>
          <a:p>
            <a:pPr marL="457200" indent="-298450"/>
            <a:r>
              <a:rPr lang="en-US" b="0" i="0" u="none" dirty="0"/>
              <a:t>There is one more important role here: the </a:t>
            </a:r>
            <a:r>
              <a:rPr lang="en-US" b="1" i="0" u="none" dirty="0"/>
              <a:t>scrum master</a:t>
            </a:r>
            <a:r>
              <a:rPr lang="en-US" b="0" i="0" u="none" dirty="0"/>
              <a:t>. This person is responsible for organizing the team and doing anything they can to make sure the team functions as efficiently as possible. But does anyone know what </a:t>
            </a:r>
            <a:r>
              <a:rPr lang="en-US" b="1" i="0" u="none" dirty="0"/>
              <a:t>scrum</a:t>
            </a:r>
            <a:r>
              <a:rPr lang="en-US" b="0" i="0" u="none" dirty="0"/>
              <a:t> means? We’ll talk about that on the next slide 🙂</a:t>
            </a:r>
            <a:endParaRPr lang="en-US" b="1" dirty="0"/>
          </a:p>
        </p:txBody>
      </p:sp>
    </p:spTree>
    <p:extLst>
      <p:ext uri="{BB962C8B-B14F-4D97-AF65-F5344CB8AC3E}">
        <p14:creationId xmlns:p14="http://schemas.microsoft.com/office/powerpoint/2010/main" val="713006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have the team assembled, but how do they actually develop software?</a:t>
            </a:r>
          </a:p>
          <a:p>
            <a:r>
              <a:rPr lang="en-US" dirty="0"/>
              <a:t>Well, there are a </a:t>
            </a:r>
            <a:r>
              <a:rPr lang="en-US" i="1" dirty="0"/>
              <a:t>ton</a:t>
            </a:r>
            <a:r>
              <a:rPr lang="en-US" i="0" dirty="0"/>
              <a:t> of different ways to do it…</a:t>
            </a:r>
          </a:p>
          <a:p>
            <a:r>
              <a:rPr lang="en-US" i="0" dirty="0"/>
              <a:t>Lots of overlapping paradigms, philosophies, and methodologies… basically, lots of ways to plan out the projects and actually complete the work.</a:t>
            </a:r>
          </a:p>
          <a:p>
            <a:r>
              <a:rPr lang="en-US" i="0" dirty="0"/>
              <a:t>There are things like Agile, Scrum, Lean, DevOps, Waterfall, Kanban, and more… we won’t talk about all of these and what they mean, but they all relate to the process </a:t>
            </a:r>
            <a:r>
              <a:rPr lang="en-US" i="1" dirty="0"/>
              <a:t>around which</a:t>
            </a:r>
            <a:r>
              <a:rPr lang="en-US" i="0" dirty="0"/>
              <a:t> software is developed.</a:t>
            </a:r>
            <a:endParaRPr lang="en-US" i="1" dirty="0"/>
          </a:p>
        </p:txBody>
      </p:sp>
    </p:spTree>
    <p:extLst>
      <p:ext uri="{BB962C8B-B14F-4D97-AF65-F5344CB8AC3E}">
        <p14:creationId xmlns:p14="http://schemas.microsoft.com/office/powerpoint/2010/main" val="380249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the basics of Scrum (</a:t>
            </a:r>
            <a:r>
              <a:rPr lang="en-US" dirty="0" err="1"/>
              <a:t>ish</a:t>
            </a:r>
            <a:r>
              <a:rPr lang="en-US" dirty="0"/>
              <a:t>), which is under the broader Agile philosophy.</a:t>
            </a:r>
          </a:p>
          <a:p>
            <a:r>
              <a:rPr lang="en-US" dirty="0"/>
              <a:t>In scrum, there are these things called </a:t>
            </a:r>
            <a:r>
              <a:rPr lang="en-US" b="1" i="0" dirty="0"/>
              <a:t>sprints</a:t>
            </a:r>
            <a:r>
              <a:rPr lang="en-US" i="0" dirty="0"/>
              <a:t> – they are short, time-boxed periods when a team completes a set amount of work. They are often two weeks long. You can basically think of these as two week chunks when people have some work they’re trying to accomplish.</a:t>
            </a:r>
          </a:p>
          <a:p>
            <a:r>
              <a:rPr lang="en-US" i="0" dirty="0"/>
              <a:t>These sprints kick off with a </a:t>
            </a:r>
            <a:r>
              <a:rPr lang="en-US" b="1" i="0" dirty="0"/>
              <a:t>sprint planning meeting</a:t>
            </a:r>
            <a:r>
              <a:rPr lang="en-US" b="0" i="0" dirty="0"/>
              <a:t>. This is where the team decides what to do in the next time block. They have a prioritized list of tasks, and figure out what they can accomplish in two weeks as a team.</a:t>
            </a:r>
          </a:p>
          <a:p>
            <a:r>
              <a:rPr lang="en-US" b="0" i="0" dirty="0"/>
              <a:t>Every day during the sprint, there is something called a </a:t>
            </a:r>
            <a:r>
              <a:rPr lang="en-US" b="1" i="0" dirty="0"/>
              <a:t>stand-up</a:t>
            </a:r>
            <a:r>
              <a:rPr lang="en-US" b="0" i="0" dirty="0"/>
              <a:t>; it’s a quick meeting where everyone on the team talks about what they did yesterday, what they are doing today, and any roadblocks they have. This helps everybody on the team stay on the same page with the pace and progress of the sprint.</a:t>
            </a:r>
          </a:p>
          <a:p>
            <a:r>
              <a:rPr lang="en-US" b="0" i="0" dirty="0"/>
              <a:t>At the end of the sprint, the team holds a </a:t>
            </a:r>
            <a:r>
              <a:rPr lang="en-US" b="1" i="0" dirty="0"/>
              <a:t>sprint review</a:t>
            </a:r>
            <a:r>
              <a:rPr lang="en-US" b="0" i="0" dirty="0"/>
              <a:t>. This is where they demonstrate the work they completed during the sprint. Stakeholders might be present for these demos; the team gets to show off all the great work they did!</a:t>
            </a:r>
          </a:p>
          <a:p>
            <a:r>
              <a:rPr lang="en-US" b="0" i="0" dirty="0"/>
              <a:t>After the sprint, teams will often hold a </a:t>
            </a:r>
            <a:r>
              <a:rPr lang="en-US" b="1" i="0" dirty="0"/>
              <a:t>retrospective</a:t>
            </a:r>
            <a:r>
              <a:rPr lang="en-US" b="0" i="0" dirty="0"/>
              <a:t>. The purpose of these is to figure out how to improve for the next sprint. They talk about what went well, what went poorly, and anything they want to start doing for next time. All of these scrum rituals can be very valuable to help the team achieve the best possible outcome for their project!</a:t>
            </a:r>
            <a:endParaRPr lang="en-US" b="1" i="0" dirty="0"/>
          </a:p>
          <a:p>
            <a:endParaRPr lang="en-US" dirty="0"/>
          </a:p>
        </p:txBody>
      </p:sp>
    </p:spTree>
    <p:extLst>
      <p:ext uri="{BB962C8B-B14F-4D97-AF65-F5344CB8AC3E}">
        <p14:creationId xmlns:p14="http://schemas.microsoft.com/office/powerpoint/2010/main" val="396926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talk a bit more about iteration, and the role  of feedback.</a:t>
            </a:r>
          </a:p>
          <a:p>
            <a:r>
              <a:rPr lang="en-US" dirty="0"/>
              <a:t>The first step for iteration is to break down the needs of the project into small, manageable increments.</a:t>
            </a:r>
          </a:p>
          <a:p>
            <a:r>
              <a:rPr lang="en-US" dirty="0"/>
              <a:t>Then, each iteration should focus on improving the product in a specific, testable way. Keeping the iterations small makes it much easier to complete each individual part. But how should the team incorporate feedback?</a:t>
            </a:r>
          </a:p>
          <a:p>
            <a:r>
              <a:rPr lang="en-US" dirty="0"/>
              <a:t>It’s super important to get the right feedback at the right time. Imagine two scenarios:</a:t>
            </a:r>
          </a:p>
          <a:p>
            <a:r>
              <a:rPr lang="en-US" dirty="0"/>
              <a:t>In case A, you spend 10 minutes drawing up a mock-up of your application.</a:t>
            </a:r>
          </a:p>
          <a:p>
            <a:r>
              <a:rPr lang="en-US" dirty="0"/>
              <a:t>In case B, you spend 10 hours writing some actual code and building a prototype of your application.</a:t>
            </a:r>
          </a:p>
          <a:p>
            <a:r>
              <a:rPr lang="en-US" dirty="0"/>
              <a:t>In either case, you show what you’ve built to a stakeholder…</a:t>
            </a:r>
          </a:p>
          <a:p>
            <a:r>
              <a:rPr lang="en-US" dirty="0"/>
              <a:t>And, it turns out, they hate it. Now, which of these scenarios is better?</a:t>
            </a:r>
          </a:p>
          <a:p>
            <a:r>
              <a:rPr lang="en-US" dirty="0"/>
              <a:t>The better one is case A, because you didn’t waste 10 hours on something that isn’t ultimately useful!</a:t>
            </a:r>
          </a:p>
          <a:p>
            <a:r>
              <a:rPr lang="en-US" dirty="0"/>
              <a:t>The big lesson here is that it’s important to fail quickly. This way, you can adjust and make things better before getting too deep into something that’s going nowhere.</a:t>
            </a:r>
          </a:p>
        </p:txBody>
      </p:sp>
    </p:spTree>
    <p:extLst>
      <p:ext uri="{BB962C8B-B14F-4D97-AF65-F5344CB8AC3E}">
        <p14:creationId xmlns:p14="http://schemas.microsoft.com/office/powerpoint/2010/main" val="220276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after you’ve done a lot of planning and maybe some mock-ups, you’ll want to start working.</a:t>
            </a:r>
          </a:p>
          <a:p>
            <a:r>
              <a:rPr lang="en-US" dirty="0"/>
              <a:t>There are things called issues, or stories, or tickets, or cards – they are all synonymous.</a:t>
            </a:r>
          </a:p>
          <a:p>
            <a:r>
              <a:rPr lang="en-US" dirty="0"/>
              <a:t>Basically, these are just ways to represent </a:t>
            </a:r>
            <a:r>
              <a:rPr lang="en-US" b="1" dirty="0"/>
              <a:t>units of work</a:t>
            </a:r>
            <a:r>
              <a:rPr lang="en-US" b="0" dirty="0"/>
              <a:t> – optimally about 2 or 4 hours worth of work</a:t>
            </a:r>
          </a:p>
          <a:p>
            <a:r>
              <a:rPr lang="en-US" b="0" dirty="0"/>
              <a:t>These could be new features, or bug fixes</a:t>
            </a:r>
          </a:p>
          <a:p>
            <a:r>
              <a:rPr lang="en-US" b="0" dirty="0"/>
              <a:t>Each of these cards has a status; something like To Do, Doing, Review, or Done</a:t>
            </a:r>
          </a:p>
          <a:p>
            <a:r>
              <a:rPr lang="en-US" b="0" dirty="0"/>
              <a:t>These different lanes and statuses are part of a process called </a:t>
            </a:r>
            <a:r>
              <a:rPr lang="en-US" b="1" dirty="0"/>
              <a:t>Kanban</a:t>
            </a:r>
          </a:p>
          <a:p>
            <a:r>
              <a:rPr lang="en-US" b="0" dirty="0"/>
              <a:t>This is a method that falls under the agile philosophy</a:t>
            </a:r>
          </a:p>
          <a:p>
            <a:r>
              <a:rPr lang="en-US" b="0" dirty="0"/>
              <a:t>It’s very simple; cards get pulled from one status into the next, and allow the team to track every piece of work at a glance</a:t>
            </a:r>
          </a:p>
          <a:p>
            <a:r>
              <a:rPr lang="en-US" b="0" dirty="0"/>
              <a:t>The goal of Kanban is to allow for continuous improvement of the process. It’s easy to see if there are bottlenecks or other issues.</a:t>
            </a:r>
          </a:p>
          <a:p>
            <a:r>
              <a:rPr lang="en-US" b="0" dirty="0"/>
              <a:t>There is an online tool called </a:t>
            </a:r>
            <a:r>
              <a:rPr lang="en-US" b="1" dirty="0"/>
              <a:t>Trello</a:t>
            </a:r>
            <a:r>
              <a:rPr lang="en-US" b="0" dirty="0"/>
              <a:t> that uses Kanban boards to track cards through custom statuses. Trello is a simple free tool, and it’s great for simple project management.</a:t>
            </a:r>
            <a:endParaRPr lang="en-US" b="1" dirty="0"/>
          </a:p>
        </p:txBody>
      </p:sp>
    </p:spTree>
    <p:extLst>
      <p:ext uri="{BB962C8B-B14F-4D97-AF65-F5344CB8AC3E}">
        <p14:creationId xmlns:p14="http://schemas.microsoft.com/office/powerpoint/2010/main" val="406862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CAD52-DA28-4E78-92DA-C35A0DBEE03A}"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93835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CAD52-DA28-4E78-92DA-C35A0DBEE03A}"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103787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CAD52-DA28-4E78-92DA-C35A0DBEE03A}"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406941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15"/>
        <p:cNvGrpSpPr/>
        <p:nvPr/>
      </p:nvGrpSpPr>
      <p:grpSpPr>
        <a:xfrm>
          <a:off x="0" y="0"/>
          <a:ext cx="0" cy="0"/>
          <a:chOff x="0" y="0"/>
          <a:chExt cx="0" cy="0"/>
        </a:xfrm>
      </p:grpSpPr>
      <p:sp>
        <p:nvSpPr>
          <p:cNvPr id="316" name="Google Shape;316;p21"/>
          <p:cNvSpPr/>
          <p:nvPr/>
        </p:nvSpPr>
        <p:spPr>
          <a:xfrm>
            <a:off x="748567" y="1808800"/>
            <a:ext cx="6287200" cy="4555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21"/>
          <p:cNvSpPr/>
          <p:nvPr/>
        </p:nvSpPr>
        <p:spPr>
          <a:xfrm>
            <a:off x="647600" y="1698633"/>
            <a:ext cx="6287200" cy="4555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1"/>
          <p:cNvSpPr/>
          <p:nvPr/>
        </p:nvSpPr>
        <p:spPr>
          <a:xfrm>
            <a:off x="647600" y="1697800"/>
            <a:ext cx="6287200" cy="3672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1"/>
          <p:cNvSpPr/>
          <p:nvPr/>
        </p:nvSpPr>
        <p:spPr>
          <a:xfrm>
            <a:off x="960000" y="1817200"/>
            <a:ext cx="128400" cy="128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1"/>
          <p:cNvSpPr/>
          <p:nvPr/>
        </p:nvSpPr>
        <p:spPr>
          <a:xfrm>
            <a:off x="1207900" y="1817200"/>
            <a:ext cx="128400" cy="1284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1"/>
          <p:cNvSpPr/>
          <p:nvPr/>
        </p:nvSpPr>
        <p:spPr>
          <a:xfrm>
            <a:off x="1455800" y="1817200"/>
            <a:ext cx="128400" cy="128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1"/>
          <p:cNvSpPr/>
          <p:nvPr/>
        </p:nvSpPr>
        <p:spPr>
          <a:xfrm>
            <a:off x="748567" y="614833"/>
            <a:ext cx="10896800" cy="9216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1"/>
          <p:cNvSpPr/>
          <p:nvPr/>
        </p:nvSpPr>
        <p:spPr>
          <a:xfrm>
            <a:off x="647600" y="504500"/>
            <a:ext cx="10896800" cy="921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5" name="Google Shape;325;p21"/>
          <p:cNvSpPr/>
          <p:nvPr/>
        </p:nvSpPr>
        <p:spPr>
          <a:xfrm>
            <a:off x="7324400" y="1808800"/>
            <a:ext cx="4320800" cy="4555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21"/>
          <p:cNvSpPr/>
          <p:nvPr/>
        </p:nvSpPr>
        <p:spPr>
          <a:xfrm>
            <a:off x="7223433" y="1698633"/>
            <a:ext cx="4320800" cy="4555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21"/>
          <p:cNvSpPr/>
          <p:nvPr/>
        </p:nvSpPr>
        <p:spPr>
          <a:xfrm>
            <a:off x="7223433" y="1697800"/>
            <a:ext cx="4320800" cy="3672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21"/>
          <p:cNvSpPr/>
          <p:nvPr/>
        </p:nvSpPr>
        <p:spPr>
          <a:xfrm>
            <a:off x="7535833" y="1817200"/>
            <a:ext cx="128400" cy="1284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21"/>
          <p:cNvSpPr/>
          <p:nvPr/>
        </p:nvSpPr>
        <p:spPr>
          <a:xfrm>
            <a:off x="7783733" y="1817200"/>
            <a:ext cx="128400" cy="1284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21"/>
          <p:cNvSpPr/>
          <p:nvPr/>
        </p:nvSpPr>
        <p:spPr>
          <a:xfrm>
            <a:off x="8031633" y="1817200"/>
            <a:ext cx="128400" cy="128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21"/>
          <p:cNvSpPr txBox="1">
            <a:spLocks noGrp="1"/>
          </p:cNvSpPr>
          <p:nvPr>
            <p:ph type="subTitle" idx="1"/>
          </p:nvPr>
        </p:nvSpPr>
        <p:spPr>
          <a:xfrm>
            <a:off x="7623767" y="3222317"/>
            <a:ext cx="3608400" cy="1873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extLst>
      <p:ext uri="{BB962C8B-B14F-4D97-AF65-F5344CB8AC3E}">
        <p14:creationId xmlns:p14="http://schemas.microsoft.com/office/powerpoint/2010/main" val="654335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CAD52-DA28-4E78-92DA-C35A0DBEE03A}"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34097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CAD52-DA28-4E78-92DA-C35A0DBEE03A}"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236019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CAD52-DA28-4E78-92DA-C35A0DBEE03A}"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199907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CAD52-DA28-4E78-92DA-C35A0DBEE03A}"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239243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CAD52-DA28-4E78-92DA-C35A0DBEE03A}"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394354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CAD52-DA28-4E78-92DA-C35A0DBEE03A}"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21916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CAD52-DA28-4E78-92DA-C35A0DBEE03A}"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33334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CAD52-DA28-4E78-92DA-C35A0DBEE03A}"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1C6A2-2CF9-4222-B8D2-FCFCE1CCE6CC}" type="slidenum">
              <a:rPr lang="en-US" smtClean="0"/>
              <a:t>‹#›</a:t>
            </a:fld>
            <a:endParaRPr lang="en-US"/>
          </a:p>
        </p:txBody>
      </p:sp>
    </p:spTree>
    <p:extLst>
      <p:ext uri="{BB962C8B-B14F-4D97-AF65-F5344CB8AC3E}">
        <p14:creationId xmlns:p14="http://schemas.microsoft.com/office/powerpoint/2010/main" val="85715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6CAD52-DA28-4E78-92DA-C35A0DBEE03A}" type="datetimeFigureOut">
              <a:rPr lang="en-US" smtClean="0"/>
              <a:t>6/11/2024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1C6A2-2CF9-4222-B8D2-FCFCE1CCE6CC}" type="slidenum">
              <a:rPr lang="en-US" smtClean="0"/>
              <a:t>‹#›</a:t>
            </a:fld>
            <a:endParaRPr lang="en-US"/>
          </a:p>
        </p:txBody>
      </p:sp>
    </p:spTree>
    <p:extLst>
      <p:ext uri="{BB962C8B-B14F-4D97-AF65-F5344CB8AC3E}">
        <p14:creationId xmlns:p14="http://schemas.microsoft.com/office/powerpoint/2010/main" val="3908678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8A8A-4C09-7F9A-EB2A-EB5E877E9775}"/>
              </a:ext>
            </a:extLst>
          </p:cNvPr>
          <p:cNvSpPr>
            <a:spLocks noGrp="1"/>
          </p:cNvSpPr>
          <p:nvPr>
            <p:ph type="ctrTitle"/>
          </p:nvPr>
        </p:nvSpPr>
        <p:spPr/>
        <p:txBody>
          <a:bodyPr/>
          <a:lstStyle/>
          <a:p>
            <a:r>
              <a:rPr lang="en-US" dirty="0"/>
              <a:t>App Project 2024</a:t>
            </a:r>
          </a:p>
        </p:txBody>
      </p:sp>
      <p:sp>
        <p:nvSpPr>
          <p:cNvPr id="3" name="Subtitle 2">
            <a:extLst>
              <a:ext uri="{FF2B5EF4-FFF2-40B4-BE49-F238E27FC236}">
                <a16:creationId xmlns:a16="http://schemas.microsoft.com/office/drawing/2014/main" id="{16FDD527-07D6-378F-63C7-48A7228485C1}"/>
              </a:ext>
            </a:extLst>
          </p:cNvPr>
          <p:cNvSpPr>
            <a:spLocks noGrp="1"/>
          </p:cNvSpPr>
          <p:nvPr>
            <p:ph type="subTitle" idx="1"/>
          </p:nvPr>
        </p:nvSpPr>
        <p:spPr/>
        <p:txBody>
          <a:bodyPr/>
          <a:lstStyle/>
          <a:p>
            <a:r>
              <a:rPr lang="en-US" b="0" i="0" dirty="0">
                <a:solidFill>
                  <a:srgbClr val="333333"/>
                </a:solidFill>
                <a:effectLst/>
                <a:highlight>
                  <a:srgbClr val="FFFFFF"/>
                </a:highlight>
                <a:latin typeface="Inter" panose="02000503000000020004" pitchFamily="2" charset="0"/>
              </a:rPr>
              <a:t>Welcome to your summer at Hyland 😎🌞🌅🌴🌊</a:t>
            </a:r>
            <a:endParaRPr lang="en-US" dirty="0"/>
          </a:p>
        </p:txBody>
      </p:sp>
    </p:spTree>
    <p:extLst>
      <p:ext uri="{BB962C8B-B14F-4D97-AF65-F5344CB8AC3E}">
        <p14:creationId xmlns:p14="http://schemas.microsoft.com/office/powerpoint/2010/main" val="182226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F80-A00A-4373-9FAE-FD4EA277233A}"/>
              </a:ext>
            </a:extLst>
          </p:cNvPr>
          <p:cNvSpPr>
            <a:spLocks noGrp="1"/>
          </p:cNvSpPr>
          <p:nvPr>
            <p:ph type="title"/>
          </p:nvPr>
        </p:nvSpPr>
        <p:spPr/>
        <p:txBody>
          <a:bodyPr/>
          <a:lstStyle/>
          <a:p>
            <a:r>
              <a:rPr lang="en-US" dirty="0"/>
              <a:t>Iteration &amp; Feedback</a:t>
            </a:r>
          </a:p>
        </p:txBody>
      </p:sp>
      <p:sp>
        <p:nvSpPr>
          <p:cNvPr id="5" name="TextBox 4">
            <a:extLst>
              <a:ext uri="{FF2B5EF4-FFF2-40B4-BE49-F238E27FC236}">
                <a16:creationId xmlns:a16="http://schemas.microsoft.com/office/drawing/2014/main" id="{314E7704-5388-4D76-B8CD-C4E45C397340}"/>
              </a:ext>
            </a:extLst>
          </p:cNvPr>
          <p:cNvSpPr txBox="1"/>
          <p:nvPr/>
        </p:nvSpPr>
        <p:spPr>
          <a:xfrm>
            <a:off x="7362091" y="2238992"/>
            <a:ext cx="3974124" cy="2923877"/>
          </a:xfrm>
          <a:prstGeom prst="rect">
            <a:avLst/>
          </a:prstGeom>
          <a:noFill/>
        </p:spPr>
        <p:txBody>
          <a:bodyPr wrap="square">
            <a:spAutoFit/>
          </a:bodyPr>
          <a:lstStyle/>
          <a:p>
            <a:r>
              <a:rPr lang="en-US" sz="2400" dirty="0">
                <a:cs typeface="Miriam Libre" panose="00000500000000000000" pitchFamily="2" charset="-79"/>
              </a:rPr>
              <a:t>Break down the needs of the project into small, </a:t>
            </a:r>
            <a:r>
              <a:rPr lang="en-US" sz="2400" b="1" dirty="0">
                <a:cs typeface="Miriam Libre" panose="00000500000000000000" pitchFamily="2" charset="-79"/>
              </a:rPr>
              <a:t>manageable increments</a:t>
            </a:r>
          </a:p>
          <a:p>
            <a:endParaRPr lang="en-US" sz="1600" dirty="0">
              <a:cs typeface="Miriam Libre" panose="00000500000000000000" pitchFamily="2" charset="-79"/>
            </a:endParaRPr>
          </a:p>
          <a:p>
            <a:r>
              <a:rPr lang="en-US" sz="2400" dirty="0">
                <a:cs typeface="Miriam Libre" panose="00000500000000000000" pitchFamily="2" charset="-79"/>
              </a:rPr>
              <a:t>Each iteration should be focused on improving the product in </a:t>
            </a:r>
            <a:r>
              <a:rPr lang="en-US" sz="2400" b="1" dirty="0">
                <a:cs typeface="Miriam Libre" panose="00000500000000000000" pitchFamily="2" charset="-79"/>
              </a:rPr>
              <a:t>specific</a:t>
            </a:r>
            <a:r>
              <a:rPr lang="en-US" sz="2400" dirty="0">
                <a:cs typeface="Miriam Libre" panose="00000500000000000000" pitchFamily="2" charset="-79"/>
              </a:rPr>
              <a:t>, </a:t>
            </a:r>
            <a:r>
              <a:rPr lang="en-US" sz="2400" b="1" dirty="0">
                <a:cs typeface="Miriam Libre" panose="00000500000000000000" pitchFamily="2" charset="-79"/>
              </a:rPr>
              <a:t>testable</a:t>
            </a:r>
            <a:r>
              <a:rPr lang="en-US" sz="2400" dirty="0">
                <a:cs typeface="Miriam Libre" panose="00000500000000000000" pitchFamily="2" charset="-79"/>
              </a:rPr>
              <a:t> ways</a:t>
            </a:r>
          </a:p>
        </p:txBody>
      </p:sp>
      <p:pic>
        <p:nvPicPr>
          <p:cNvPr id="5122" name="Picture 2" descr="Training: Don't Supersize, Make It Bite Size | Digital Dealer">
            <a:extLst>
              <a:ext uri="{FF2B5EF4-FFF2-40B4-BE49-F238E27FC236}">
                <a16:creationId xmlns:a16="http://schemas.microsoft.com/office/drawing/2014/main" id="{74A33851-6B29-476A-901A-21AD164721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 r="3877" b="29904"/>
          <a:stretch/>
        </p:blipFill>
        <p:spPr bwMode="auto">
          <a:xfrm>
            <a:off x="7631723" y="5316756"/>
            <a:ext cx="3600277" cy="131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0565E0-4812-44D2-8761-420A404E4D69}"/>
              </a:ext>
            </a:extLst>
          </p:cNvPr>
          <p:cNvSpPr txBox="1"/>
          <p:nvPr/>
        </p:nvSpPr>
        <p:spPr>
          <a:xfrm>
            <a:off x="668217" y="2238991"/>
            <a:ext cx="6295295" cy="461665"/>
          </a:xfrm>
          <a:prstGeom prst="rect">
            <a:avLst/>
          </a:prstGeom>
          <a:noFill/>
        </p:spPr>
        <p:txBody>
          <a:bodyPr wrap="square">
            <a:spAutoFit/>
          </a:bodyPr>
          <a:lstStyle/>
          <a:p>
            <a:pPr algn="ctr"/>
            <a:r>
              <a:rPr lang="en-US" sz="2400" dirty="0">
                <a:cs typeface="Miriam Libre" panose="00000500000000000000" pitchFamily="2" charset="-79"/>
              </a:rPr>
              <a:t>Get the right </a:t>
            </a:r>
            <a:r>
              <a:rPr lang="en-US" sz="2400" b="1" dirty="0">
                <a:cs typeface="Miriam Libre" panose="00000500000000000000" pitchFamily="2" charset="-79"/>
              </a:rPr>
              <a:t>feedback</a:t>
            </a:r>
            <a:r>
              <a:rPr lang="en-US" sz="2400" dirty="0">
                <a:cs typeface="Miriam Libre" panose="00000500000000000000" pitchFamily="2" charset="-79"/>
              </a:rPr>
              <a:t> at the right time</a:t>
            </a:r>
          </a:p>
        </p:txBody>
      </p:sp>
      <p:sp>
        <p:nvSpPr>
          <p:cNvPr id="8" name="TextBox 7">
            <a:extLst>
              <a:ext uri="{FF2B5EF4-FFF2-40B4-BE49-F238E27FC236}">
                <a16:creationId xmlns:a16="http://schemas.microsoft.com/office/drawing/2014/main" id="{B3899155-25AE-472E-8BCA-44253CE62E6D}"/>
              </a:ext>
            </a:extLst>
          </p:cNvPr>
          <p:cNvSpPr txBox="1"/>
          <p:nvPr/>
        </p:nvSpPr>
        <p:spPr>
          <a:xfrm>
            <a:off x="773719" y="5265956"/>
            <a:ext cx="6037387" cy="748988"/>
          </a:xfrm>
          <a:prstGeom prst="rect">
            <a:avLst/>
          </a:prstGeom>
          <a:noFill/>
        </p:spPr>
        <p:txBody>
          <a:bodyPr wrap="square">
            <a:spAutoFit/>
          </a:bodyPr>
          <a:lstStyle/>
          <a:p>
            <a:pPr algn="ctr"/>
            <a:r>
              <a:rPr lang="en-US" sz="4267" b="1" dirty="0">
                <a:solidFill>
                  <a:schemeClr val="bg2"/>
                </a:solidFill>
                <a:effectLst>
                  <a:outerShdw blurRad="50800" dist="38100" dir="5400000" algn="t" rotWithShape="0">
                    <a:prstClr val="black">
                      <a:alpha val="40000"/>
                    </a:prstClr>
                  </a:outerShdw>
                </a:effectLst>
                <a:cs typeface="Miriam Libre" panose="00000500000000000000" pitchFamily="2" charset="-79"/>
              </a:rPr>
              <a:t>FAIL FASTER</a:t>
            </a:r>
          </a:p>
        </p:txBody>
      </p:sp>
      <p:grpSp>
        <p:nvGrpSpPr>
          <p:cNvPr id="12" name="Group 11">
            <a:extLst>
              <a:ext uri="{FF2B5EF4-FFF2-40B4-BE49-F238E27FC236}">
                <a16:creationId xmlns:a16="http://schemas.microsoft.com/office/drawing/2014/main" id="{64370CAA-E720-40ED-B723-0547299D8596}"/>
              </a:ext>
            </a:extLst>
          </p:cNvPr>
          <p:cNvGrpSpPr/>
          <p:nvPr/>
        </p:nvGrpSpPr>
        <p:grpSpPr>
          <a:xfrm>
            <a:off x="773719" y="2828184"/>
            <a:ext cx="2790092" cy="2145322"/>
            <a:chOff x="580289" y="2121138"/>
            <a:chExt cx="2092569" cy="1608992"/>
          </a:xfrm>
        </p:grpSpPr>
        <p:sp>
          <p:nvSpPr>
            <p:cNvPr id="6" name="Rectangle 5">
              <a:extLst>
                <a:ext uri="{FF2B5EF4-FFF2-40B4-BE49-F238E27FC236}">
                  <a16:creationId xmlns:a16="http://schemas.microsoft.com/office/drawing/2014/main" id="{98B18DCB-38CF-43F3-ADF5-CA71C1AFCC9E}"/>
                </a:ext>
              </a:extLst>
            </p:cNvPr>
            <p:cNvSpPr/>
            <p:nvPr/>
          </p:nvSpPr>
          <p:spPr>
            <a:xfrm>
              <a:off x="580289" y="2121138"/>
              <a:ext cx="2092569" cy="16089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b="1" dirty="0">
                <a:cs typeface="Miriam Libre" panose="00000500000000000000" pitchFamily="2" charset="-79"/>
              </a:endParaRPr>
            </a:p>
          </p:txBody>
        </p:sp>
        <p:sp>
          <p:nvSpPr>
            <p:cNvPr id="10" name="TextBox 9">
              <a:extLst>
                <a:ext uri="{FF2B5EF4-FFF2-40B4-BE49-F238E27FC236}">
                  <a16:creationId xmlns:a16="http://schemas.microsoft.com/office/drawing/2014/main" id="{D4A481D6-4B62-4233-8B99-4327EC46B28C}"/>
                </a:ext>
              </a:extLst>
            </p:cNvPr>
            <p:cNvSpPr txBox="1"/>
            <p:nvPr/>
          </p:nvSpPr>
          <p:spPr>
            <a:xfrm>
              <a:off x="580289" y="3391576"/>
              <a:ext cx="301324" cy="315423"/>
            </a:xfrm>
            <a:prstGeom prst="rect">
              <a:avLst/>
            </a:prstGeom>
            <a:solidFill>
              <a:schemeClr val="bg2">
                <a:lumMod val="20000"/>
                <a:lumOff val="80000"/>
              </a:schemeClr>
            </a:solidFill>
            <a:ln>
              <a:solidFill>
                <a:schemeClr val="bg2">
                  <a:lumMod val="50000"/>
                </a:schemeClr>
              </a:solidFill>
            </a:ln>
          </p:spPr>
          <p:txBody>
            <a:bodyPr wrap="square" rtlCol="0">
              <a:spAutoFit/>
            </a:bodyPr>
            <a:lstStyle/>
            <a:p>
              <a:r>
                <a:rPr lang="en-US" sz="2133" b="1" dirty="0">
                  <a:cs typeface="Miriam Libre" panose="00000500000000000000" pitchFamily="2" charset="-79"/>
                </a:rPr>
                <a:t>A</a:t>
              </a:r>
            </a:p>
          </p:txBody>
        </p:sp>
      </p:grpSp>
      <p:grpSp>
        <p:nvGrpSpPr>
          <p:cNvPr id="14" name="Group 13">
            <a:extLst>
              <a:ext uri="{FF2B5EF4-FFF2-40B4-BE49-F238E27FC236}">
                <a16:creationId xmlns:a16="http://schemas.microsoft.com/office/drawing/2014/main" id="{EB3640A2-485F-482C-9E88-6D472770B801}"/>
              </a:ext>
            </a:extLst>
          </p:cNvPr>
          <p:cNvGrpSpPr/>
          <p:nvPr/>
        </p:nvGrpSpPr>
        <p:grpSpPr>
          <a:xfrm>
            <a:off x="3751379" y="2828184"/>
            <a:ext cx="3059727" cy="2145322"/>
            <a:chOff x="2813534" y="2121138"/>
            <a:chExt cx="2294795" cy="1608992"/>
          </a:xfrm>
        </p:grpSpPr>
        <p:sp>
          <p:nvSpPr>
            <p:cNvPr id="11" name="Rectangle 10">
              <a:extLst>
                <a:ext uri="{FF2B5EF4-FFF2-40B4-BE49-F238E27FC236}">
                  <a16:creationId xmlns:a16="http://schemas.microsoft.com/office/drawing/2014/main" id="{7E38A8E5-CBFF-4571-BBED-8D6FE3DAD6F0}"/>
                </a:ext>
              </a:extLst>
            </p:cNvPr>
            <p:cNvSpPr/>
            <p:nvPr/>
          </p:nvSpPr>
          <p:spPr>
            <a:xfrm>
              <a:off x="2813534" y="2121138"/>
              <a:ext cx="2294795" cy="1608992"/>
            </a:xfrm>
            <a:prstGeom prst="rect">
              <a:avLst/>
            </a:prstGeom>
            <a:solidFill>
              <a:schemeClr val="accent1">
                <a:lumMod val="75000"/>
              </a:schemeClr>
            </a:solid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b="1" dirty="0">
                <a:cs typeface="Miriam Libre" panose="00000500000000000000" pitchFamily="2" charset="-79"/>
              </a:endParaRPr>
            </a:p>
          </p:txBody>
        </p:sp>
        <p:sp>
          <p:nvSpPr>
            <p:cNvPr id="13" name="TextBox 12">
              <a:extLst>
                <a:ext uri="{FF2B5EF4-FFF2-40B4-BE49-F238E27FC236}">
                  <a16:creationId xmlns:a16="http://schemas.microsoft.com/office/drawing/2014/main" id="{0DF26B83-DE65-4528-8EBB-CB83A00AEBCD}"/>
                </a:ext>
              </a:extLst>
            </p:cNvPr>
            <p:cNvSpPr txBox="1"/>
            <p:nvPr/>
          </p:nvSpPr>
          <p:spPr>
            <a:xfrm>
              <a:off x="2813534" y="3391576"/>
              <a:ext cx="301324" cy="315423"/>
            </a:xfrm>
            <a:prstGeom prst="rect">
              <a:avLst/>
            </a:prstGeom>
            <a:solidFill>
              <a:schemeClr val="accent2">
                <a:lumMod val="20000"/>
                <a:lumOff val="80000"/>
              </a:schemeClr>
            </a:solidFill>
            <a:ln>
              <a:solidFill>
                <a:schemeClr val="bg2">
                  <a:lumMod val="50000"/>
                </a:schemeClr>
              </a:solidFill>
            </a:ln>
          </p:spPr>
          <p:txBody>
            <a:bodyPr wrap="square" rtlCol="0">
              <a:spAutoFit/>
            </a:bodyPr>
            <a:lstStyle/>
            <a:p>
              <a:r>
                <a:rPr lang="en-US" sz="2133" b="1" dirty="0">
                  <a:cs typeface="Miriam Libre" panose="00000500000000000000" pitchFamily="2" charset="-79"/>
                </a:rPr>
                <a:t>B</a:t>
              </a:r>
            </a:p>
          </p:txBody>
        </p:sp>
      </p:grpSp>
      <p:sp>
        <p:nvSpPr>
          <p:cNvPr id="15" name="TextBox 14">
            <a:extLst>
              <a:ext uri="{FF2B5EF4-FFF2-40B4-BE49-F238E27FC236}">
                <a16:creationId xmlns:a16="http://schemas.microsoft.com/office/drawing/2014/main" id="{B41B4C07-2A43-4296-BA78-DF3EAF0CF358}"/>
              </a:ext>
            </a:extLst>
          </p:cNvPr>
          <p:cNvSpPr txBox="1"/>
          <p:nvPr/>
        </p:nvSpPr>
        <p:spPr>
          <a:xfrm>
            <a:off x="773718" y="2828184"/>
            <a:ext cx="2790092" cy="2554545"/>
          </a:xfrm>
          <a:prstGeom prst="rect">
            <a:avLst/>
          </a:prstGeom>
          <a:noFill/>
        </p:spPr>
        <p:txBody>
          <a:bodyPr wrap="square" rtlCol="0">
            <a:spAutoFit/>
          </a:bodyPr>
          <a:lstStyle/>
          <a:p>
            <a:pPr algn="ctr"/>
            <a:r>
              <a:rPr lang="en-US" sz="2000" b="1" dirty="0">
                <a:solidFill>
                  <a:schemeClr val="bg1"/>
                </a:solidFill>
                <a:cs typeface="Miriam Libre" panose="00000500000000000000" pitchFamily="2" charset="-79"/>
              </a:rPr>
              <a:t>Spend 10 minutes drawing up a mockup</a:t>
            </a:r>
          </a:p>
          <a:p>
            <a:pPr algn="ctr"/>
            <a:endParaRPr lang="en-US" sz="2000" b="1" dirty="0">
              <a:solidFill>
                <a:schemeClr val="bg1"/>
              </a:solidFill>
              <a:cs typeface="Miriam Libre" panose="00000500000000000000" pitchFamily="2" charset="-79"/>
            </a:endParaRPr>
          </a:p>
          <a:p>
            <a:pPr algn="ctr"/>
            <a:r>
              <a:rPr lang="en-US" sz="2000" b="1" dirty="0">
                <a:solidFill>
                  <a:schemeClr val="bg1"/>
                </a:solidFill>
                <a:cs typeface="Miriam Libre" panose="00000500000000000000" pitchFamily="2" charset="-79"/>
              </a:rPr>
              <a:t>Show it to a stakeholder</a:t>
            </a:r>
          </a:p>
          <a:p>
            <a:pPr algn="ctr"/>
            <a:endParaRPr lang="en-US" sz="2000" b="1" dirty="0">
              <a:solidFill>
                <a:schemeClr val="bg1"/>
              </a:solidFill>
              <a:cs typeface="Miriam Libre" panose="00000500000000000000" pitchFamily="2" charset="-79"/>
            </a:endParaRPr>
          </a:p>
          <a:p>
            <a:pPr algn="ctr"/>
            <a:r>
              <a:rPr lang="en-US" sz="2000" b="1" dirty="0">
                <a:solidFill>
                  <a:schemeClr val="bg1"/>
                </a:solidFill>
                <a:cs typeface="Miriam Libre" panose="00000500000000000000" pitchFamily="2" charset="-79"/>
              </a:rPr>
              <a:t>They hate it</a:t>
            </a:r>
          </a:p>
        </p:txBody>
      </p:sp>
      <p:sp>
        <p:nvSpPr>
          <p:cNvPr id="18" name="TextBox 17">
            <a:extLst>
              <a:ext uri="{FF2B5EF4-FFF2-40B4-BE49-F238E27FC236}">
                <a16:creationId xmlns:a16="http://schemas.microsoft.com/office/drawing/2014/main" id="{39D8D755-0331-4E71-B144-E5D67EF6D7C6}"/>
              </a:ext>
            </a:extLst>
          </p:cNvPr>
          <p:cNvSpPr txBox="1"/>
          <p:nvPr/>
        </p:nvSpPr>
        <p:spPr>
          <a:xfrm>
            <a:off x="3751379" y="2828184"/>
            <a:ext cx="3059727" cy="2554545"/>
          </a:xfrm>
          <a:prstGeom prst="rect">
            <a:avLst/>
          </a:prstGeom>
          <a:noFill/>
        </p:spPr>
        <p:txBody>
          <a:bodyPr wrap="square">
            <a:spAutoFit/>
          </a:bodyPr>
          <a:lstStyle/>
          <a:p>
            <a:pPr algn="ctr"/>
            <a:r>
              <a:rPr lang="en-US" sz="2000" b="1" dirty="0">
                <a:solidFill>
                  <a:schemeClr val="bg1"/>
                </a:solidFill>
                <a:cs typeface="Miriam Libre" panose="00000500000000000000" pitchFamily="2" charset="-79"/>
              </a:rPr>
              <a:t>Spend 10 hours working on a prototype app</a:t>
            </a:r>
          </a:p>
          <a:p>
            <a:pPr algn="ctr"/>
            <a:endParaRPr lang="en-US" sz="2000" b="1" dirty="0">
              <a:solidFill>
                <a:schemeClr val="bg1"/>
              </a:solidFill>
              <a:cs typeface="Miriam Libre" panose="00000500000000000000" pitchFamily="2" charset="-79"/>
            </a:endParaRPr>
          </a:p>
          <a:p>
            <a:pPr algn="ctr"/>
            <a:r>
              <a:rPr lang="en-US" sz="2000" b="1" dirty="0">
                <a:solidFill>
                  <a:schemeClr val="bg1"/>
                </a:solidFill>
                <a:cs typeface="Miriam Libre" panose="00000500000000000000" pitchFamily="2" charset="-79"/>
              </a:rPr>
              <a:t>Show it to a stakeholder</a:t>
            </a:r>
          </a:p>
          <a:p>
            <a:pPr algn="ctr"/>
            <a:endParaRPr lang="en-US" sz="2000" b="1" dirty="0">
              <a:solidFill>
                <a:schemeClr val="bg1"/>
              </a:solidFill>
              <a:cs typeface="Miriam Libre" panose="00000500000000000000" pitchFamily="2" charset="-79"/>
            </a:endParaRPr>
          </a:p>
          <a:p>
            <a:pPr algn="ctr"/>
            <a:r>
              <a:rPr lang="en-US" sz="2000" b="1" dirty="0">
                <a:solidFill>
                  <a:schemeClr val="bg1"/>
                </a:solidFill>
                <a:cs typeface="Miriam Libre" panose="00000500000000000000" pitchFamily="2" charset="-79"/>
              </a:rPr>
              <a:t>They hate it</a:t>
            </a:r>
          </a:p>
        </p:txBody>
      </p:sp>
      <p:sp>
        <p:nvSpPr>
          <p:cNvPr id="17" name="TextBox 16">
            <a:extLst>
              <a:ext uri="{FF2B5EF4-FFF2-40B4-BE49-F238E27FC236}">
                <a16:creationId xmlns:a16="http://schemas.microsoft.com/office/drawing/2014/main" id="{C6D004B5-58B9-41CC-9F6E-8114C235AA16}"/>
              </a:ext>
            </a:extLst>
          </p:cNvPr>
          <p:cNvSpPr txBox="1"/>
          <p:nvPr/>
        </p:nvSpPr>
        <p:spPr>
          <a:xfrm>
            <a:off x="1096313" y="5024307"/>
            <a:ext cx="471989" cy="931724"/>
          </a:xfrm>
          <a:prstGeom prst="rect">
            <a:avLst/>
          </a:prstGeom>
          <a:noFill/>
        </p:spPr>
        <p:txBody>
          <a:bodyPr vert="vert270" wrap="square" rtlCol="0">
            <a:spAutoFit/>
          </a:bodyPr>
          <a:lstStyle/>
          <a:p>
            <a:r>
              <a:rPr lang="en-US" sz="1467" dirty="0">
                <a:cs typeface="Miriam Libre" panose="00000500000000000000" pitchFamily="2" charset="-79"/>
              </a:rPr>
              <a:t>better</a:t>
            </a:r>
            <a:r>
              <a:rPr lang="en-US" sz="1867" dirty="0">
                <a:solidFill>
                  <a:srgbClr val="202122"/>
                </a:solidFill>
              </a:rPr>
              <a:t>→</a:t>
            </a:r>
            <a:endParaRPr lang="en-US" sz="1467" dirty="0">
              <a:cs typeface="Miriam Libre" panose="00000500000000000000" pitchFamily="2" charset="-79"/>
            </a:endParaRPr>
          </a:p>
        </p:txBody>
      </p:sp>
    </p:spTree>
    <p:extLst>
      <p:ext uri="{BB962C8B-B14F-4D97-AF65-F5344CB8AC3E}">
        <p14:creationId xmlns:p14="http://schemas.microsoft.com/office/powerpoint/2010/main" val="175721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fade">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500"/>
                                        <p:tgtEl>
                                          <p:spTgt spid="1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xEl>
                                              <p:pRg st="2" end="2"/>
                                            </p:txEl>
                                          </p:spTgt>
                                        </p:tgtEl>
                                        <p:attrNameLst>
                                          <p:attrName>style.visibility</p:attrName>
                                        </p:attrNameLst>
                                      </p:cBhvr>
                                      <p:to>
                                        <p:strVal val="visible"/>
                                      </p:to>
                                    </p:set>
                                    <p:animEffect transition="in" filter="fade">
                                      <p:cBhvr>
                                        <p:cTn id="45" dur="500"/>
                                        <p:tgtEl>
                                          <p:spTgt spid="1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fade">
                                      <p:cBhvr>
                                        <p:cTn id="50" dur="500"/>
                                        <p:tgtEl>
                                          <p:spTgt spid="15">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xEl>
                                              <p:pRg st="4" end="4"/>
                                            </p:txEl>
                                          </p:spTgt>
                                        </p:tgtEl>
                                        <p:attrNameLst>
                                          <p:attrName>style.visibility</p:attrName>
                                        </p:attrNameLst>
                                      </p:cBhvr>
                                      <p:to>
                                        <p:strVal val="visible"/>
                                      </p:to>
                                    </p:set>
                                    <p:animEffect transition="in" filter="fade">
                                      <p:cBhvr>
                                        <p:cTn id="53" dur="500"/>
                                        <p:tgtEl>
                                          <p:spTgt spid="1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Tracking Work</a:t>
            </a:r>
          </a:p>
        </p:txBody>
      </p:sp>
      <p:pic>
        <p:nvPicPr>
          <p:cNvPr id="7170" name="Picture 2" descr="Manage Your Team's Projects From Anywhere | Trello">
            <a:extLst>
              <a:ext uri="{FF2B5EF4-FFF2-40B4-BE49-F238E27FC236}">
                <a16:creationId xmlns:a16="http://schemas.microsoft.com/office/drawing/2014/main" id="{7841C231-EC29-4BAC-AC85-016B4742F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99" y="1741455"/>
            <a:ext cx="6413500" cy="4497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575766-9AA7-428B-89B0-90A0FA6C1C8E}"/>
              </a:ext>
            </a:extLst>
          </p:cNvPr>
          <p:cNvSpPr/>
          <p:nvPr/>
        </p:nvSpPr>
        <p:spPr>
          <a:xfrm>
            <a:off x="7101598" y="1887355"/>
            <a:ext cx="4402303" cy="1370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cs typeface="Miriam Libre" panose="00000500000000000000" pitchFamily="2" charset="-79"/>
              </a:rPr>
              <a:t>Issues | Stories | Tickets | Cards</a:t>
            </a:r>
          </a:p>
          <a:p>
            <a:pPr marL="228594" indent="-228594">
              <a:buFont typeface="Arial" panose="020B0604020202020204" pitchFamily="34" charset="0"/>
              <a:buChar char="•"/>
            </a:pPr>
            <a:r>
              <a:rPr lang="en-US" sz="2000" dirty="0">
                <a:solidFill>
                  <a:schemeClr val="tx1"/>
                </a:solidFill>
                <a:cs typeface="Miriam Libre" panose="00000500000000000000" pitchFamily="2" charset="-79"/>
              </a:rPr>
              <a:t>Units of work (2-4 hours)</a:t>
            </a:r>
          </a:p>
          <a:p>
            <a:pPr marL="228594" indent="-228594">
              <a:buFont typeface="Arial" panose="020B0604020202020204" pitchFamily="34" charset="0"/>
              <a:buChar char="•"/>
            </a:pPr>
            <a:r>
              <a:rPr lang="en-US" sz="2000" dirty="0">
                <a:solidFill>
                  <a:schemeClr val="tx1"/>
                </a:solidFill>
                <a:cs typeface="Miriam Libre" panose="00000500000000000000" pitchFamily="2" charset="-79"/>
              </a:rPr>
              <a:t>Features or bug fixes</a:t>
            </a:r>
          </a:p>
          <a:p>
            <a:pPr marL="228594" indent="-228594">
              <a:buFont typeface="Arial" panose="020B0604020202020204" pitchFamily="34" charset="0"/>
              <a:buChar char="•"/>
            </a:pPr>
            <a:r>
              <a:rPr lang="en-US" sz="2000" dirty="0">
                <a:solidFill>
                  <a:schemeClr val="tx1"/>
                </a:solidFill>
                <a:cs typeface="Miriam Libre" panose="00000500000000000000" pitchFamily="2" charset="-79"/>
              </a:rPr>
              <a:t>Status: Backlog, To Do, Doing, Review, Done</a:t>
            </a:r>
          </a:p>
        </p:txBody>
      </p:sp>
      <p:sp>
        <p:nvSpPr>
          <p:cNvPr id="6" name="TextBox 5">
            <a:extLst>
              <a:ext uri="{FF2B5EF4-FFF2-40B4-BE49-F238E27FC236}">
                <a16:creationId xmlns:a16="http://schemas.microsoft.com/office/drawing/2014/main" id="{EC4EA14A-C698-427A-AAE6-B2ADB2FEAEE4}"/>
              </a:ext>
            </a:extLst>
          </p:cNvPr>
          <p:cNvSpPr txBox="1"/>
          <p:nvPr/>
        </p:nvSpPr>
        <p:spPr>
          <a:xfrm>
            <a:off x="7101598" y="3835972"/>
            <a:ext cx="4402303" cy="1938992"/>
          </a:xfrm>
          <a:prstGeom prst="rect">
            <a:avLst/>
          </a:prstGeom>
          <a:noFill/>
        </p:spPr>
        <p:txBody>
          <a:bodyPr wrap="square">
            <a:spAutoFit/>
          </a:bodyPr>
          <a:lstStyle/>
          <a:p>
            <a:pPr algn="ctr"/>
            <a:r>
              <a:rPr lang="en-US" altLang="ja-JP" sz="2000" u="sng" dirty="0">
                <a:solidFill>
                  <a:srgbClr val="FF0000"/>
                </a:solidFill>
                <a:ea typeface="MS Mincho" panose="02020609040205080304" pitchFamily="49" charset="-128"/>
                <a:cs typeface="Miriam Libre" panose="00000500000000000000" pitchFamily="2" charset="-79"/>
              </a:rPr>
              <a:t>Kanban</a:t>
            </a:r>
            <a:r>
              <a:rPr lang="en-US" altLang="ja-JP" sz="2000" dirty="0">
                <a:solidFill>
                  <a:srgbClr val="FF0000"/>
                </a:solidFill>
                <a:ea typeface="MS Mincho" panose="02020609040205080304" pitchFamily="49" charset="-128"/>
                <a:cs typeface="Miriam Libre" panose="00000500000000000000" pitchFamily="2" charset="-79"/>
              </a:rPr>
              <a:t>(</a:t>
            </a:r>
            <a:r>
              <a:rPr lang="ja-JP" altLang="en-US" sz="2000" dirty="0">
                <a:solidFill>
                  <a:srgbClr val="FF0000"/>
                </a:solidFill>
                <a:ea typeface="MS Mincho" panose="02020609040205080304" pitchFamily="49" charset="-128"/>
                <a:cs typeface="Miriam Libre" panose="00000500000000000000" pitchFamily="2" charset="-79"/>
              </a:rPr>
              <a:t>看板</a:t>
            </a:r>
            <a:r>
              <a:rPr lang="en-US" altLang="ja-JP" sz="2000" dirty="0">
                <a:solidFill>
                  <a:srgbClr val="FF0000"/>
                </a:solidFill>
                <a:ea typeface="MS Mincho" panose="02020609040205080304" pitchFamily="49" charset="-128"/>
                <a:cs typeface="Miriam Libre" panose="00000500000000000000" pitchFamily="2" charset="-79"/>
              </a:rPr>
              <a:t>)</a:t>
            </a:r>
          </a:p>
          <a:p>
            <a:pPr marL="380990" indent="-380990">
              <a:buClr>
                <a:srgbClr val="FF0000"/>
              </a:buClr>
              <a:buFont typeface="MS Mincho" panose="02020609040205080304" pitchFamily="49" charset="-128"/>
              <a:buChar char="‣"/>
            </a:pPr>
            <a:r>
              <a:rPr lang="en-US" sz="2000" dirty="0">
                <a:solidFill>
                  <a:srgbClr val="FF0000"/>
                </a:solidFill>
                <a:ea typeface="MS Mincho" panose="02020609040205080304" pitchFamily="49" charset="-128"/>
                <a:cs typeface="Miriam Libre" panose="00000500000000000000" pitchFamily="2" charset="-79"/>
              </a:rPr>
              <a:t>Agile method</a:t>
            </a:r>
            <a:endParaRPr lang="en-US" sz="2000" b="1" dirty="0">
              <a:solidFill>
                <a:srgbClr val="FF0000"/>
              </a:solidFill>
              <a:ea typeface="MS Mincho" panose="02020609040205080304" pitchFamily="49" charset="-128"/>
              <a:cs typeface="Miriam Libre" panose="00000500000000000000" pitchFamily="2" charset="-79"/>
            </a:endParaRPr>
          </a:p>
          <a:p>
            <a:pPr marL="380990" indent="-380990">
              <a:buClr>
                <a:srgbClr val="FF0000"/>
              </a:buClr>
              <a:buFont typeface="MS Mincho" panose="02020609040205080304" pitchFamily="49" charset="-128"/>
              <a:buChar char="‣"/>
            </a:pPr>
            <a:r>
              <a:rPr lang="en-US" sz="2000" dirty="0">
                <a:solidFill>
                  <a:srgbClr val="FF0000"/>
                </a:solidFill>
                <a:ea typeface="MS Mincho" panose="02020609040205080304" pitchFamily="49" charset="-128"/>
                <a:cs typeface="Miriam Libre" panose="00000500000000000000" pitchFamily="2" charset="-79"/>
              </a:rPr>
              <a:t>Cards pulled from one </a:t>
            </a:r>
            <a:r>
              <a:rPr lang="en-US" sz="2000" b="1" dirty="0">
                <a:solidFill>
                  <a:srgbClr val="FF0000"/>
                </a:solidFill>
                <a:ea typeface="MS Mincho" panose="02020609040205080304" pitchFamily="49" charset="-128"/>
                <a:cs typeface="Miriam Libre" panose="00000500000000000000" pitchFamily="2" charset="-79"/>
              </a:rPr>
              <a:t>status</a:t>
            </a:r>
            <a:r>
              <a:rPr lang="en-US" sz="2000" dirty="0">
                <a:solidFill>
                  <a:srgbClr val="FF0000"/>
                </a:solidFill>
                <a:ea typeface="MS Mincho" panose="02020609040205080304" pitchFamily="49" charset="-128"/>
                <a:cs typeface="Miriam Libre" panose="00000500000000000000" pitchFamily="2" charset="-79"/>
              </a:rPr>
              <a:t> to the next</a:t>
            </a:r>
          </a:p>
          <a:p>
            <a:pPr marL="380990" indent="-380990">
              <a:buClr>
                <a:srgbClr val="FF0000"/>
              </a:buClr>
              <a:buFont typeface="MS Mincho" panose="02020609040205080304" pitchFamily="49" charset="-128"/>
              <a:buChar char="‣"/>
            </a:pPr>
            <a:r>
              <a:rPr lang="en-US" sz="2000" b="1" dirty="0">
                <a:solidFill>
                  <a:srgbClr val="FF0000"/>
                </a:solidFill>
                <a:ea typeface="MS Mincho" panose="02020609040205080304" pitchFamily="49" charset="-128"/>
                <a:cs typeface="Miriam Libre" panose="00000500000000000000" pitchFamily="2" charset="-79"/>
              </a:rPr>
              <a:t>Continuous improvement</a:t>
            </a:r>
          </a:p>
          <a:p>
            <a:pPr marL="380990" indent="-380990">
              <a:buClr>
                <a:srgbClr val="FF0000"/>
              </a:buClr>
              <a:buFont typeface="MS Mincho" panose="02020609040205080304" pitchFamily="49" charset="-128"/>
              <a:buChar char="‣"/>
            </a:pPr>
            <a:r>
              <a:rPr lang="en-US" sz="2000" b="1" dirty="0">
                <a:solidFill>
                  <a:srgbClr val="FF0000"/>
                </a:solidFill>
                <a:ea typeface="MS Mincho" panose="02020609040205080304" pitchFamily="49" charset="-128"/>
                <a:cs typeface="Miriam Libre" panose="00000500000000000000" pitchFamily="2" charset="-79"/>
              </a:rPr>
              <a:t>GitHub</a:t>
            </a:r>
            <a:r>
              <a:rPr lang="en-US" sz="2000" dirty="0">
                <a:solidFill>
                  <a:srgbClr val="FF0000"/>
                </a:solidFill>
                <a:ea typeface="MS Mincho" panose="02020609040205080304" pitchFamily="49" charset="-128"/>
                <a:cs typeface="Miriam Libre" panose="00000500000000000000" pitchFamily="2" charset="-79"/>
              </a:rPr>
              <a:t> has Kanban </a:t>
            </a:r>
            <a:r>
              <a:rPr lang="en-US" sz="2000" b="1" dirty="0">
                <a:solidFill>
                  <a:srgbClr val="FF0000"/>
                </a:solidFill>
                <a:ea typeface="MS Mincho" panose="02020609040205080304" pitchFamily="49" charset="-128"/>
                <a:cs typeface="Miriam Libre" panose="00000500000000000000" pitchFamily="2" charset="-79"/>
              </a:rPr>
              <a:t>boards</a:t>
            </a:r>
          </a:p>
        </p:txBody>
      </p:sp>
    </p:spTree>
    <p:extLst>
      <p:ext uri="{BB962C8B-B14F-4D97-AF65-F5344CB8AC3E}">
        <p14:creationId xmlns:p14="http://schemas.microsoft.com/office/powerpoint/2010/main" val="191284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47EB-B03A-3BAE-C476-E75C59A06440}"/>
              </a:ext>
            </a:extLst>
          </p:cNvPr>
          <p:cNvSpPr>
            <a:spLocks noGrp="1"/>
          </p:cNvSpPr>
          <p:nvPr>
            <p:ph type="title"/>
          </p:nvPr>
        </p:nvSpPr>
        <p:spPr/>
        <p:txBody>
          <a:bodyPr/>
          <a:lstStyle/>
          <a:p>
            <a:r>
              <a:rPr lang="en-US" dirty="0"/>
              <a:t>Trunk-based Development</a:t>
            </a:r>
          </a:p>
        </p:txBody>
      </p:sp>
      <p:sp>
        <p:nvSpPr>
          <p:cNvPr id="3" name="Content Placeholder 2">
            <a:extLst>
              <a:ext uri="{FF2B5EF4-FFF2-40B4-BE49-F238E27FC236}">
                <a16:creationId xmlns:a16="http://schemas.microsoft.com/office/drawing/2014/main" id="{B80B7076-E63E-E461-70FF-29F959C69E2B}"/>
              </a:ext>
            </a:extLst>
          </p:cNvPr>
          <p:cNvSpPr>
            <a:spLocks noGrp="1"/>
          </p:cNvSpPr>
          <p:nvPr>
            <p:ph idx="1"/>
          </p:nvPr>
        </p:nvSpPr>
        <p:spPr>
          <a:xfrm>
            <a:off x="838200" y="1825625"/>
            <a:ext cx="10515600" cy="2530475"/>
          </a:xfrm>
        </p:spPr>
        <p:txBody>
          <a:bodyPr/>
          <a:lstStyle/>
          <a:p>
            <a:r>
              <a:rPr lang="en-US" dirty="0"/>
              <a:t>Main codebase lives on the </a:t>
            </a:r>
            <a:r>
              <a:rPr lang="en-US" b="1" dirty="0"/>
              <a:t>main</a:t>
            </a:r>
            <a:r>
              <a:rPr lang="en-US" dirty="0"/>
              <a:t> branch</a:t>
            </a:r>
          </a:p>
          <a:p>
            <a:r>
              <a:rPr lang="en-US" dirty="0"/>
              <a:t>When you’re working on an issue, create a </a:t>
            </a:r>
            <a:r>
              <a:rPr lang="en-US" b="1" dirty="0"/>
              <a:t>feature</a:t>
            </a:r>
            <a:r>
              <a:rPr lang="en-US" dirty="0"/>
              <a:t> branch</a:t>
            </a:r>
          </a:p>
          <a:p>
            <a:r>
              <a:rPr lang="en-US" dirty="0"/>
              <a:t>Develop locally on the branch</a:t>
            </a:r>
          </a:p>
          <a:p>
            <a:r>
              <a:rPr lang="en-US" dirty="0"/>
              <a:t>Be sure to pull the latest from </a:t>
            </a:r>
            <a:r>
              <a:rPr lang="en-US" b="1" dirty="0"/>
              <a:t>main</a:t>
            </a:r>
            <a:r>
              <a:rPr lang="en-US" dirty="0"/>
              <a:t> and merge those changes into your feature branch</a:t>
            </a:r>
          </a:p>
        </p:txBody>
      </p:sp>
      <p:sp>
        <p:nvSpPr>
          <p:cNvPr id="4" name="TextBox 3">
            <a:extLst>
              <a:ext uri="{FF2B5EF4-FFF2-40B4-BE49-F238E27FC236}">
                <a16:creationId xmlns:a16="http://schemas.microsoft.com/office/drawing/2014/main" id="{77DA1E5C-D0B5-827B-CDE3-C4ADAD370E76}"/>
              </a:ext>
            </a:extLst>
          </p:cNvPr>
          <p:cNvSpPr txBox="1"/>
          <p:nvPr/>
        </p:nvSpPr>
        <p:spPr>
          <a:xfrm>
            <a:off x="-1058171" y="4212710"/>
            <a:ext cx="3106941" cy="2646878"/>
          </a:xfrm>
          <a:prstGeom prst="rect">
            <a:avLst/>
          </a:prstGeom>
          <a:noFill/>
          <a:scene3d>
            <a:camera prst="orthographicFront">
              <a:rot lat="0" lon="10800000" rev="0"/>
            </a:camera>
            <a:lightRig rig="threePt" dir="t"/>
          </a:scene3d>
        </p:spPr>
        <p:txBody>
          <a:bodyPr wrap="none" rtlCol="0">
            <a:spAutoFit/>
          </a:bodyPr>
          <a:lstStyle/>
          <a:p>
            <a:r>
              <a:rPr lang="en-US" sz="16600" dirty="0"/>
              <a:t>🐘</a:t>
            </a:r>
          </a:p>
        </p:txBody>
      </p:sp>
      <p:sp>
        <p:nvSpPr>
          <p:cNvPr id="5" name="Content Placeholder 2">
            <a:extLst>
              <a:ext uri="{FF2B5EF4-FFF2-40B4-BE49-F238E27FC236}">
                <a16:creationId xmlns:a16="http://schemas.microsoft.com/office/drawing/2014/main" id="{44682584-0D71-35BF-15C0-5DAF1B6D8564}"/>
              </a:ext>
            </a:extLst>
          </p:cNvPr>
          <p:cNvSpPr txBox="1">
            <a:spLocks/>
          </p:cNvSpPr>
          <p:nvPr/>
        </p:nvSpPr>
        <p:spPr>
          <a:xfrm>
            <a:off x="2048770" y="4491037"/>
            <a:ext cx="10143230" cy="2366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Push up to the remote feature branch</a:t>
            </a:r>
          </a:p>
          <a:p>
            <a:r>
              <a:rPr lang="en-US" dirty="0"/>
              <a:t>Create a pull request, and team members will review</a:t>
            </a:r>
          </a:p>
          <a:p>
            <a:r>
              <a:rPr lang="en-US" dirty="0"/>
              <a:t>Merge your feature branch into </a:t>
            </a:r>
            <a:r>
              <a:rPr lang="en-US" b="1" dirty="0"/>
              <a:t>main</a:t>
            </a:r>
            <a:r>
              <a:rPr lang="en-US" dirty="0"/>
              <a:t>, or…</a:t>
            </a:r>
          </a:p>
          <a:p>
            <a:r>
              <a:rPr lang="en-US" dirty="0"/>
              <a:t>Continue development until changes are ready</a:t>
            </a:r>
          </a:p>
        </p:txBody>
      </p:sp>
    </p:spTree>
    <p:extLst>
      <p:ext uri="{BB962C8B-B14F-4D97-AF65-F5344CB8AC3E}">
        <p14:creationId xmlns:p14="http://schemas.microsoft.com/office/powerpoint/2010/main" val="103303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CD5A-0AAC-2FF9-E460-5B8898BA4744}"/>
              </a:ext>
            </a:extLst>
          </p:cNvPr>
          <p:cNvSpPr>
            <a:spLocks noGrp="1"/>
          </p:cNvSpPr>
          <p:nvPr>
            <p:ph type="title"/>
          </p:nvPr>
        </p:nvSpPr>
        <p:spPr/>
        <p:txBody>
          <a:bodyPr/>
          <a:lstStyle/>
          <a:p>
            <a:r>
              <a:rPr lang="en-US" dirty="0"/>
              <a:t>Programming Together</a:t>
            </a:r>
          </a:p>
        </p:txBody>
      </p:sp>
      <p:sp>
        <p:nvSpPr>
          <p:cNvPr id="3" name="Content Placeholder 2">
            <a:extLst>
              <a:ext uri="{FF2B5EF4-FFF2-40B4-BE49-F238E27FC236}">
                <a16:creationId xmlns:a16="http://schemas.microsoft.com/office/drawing/2014/main" id="{207CD31C-8C16-1CDF-C20F-6CC418CF1E16}"/>
              </a:ext>
            </a:extLst>
          </p:cNvPr>
          <p:cNvSpPr>
            <a:spLocks noGrp="1"/>
          </p:cNvSpPr>
          <p:nvPr>
            <p:ph idx="1"/>
          </p:nvPr>
        </p:nvSpPr>
        <p:spPr/>
        <p:txBody>
          <a:bodyPr/>
          <a:lstStyle/>
          <a:p>
            <a:pPr marL="0" indent="0">
              <a:buNone/>
            </a:pPr>
            <a:r>
              <a:rPr lang="en-US" dirty="0"/>
              <a:t>Pair Programming &amp; Mob Programming</a:t>
            </a:r>
          </a:p>
        </p:txBody>
      </p:sp>
    </p:spTree>
    <p:extLst>
      <p:ext uri="{BB962C8B-B14F-4D97-AF65-F5344CB8AC3E}">
        <p14:creationId xmlns:p14="http://schemas.microsoft.com/office/powerpoint/2010/main" val="42793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A870-C40B-C953-96F5-A15BB576B1C8}"/>
              </a:ext>
            </a:extLst>
          </p:cNvPr>
          <p:cNvSpPr>
            <a:spLocks noGrp="1"/>
          </p:cNvSpPr>
          <p:nvPr>
            <p:ph type="title"/>
          </p:nvPr>
        </p:nvSpPr>
        <p:spPr/>
        <p:txBody>
          <a:bodyPr/>
          <a:lstStyle/>
          <a:p>
            <a:r>
              <a:rPr lang="en-US" dirty="0"/>
              <a:t>AUTOHACK IDLE</a:t>
            </a:r>
          </a:p>
        </p:txBody>
      </p:sp>
      <p:sp>
        <p:nvSpPr>
          <p:cNvPr id="3" name="Text Placeholder 2">
            <a:extLst>
              <a:ext uri="{FF2B5EF4-FFF2-40B4-BE49-F238E27FC236}">
                <a16:creationId xmlns:a16="http://schemas.microsoft.com/office/drawing/2014/main" id="{4C8A71FD-CC94-66AF-BF06-6AB8A44A7580}"/>
              </a:ext>
            </a:extLst>
          </p:cNvPr>
          <p:cNvSpPr>
            <a:spLocks noGrp="1"/>
          </p:cNvSpPr>
          <p:nvPr>
            <p:ph type="body" idx="1"/>
          </p:nvPr>
        </p:nvSpPr>
        <p:spPr/>
        <p:txBody>
          <a:bodyPr/>
          <a:lstStyle/>
          <a:p>
            <a:r>
              <a:rPr lang="en-US" i="1" dirty="0"/>
              <a:t>an incremental game for lazy coders</a:t>
            </a:r>
          </a:p>
        </p:txBody>
      </p:sp>
    </p:spTree>
    <p:extLst>
      <p:ext uri="{BB962C8B-B14F-4D97-AF65-F5344CB8AC3E}">
        <p14:creationId xmlns:p14="http://schemas.microsoft.com/office/powerpoint/2010/main" val="32796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A719-E5BD-ADE4-31B8-95030CDB09AC}"/>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739E973D-96C3-DC0A-A394-5A7202C67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333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A719-E5BD-ADE4-31B8-95030CDB09AC}"/>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739E973D-96C3-DC0A-A394-5A7202C67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530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A719-E5BD-ADE4-31B8-95030CDB09AC}"/>
              </a:ext>
            </a:extLst>
          </p:cNvPr>
          <p:cNvSpPr>
            <a:spLocks noGrp="1"/>
          </p:cNvSpPr>
          <p:nvPr>
            <p:ph type="title"/>
          </p:nvPr>
        </p:nvSpPr>
        <p:spPr/>
        <p:txBody>
          <a:bodyPr/>
          <a:lstStyle/>
          <a:p>
            <a:r>
              <a:rPr lang="en-US" dirty="0"/>
              <a:t>Gameplay</a:t>
            </a:r>
          </a:p>
        </p:txBody>
      </p:sp>
      <p:sp>
        <p:nvSpPr>
          <p:cNvPr id="3" name="Content Placeholder 2">
            <a:extLst>
              <a:ext uri="{FF2B5EF4-FFF2-40B4-BE49-F238E27FC236}">
                <a16:creationId xmlns:a16="http://schemas.microsoft.com/office/drawing/2014/main" id="{739E973D-96C3-DC0A-A394-5A7202C67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183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A719-E5BD-ADE4-31B8-95030CDB09AC}"/>
              </a:ext>
            </a:extLst>
          </p:cNvPr>
          <p:cNvSpPr>
            <a:spLocks noGrp="1"/>
          </p:cNvSpPr>
          <p:nvPr>
            <p:ph type="title"/>
          </p:nvPr>
        </p:nvSpPr>
        <p:spPr/>
        <p:txBody>
          <a:bodyPr/>
          <a:lstStyle/>
          <a:p>
            <a:r>
              <a:rPr lang="en-US" dirty="0"/>
              <a:t>Current State</a:t>
            </a:r>
          </a:p>
        </p:txBody>
      </p:sp>
      <p:sp>
        <p:nvSpPr>
          <p:cNvPr id="3" name="Content Placeholder 2">
            <a:extLst>
              <a:ext uri="{FF2B5EF4-FFF2-40B4-BE49-F238E27FC236}">
                <a16:creationId xmlns:a16="http://schemas.microsoft.com/office/drawing/2014/main" id="{739E973D-96C3-DC0A-A394-5A7202C67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486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A719-E5BD-ADE4-31B8-95030CDB09AC}"/>
              </a:ext>
            </a:extLst>
          </p:cNvPr>
          <p:cNvSpPr>
            <a:spLocks noGrp="1"/>
          </p:cNvSpPr>
          <p:nvPr>
            <p:ph type="title"/>
          </p:nvPr>
        </p:nvSpPr>
        <p:spPr/>
        <p:txBody>
          <a:bodyPr/>
          <a:lstStyle/>
          <a:p>
            <a:r>
              <a:rPr lang="en-US" dirty="0"/>
              <a:t>Learning Paths</a:t>
            </a:r>
          </a:p>
        </p:txBody>
      </p:sp>
      <p:sp>
        <p:nvSpPr>
          <p:cNvPr id="3" name="Content Placeholder 2">
            <a:extLst>
              <a:ext uri="{FF2B5EF4-FFF2-40B4-BE49-F238E27FC236}">
                <a16:creationId xmlns:a16="http://schemas.microsoft.com/office/drawing/2014/main" id="{739E973D-96C3-DC0A-A394-5A7202C67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401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587B-6D0C-5F85-B3BC-79A0D8F50B0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1783865-185C-87B8-84A2-C29ECF3CEE13}"/>
              </a:ext>
            </a:extLst>
          </p:cNvPr>
          <p:cNvSpPr>
            <a:spLocks noGrp="1"/>
          </p:cNvSpPr>
          <p:nvPr>
            <p:ph idx="1"/>
          </p:nvPr>
        </p:nvSpPr>
        <p:spPr/>
        <p:txBody>
          <a:bodyPr/>
          <a:lstStyle/>
          <a:p>
            <a:pPr marL="342900" indent="-342900">
              <a:buFont typeface="Arial" panose="020B0604020202020204" pitchFamily="34" charset="0"/>
              <a:buChar char="•"/>
            </a:pPr>
            <a:r>
              <a:rPr lang="en-US" dirty="0"/>
              <a:t>Internship Homepage</a:t>
            </a:r>
          </a:p>
          <a:p>
            <a:pPr marL="342900" indent="-342900">
              <a:buFont typeface="Arial" panose="020B0604020202020204" pitchFamily="34" charset="0"/>
              <a:buChar char="•"/>
            </a:pPr>
            <a:r>
              <a:rPr lang="en-US" dirty="0"/>
              <a:t>Internship Overview</a:t>
            </a:r>
          </a:p>
          <a:p>
            <a:pPr marL="342900" indent="-342900">
              <a:buFont typeface="Arial" panose="020B0604020202020204" pitchFamily="34" charset="0"/>
              <a:buChar char="•"/>
            </a:pPr>
            <a:r>
              <a:rPr lang="en-US" dirty="0"/>
              <a:t>Team Processes</a:t>
            </a:r>
          </a:p>
          <a:p>
            <a:pPr marL="342900" indent="-342900">
              <a:buFont typeface="Arial" panose="020B0604020202020204" pitchFamily="34" charset="0"/>
              <a:buChar char="•"/>
            </a:pPr>
            <a:r>
              <a:rPr lang="en-US" dirty="0"/>
              <a:t>AUTOHACK IDLE</a:t>
            </a:r>
          </a:p>
          <a:p>
            <a:pPr marL="342900" indent="-342900">
              <a:buFont typeface="Arial" panose="020B0604020202020204" pitchFamily="34" charset="0"/>
              <a:buChar char="•"/>
            </a:pPr>
            <a:r>
              <a:rPr lang="en-US" dirty="0"/>
              <a:t>First Week Checklist</a:t>
            </a:r>
          </a:p>
        </p:txBody>
      </p:sp>
      <p:sp>
        <p:nvSpPr>
          <p:cNvPr id="4" name="Text Placeholder 3">
            <a:extLst>
              <a:ext uri="{FF2B5EF4-FFF2-40B4-BE49-F238E27FC236}">
                <a16:creationId xmlns:a16="http://schemas.microsoft.com/office/drawing/2014/main" id="{D9755262-1F99-5AE4-F8C6-8D70189AD1C5}"/>
              </a:ext>
            </a:extLst>
          </p:cNvPr>
          <p:cNvSpPr>
            <a:spLocks noGrp="1"/>
          </p:cNvSpPr>
          <p:nvPr>
            <p:ph type="body" sz="half" idx="2"/>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006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3D9E-7C2E-489A-A90C-948A9ED5E242}"/>
              </a:ext>
            </a:extLst>
          </p:cNvPr>
          <p:cNvSpPr>
            <a:spLocks noGrp="1"/>
          </p:cNvSpPr>
          <p:nvPr>
            <p:ph type="title"/>
          </p:nvPr>
        </p:nvSpPr>
        <p:spPr/>
        <p:txBody>
          <a:bodyPr>
            <a:normAutofit/>
          </a:bodyPr>
          <a:lstStyle/>
          <a:p>
            <a:r>
              <a:rPr lang="en-US" sz="5400" dirty="0"/>
              <a:t>First Week Checklist</a:t>
            </a:r>
          </a:p>
        </p:txBody>
      </p:sp>
      <p:sp>
        <p:nvSpPr>
          <p:cNvPr id="3" name="Text Placeholder 2">
            <a:extLst>
              <a:ext uri="{FF2B5EF4-FFF2-40B4-BE49-F238E27FC236}">
                <a16:creationId xmlns:a16="http://schemas.microsoft.com/office/drawing/2014/main" id="{03ADFC6A-6F87-9200-21AC-FE0965ED13DA}"/>
              </a:ext>
            </a:extLst>
          </p:cNvPr>
          <p:cNvSpPr>
            <a:spLocks noGrp="1"/>
          </p:cNvSpPr>
          <p:nvPr>
            <p:ph type="body" idx="1"/>
          </p:nvPr>
        </p:nvSpPr>
        <p:spPr/>
        <p:txBody>
          <a:bodyPr/>
          <a:lstStyle/>
          <a:p>
            <a:r>
              <a:rPr lang="en-US" i="1" dirty="0" err="1"/>
              <a:t>gotta</a:t>
            </a:r>
            <a:r>
              <a:rPr lang="en-US" i="1" dirty="0"/>
              <a:t> check ‘</a:t>
            </a:r>
            <a:r>
              <a:rPr lang="en-US" i="1" dirty="0" err="1"/>
              <a:t>em</a:t>
            </a:r>
            <a:r>
              <a:rPr lang="en-US" i="1" dirty="0"/>
              <a:t> all!</a:t>
            </a:r>
          </a:p>
        </p:txBody>
      </p:sp>
    </p:spTree>
    <p:extLst>
      <p:ext uri="{BB962C8B-B14F-4D97-AF65-F5344CB8AC3E}">
        <p14:creationId xmlns:p14="http://schemas.microsoft.com/office/powerpoint/2010/main" val="96547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D565-206E-D90A-F8BD-FE77A16462B8}"/>
              </a:ext>
            </a:extLst>
          </p:cNvPr>
          <p:cNvSpPr>
            <a:spLocks noGrp="1"/>
          </p:cNvSpPr>
          <p:nvPr>
            <p:ph type="title"/>
          </p:nvPr>
        </p:nvSpPr>
        <p:spPr/>
        <p:txBody>
          <a:bodyPr/>
          <a:lstStyle/>
          <a:p>
            <a:r>
              <a:rPr lang="en-US" dirty="0"/>
              <a:t>First Week Goals</a:t>
            </a:r>
          </a:p>
        </p:txBody>
      </p:sp>
      <p:sp>
        <p:nvSpPr>
          <p:cNvPr id="3" name="Content Placeholder 2">
            <a:extLst>
              <a:ext uri="{FF2B5EF4-FFF2-40B4-BE49-F238E27FC236}">
                <a16:creationId xmlns:a16="http://schemas.microsoft.com/office/drawing/2014/main" id="{66F84036-385E-EF38-88C1-99B9FC0D5E89}"/>
              </a:ext>
            </a:extLst>
          </p:cNvPr>
          <p:cNvSpPr>
            <a:spLocks noGrp="1"/>
          </p:cNvSpPr>
          <p:nvPr>
            <p:ph idx="1"/>
          </p:nvPr>
        </p:nvSpPr>
        <p:spPr/>
        <p:txBody>
          <a:bodyPr/>
          <a:lstStyle/>
          <a:p>
            <a:r>
              <a:rPr lang="en-US" dirty="0"/>
              <a:t>Environment setup</a:t>
            </a:r>
          </a:p>
          <a:p>
            <a:r>
              <a:rPr lang="en-US" dirty="0"/>
              <a:t>“Good First Issue” issues</a:t>
            </a:r>
          </a:p>
          <a:p>
            <a:r>
              <a:rPr lang="en-US" dirty="0"/>
              <a:t>Team building</a:t>
            </a:r>
          </a:p>
        </p:txBody>
      </p:sp>
    </p:spTree>
    <p:extLst>
      <p:ext uri="{BB962C8B-B14F-4D97-AF65-F5344CB8AC3E}">
        <p14:creationId xmlns:p14="http://schemas.microsoft.com/office/powerpoint/2010/main" val="224711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C0DC-B238-3823-59FF-55A5FC4212E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3F25B73-B2E7-9DC4-7B36-887C5D620742}"/>
              </a:ext>
            </a:extLst>
          </p:cNvPr>
          <p:cNvSpPr>
            <a:spLocks noGrp="1"/>
          </p:cNvSpPr>
          <p:nvPr>
            <p:ph type="body" idx="1"/>
          </p:nvPr>
        </p:nvSpPr>
        <p:spPr/>
        <p:txBody>
          <a:bodyPr/>
          <a:lstStyle/>
          <a:p>
            <a:r>
              <a:rPr lang="en-US" i="1" dirty="0"/>
              <a:t>you are free to go</a:t>
            </a:r>
          </a:p>
        </p:txBody>
      </p:sp>
    </p:spTree>
    <p:extLst>
      <p:ext uri="{BB962C8B-B14F-4D97-AF65-F5344CB8AC3E}">
        <p14:creationId xmlns:p14="http://schemas.microsoft.com/office/powerpoint/2010/main" val="27130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B38C-AF6F-632E-0B19-A04DFEBCF19F}"/>
              </a:ext>
            </a:extLst>
          </p:cNvPr>
          <p:cNvSpPr>
            <a:spLocks noGrp="1"/>
          </p:cNvSpPr>
          <p:nvPr>
            <p:ph type="title"/>
          </p:nvPr>
        </p:nvSpPr>
        <p:spPr/>
        <p:txBody>
          <a:bodyPr/>
          <a:lstStyle/>
          <a:p>
            <a:r>
              <a:rPr lang="en-US" dirty="0"/>
              <a:t>Internship Homepage</a:t>
            </a:r>
          </a:p>
        </p:txBody>
      </p:sp>
      <p:sp>
        <p:nvSpPr>
          <p:cNvPr id="3" name="Content Placeholder 2">
            <a:extLst>
              <a:ext uri="{FF2B5EF4-FFF2-40B4-BE49-F238E27FC236}">
                <a16:creationId xmlns:a16="http://schemas.microsoft.com/office/drawing/2014/main" id="{AA5EA511-E56A-F87E-9377-A7CC5CECAF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56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B38C-AF6F-632E-0B19-A04DFEBCF19F}"/>
              </a:ext>
            </a:extLst>
          </p:cNvPr>
          <p:cNvSpPr>
            <a:spLocks noGrp="1"/>
          </p:cNvSpPr>
          <p:nvPr>
            <p:ph type="title"/>
          </p:nvPr>
        </p:nvSpPr>
        <p:spPr/>
        <p:txBody>
          <a:bodyPr/>
          <a:lstStyle/>
          <a:p>
            <a:r>
              <a:rPr lang="en-US" dirty="0"/>
              <a:t>Internship Overview</a:t>
            </a:r>
          </a:p>
        </p:txBody>
      </p:sp>
      <p:sp>
        <p:nvSpPr>
          <p:cNvPr id="3" name="Content Placeholder 2">
            <a:extLst>
              <a:ext uri="{FF2B5EF4-FFF2-40B4-BE49-F238E27FC236}">
                <a16:creationId xmlns:a16="http://schemas.microsoft.com/office/drawing/2014/main" id="{AA5EA511-E56A-F87E-9377-A7CC5CECAFEC}"/>
              </a:ext>
            </a:extLst>
          </p:cNvPr>
          <p:cNvSpPr>
            <a:spLocks noGrp="1"/>
          </p:cNvSpPr>
          <p:nvPr>
            <p:ph idx="1"/>
          </p:nvPr>
        </p:nvSpPr>
        <p:spPr/>
        <p:txBody>
          <a:bodyPr/>
          <a:lstStyle/>
          <a:p>
            <a:r>
              <a:rPr lang="en-US" dirty="0"/>
              <a:t>Philosophy &amp; Goals</a:t>
            </a:r>
          </a:p>
          <a:p>
            <a:r>
              <a:rPr lang="en-US" dirty="0"/>
              <a:t>Project: AUTOHACK IDLE</a:t>
            </a:r>
          </a:p>
          <a:p>
            <a:r>
              <a:rPr lang="en-US" dirty="0"/>
              <a:t>Expectations</a:t>
            </a:r>
          </a:p>
        </p:txBody>
      </p:sp>
    </p:spTree>
    <p:extLst>
      <p:ext uri="{BB962C8B-B14F-4D97-AF65-F5344CB8AC3E}">
        <p14:creationId xmlns:p14="http://schemas.microsoft.com/office/powerpoint/2010/main" val="31015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A5A1-B73D-2E7D-4033-C1A7F7A9DCFA}"/>
              </a:ext>
            </a:extLst>
          </p:cNvPr>
          <p:cNvSpPr>
            <a:spLocks noGrp="1"/>
          </p:cNvSpPr>
          <p:nvPr>
            <p:ph type="title"/>
          </p:nvPr>
        </p:nvSpPr>
        <p:spPr/>
        <p:txBody>
          <a:bodyPr/>
          <a:lstStyle/>
          <a:p>
            <a:r>
              <a:rPr lang="en-US" dirty="0"/>
              <a:t>Team Processes</a:t>
            </a:r>
          </a:p>
        </p:txBody>
      </p:sp>
      <p:sp>
        <p:nvSpPr>
          <p:cNvPr id="3" name="Text Placeholder 2">
            <a:extLst>
              <a:ext uri="{FF2B5EF4-FFF2-40B4-BE49-F238E27FC236}">
                <a16:creationId xmlns:a16="http://schemas.microsoft.com/office/drawing/2014/main" id="{4375C117-A493-54CF-8F04-985A6B790EB0}"/>
              </a:ext>
            </a:extLst>
          </p:cNvPr>
          <p:cNvSpPr>
            <a:spLocks noGrp="1"/>
          </p:cNvSpPr>
          <p:nvPr>
            <p:ph type="body" idx="1"/>
          </p:nvPr>
        </p:nvSpPr>
        <p:spPr/>
        <p:txBody>
          <a:bodyPr/>
          <a:lstStyle/>
          <a:p>
            <a:r>
              <a:rPr lang="en-US" i="1" dirty="0"/>
              <a:t>agile-</a:t>
            </a:r>
            <a:r>
              <a:rPr lang="en-US" i="1" dirty="0" err="1"/>
              <a:t>ish</a:t>
            </a:r>
            <a:r>
              <a:rPr lang="en-US" i="1" dirty="0"/>
              <a:t>, trunk-based development-</a:t>
            </a:r>
            <a:r>
              <a:rPr lang="en-US" i="1" dirty="0" err="1"/>
              <a:t>ish</a:t>
            </a:r>
            <a:endParaRPr lang="en-US" i="1" dirty="0"/>
          </a:p>
        </p:txBody>
      </p:sp>
    </p:spTree>
    <p:extLst>
      <p:ext uri="{BB962C8B-B14F-4D97-AF65-F5344CB8AC3E}">
        <p14:creationId xmlns:p14="http://schemas.microsoft.com/office/powerpoint/2010/main" val="199685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Teams</a:t>
            </a:r>
          </a:p>
        </p:txBody>
      </p:sp>
      <p:pic>
        <p:nvPicPr>
          <p:cNvPr id="3078" name="Picture 6" descr="The Dream Team (2012) - IMDb">
            <a:extLst>
              <a:ext uri="{FF2B5EF4-FFF2-40B4-BE49-F238E27FC236}">
                <a16:creationId xmlns:a16="http://schemas.microsoft.com/office/drawing/2014/main" id="{870649E0-B216-4340-B6B9-AD71F686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83" y="1719541"/>
            <a:ext cx="3372499" cy="45227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2B22E0-4837-45AE-B2AB-C3EC193F4D2B}"/>
              </a:ext>
            </a:extLst>
          </p:cNvPr>
          <p:cNvSpPr/>
          <p:nvPr/>
        </p:nvSpPr>
        <p:spPr>
          <a:xfrm>
            <a:off x="4048483" y="1719541"/>
            <a:ext cx="7467536" cy="4522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cs typeface="Miriam Libre" panose="00000500000000000000" pitchFamily="2" charset="-79"/>
              </a:rPr>
              <a:t>Software Development Teams work together to build a software project.</a:t>
            </a:r>
          </a:p>
          <a:p>
            <a:endParaRPr lang="en-US" sz="2400" dirty="0">
              <a:solidFill>
                <a:schemeClr val="tx1"/>
              </a:solidFill>
              <a:cs typeface="Miriam Libre" panose="00000500000000000000" pitchFamily="2" charset="-79"/>
            </a:endParaRPr>
          </a:p>
          <a:p>
            <a:pPr marL="152396"/>
            <a:r>
              <a:rPr lang="en-US" sz="1600" dirty="0">
                <a:solidFill>
                  <a:schemeClr val="tx1"/>
                </a:solidFill>
                <a:cs typeface="Miriam Libre" panose="00000500000000000000" pitchFamily="2" charset="-79"/>
              </a:rPr>
              <a:t>Every team is different, and there are dozens of philosophies, methodologies, and paradigms, but for the purposes of this lesson…</a:t>
            </a:r>
          </a:p>
          <a:p>
            <a:endParaRPr lang="en-US" sz="2133" b="1" dirty="0">
              <a:solidFill>
                <a:schemeClr val="tx1"/>
              </a:solidFill>
              <a:cs typeface="Miriam Libre" panose="00000500000000000000" pitchFamily="2" charset="-79"/>
            </a:endParaRPr>
          </a:p>
          <a:p>
            <a:pPr marL="609585" indent="-304792"/>
            <a:r>
              <a:rPr lang="en-US" sz="2667" b="1" u="sng" dirty="0">
                <a:solidFill>
                  <a:schemeClr val="tx1"/>
                </a:solidFill>
                <a:cs typeface="Miriam Libre" panose="00000500000000000000" pitchFamily="2" charset="-79"/>
              </a:rPr>
              <a:t>Autonomous</a:t>
            </a:r>
            <a:r>
              <a:rPr lang="en-US" sz="2667" dirty="0">
                <a:solidFill>
                  <a:schemeClr val="tx1"/>
                </a:solidFill>
                <a:cs typeface="Miriam Libre" panose="00000500000000000000" pitchFamily="2" charset="-79"/>
              </a:rPr>
              <a:t>: </a:t>
            </a:r>
            <a:r>
              <a:rPr lang="en-US" sz="3200" dirty="0">
                <a:solidFill>
                  <a:schemeClr val="tx1"/>
                </a:solidFill>
                <a:cs typeface="Miriam Libre" panose="00000500000000000000" pitchFamily="2" charset="-79"/>
              </a:rPr>
              <a:t>Teams are self-governing and self-directing</a:t>
            </a:r>
          </a:p>
          <a:p>
            <a:pPr marL="609585" indent="-304792"/>
            <a:endParaRPr lang="en-US" sz="1467" dirty="0">
              <a:solidFill>
                <a:schemeClr val="tx1"/>
              </a:solidFill>
              <a:cs typeface="Miriam Libre" panose="00000500000000000000" pitchFamily="2" charset="-79"/>
            </a:endParaRPr>
          </a:p>
          <a:p>
            <a:pPr marL="609585" indent="-304792"/>
            <a:r>
              <a:rPr lang="en-US" sz="2667" b="1" u="sng" dirty="0">
                <a:solidFill>
                  <a:schemeClr val="tx1"/>
                </a:solidFill>
                <a:cs typeface="Miriam Libre" panose="00000500000000000000" pitchFamily="2" charset="-79"/>
              </a:rPr>
              <a:t>Cross-functional</a:t>
            </a:r>
            <a:r>
              <a:rPr lang="en-US" sz="2667" dirty="0">
                <a:solidFill>
                  <a:schemeClr val="tx1"/>
                </a:solidFill>
                <a:cs typeface="Miriam Libre" panose="00000500000000000000" pitchFamily="2" charset="-79"/>
              </a:rPr>
              <a:t>: </a:t>
            </a:r>
            <a:r>
              <a:rPr lang="en-US" sz="3200" dirty="0">
                <a:solidFill>
                  <a:schemeClr val="tx1"/>
                </a:solidFill>
                <a:cs typeface="Miriam Libre" panose="00000500000000000000" pitchFamily="2" charset="-79"/>
              </a:rPr>
              <a:t>Members have different functional expertise</a:t>
            </a:r>
            <a:endParaRPr lang="en-US" sz="2667" dirty="0">
              <a:solidFill>
                <a:schemeClr val="tx1"/>
              </a:solidFill>
              <a:cs typeface="Miriam Libre" panose="00000500000000000000" pitchFamily="2" charset="-79"/>
            </a:endParaRPr>
          </a:p>
        </p:txBody>
      </p:sp>
    </p:spTree>
    <p:extLst>
      <p:ext uri="{BB962C8B-B14F-4D97-AF65-F5344CB8AC3E}">
        <p14:creationId xmlns:p14="http://schemas.microsoft.com/office/powerpoint/2010/main" val="248867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Roles</a:t>
            </a:r>
          </a:p>
        </p:txBody>
      </p:sp>
      <p:grpSp>
        <p:nvGrpSpPr>
          <p:cNvPr id="15" name="Group 14">
            <a:extLst>
              <a:ext uri="{FF2B5EF4-FFF2-40B4-BE49-F238E27FC236}">
                <a16:creationId xmlns:a16="http://schemas.microsoft.com/office/drawing/2014/main" id="{227FBFFC-C395-4FDF-B3D0-A88CB184AAFB}"/>
              </a:ext>
            </a:extLst>
          </p:cNvPr>
          <p:cNvGrpSpPr/>
          <p:nvPr/>
        </p:nvGrpSpPr>
        <p:grpSpPr>
          <a:xfrm>
            <a:off x="7780835" y="4129740"/>
            <a:ext cx="2845572" cy="1726875"/>
            <a:chOff x="650965" y="1343287"/>
            <a:chExt cx="2134179" cy="1295157"/>
          </a:xfrm>
        </p:grpSpPr>
        <p:sp>
          <p:nvSpPr>
            <p:cNvPr id="16" name="Rectangle 15">
              <a:extLst>
                <a:ext uri="{FF2B5EF4-FFF2-40B4-BE49-F238E27FC236}">
                  <a16:creationId xmlns:a16="http://schemas.microsoft.com/office/drawing/2014/main" id="{854C6F34-9E96-4C19-AE06-B52E7F51C346}"/>
                </a:ext>
              </a:extLst>
            </p:cNvPr>
            <p:cNvSpPr/>
            <p:nvPr/>
          </p:nvSpPr>
          <p:spPr>
            <a:xfrm>
              <a:off x="650966" y="1343287"/>
              <a:ext cx="2134178" cy="1288234"/>
            </a:xfrm>
            <a:prstGeom prst="rect">
              <a:avLst/>
            </a:prstGeom>
            <a:solidFill>
              <a:srgbClr val="A1DEFD"/>
            </a:solidFill>
            <a:ln>
              <a:solidFill>
                <a:srgbClr val="059DE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pic>
          <p:nvPicPr>
            <p:cNvPr id="17" name="Picture 2" descr="Software engineer Icons &amp; Symbols">
              <a:extLst>
                <a:ext uri="{FF2B5EF4-FFF2-40B4-BE49-F238E27FC236}">
                  <a16:creationId xmlns:a16="http://schemas.microsoft.com/office/drawing/2014/main" id="{A9CACFA5-EBB1-41A4-93F4-22621517D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27256"/>
              <a:ext cx="555127" cy="5551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699C44F-6C2D-4B5B-BD85-048D79331528}"/>
                </a:ext>
              </a:extLst>
            </p:cNvPr>
            <p:cNvSpPr txBox="1"/>
            <p:nvPr/>
          </p:nvSpPr>
          <p:spPr>
            <a:xfrm>
              <a:off x="1401633" y="1435398"/>
              <a:ext cx="1257005" cy="530915"/>
            </a:xfrm>
            <a:prstGeom prst="rect">
              <a:avLst/>
            </a:prstGeom>
            <a:noFill/>
          </p:spPr>
          <p:txBody>
            <a:bodyPr wrap="square" rtlCol="0">
              <a:spAutoFit/>
            </a:bodyPr>
            <a:lstStyle/>
            <a:p>
              <a:r>
                <a:rPr lang="en-US" sz="2000" b="1" dirty="0">
                  <a:cs typeface="Miriam Libre" panose="00000500000000000000" pitchFamily="2" charset="-79"/>
                </a:rPr>
                <a:t>Software Developer</a:t>
              </a:r>
            </a:p>
          </p:txBody>
        </p:sp>
        <p:sp>
          <p:nvSpPr>
            <p:cNvPr id="19" name="TextBox 18">
              <a:extLst>
                <a:ext uri="{FF2B5EF4-FFF2-40B4-BE49-F238E27FC236}">
                  <a16:creationId xmlns:a16="http://schemas.microsoft.com/office/drawing/2014/main" id="{7E2816F8-340C-4996-B471-17240C7E8C90}"/>
                </a:ext>
              </a:extLst>
            </p:cNvPr>
            <p:cNvSpPr txBox="1"/>
            <p:nvPr/>
          </p:nvSpPr>
          <p:spPr>
            <a:xfrm>
              <a:off x="650965" y="2107529"/>
              <a:ext cx="2134179" cy="530915"/>
            </a:xfrm>
            <a:prstGeom prst="rect">
              <a:avLst/>
            </a:prstGeom>
            <a:noFill/>
          </p:spPr>
          <p:txBody>
            <a:bodyPr wrap="square">
              <a:spAutoFit/>
            </a:bodyPr>
            <a:lstStyle/>
            <a:p>
              <a:r>
                <a:rPr lang="en-US" sz="2000" dirty="0">
                  <a:cs typeface="Miriam Libre" panose="00000500000000000000" pitchFamily="2" charset="-79"/>
                </a:rPr>
                <a:t>Make the product; write and review code</a:t>
              </a:r>
              <a:endParaRPr lang="en-US" sz="2000" dirty="0"/>
            </a:p>
          </p:txBody>
        </p:sp>
      </p:grpSp>
      <p:grpSp>
        <p:nvGrpSpPr>
          <p:cNvPr id="26" name="Group 25">
            <a:extLst>
              <a:ext uri="{FF2B5EF4-FFF2-40B4-BE49-F238E27FC236}">
                <a16:creationId xmlns:a16="http://schemas.microsoft.com/office/drawing/2014/main" id="{F569DCDC-F40E-41BD-95C0-2481F265FFE6}"/>
              </a:ext>
            </a:extLst>
          </p:cNvPr>
          <p:cNvGrpSpPr/>
          <p:nvPr/>
        </p:nvGrpSpPr>
        <p:grpSpPr>
          <a:xfrm>
            <a:off x="261085" y="1988314"/>
            <a:ext cx="2746201" cy="1726875"/>
            <a:chOff x="650966" y="1414548"/>
            <a:chExt cx="2059651" cy="1295157"/>
          </a:xfrm>
        </p:grpSpPr>
        <p:grpSp>
          <p:nvGrpSpPr>
            <p:cNvPr id="27" name="Group 26">
              <a:extLst>
                <a:ext uri="{FF2B5EF4-FFF2-40B4-BE49-F238E27FC236}">
                  <a16:creationId xmlns:a16="http://schemas.microsoft.com/office/drawing/2014/main" id="{D082F999-9B73-4FE7-B091-0DC2750966AD}"/>
                </a:ext>
              </a:extLst>
            </p:cNvPr>
            <p:cNvGrpSpPr/>
            <p:nvPr/>
          </p:nvGrpSpPr>
          <p:grpSpPr>
            <a:xfrm>
              <a:off x="650966" y="1414548"/>
              <a:ext cx="2059651" cy="1295157"/>
              <a:chOff x="650965" y="1343287"/>
              <a:chExt cx="2019951" cy="1295157"/>
            </a:xfrm>
          </p:grpSpPr>
          <p:sp>
            <p:nvSpPr>
              <p:cNvPr id="29" name="Rectangle 28">
                <a:extLst>
                  <a:ext uri="{FF2B5EF4-FFF2-40B4-BE49-F238E27FC236}">
                    <a16:creationId xmlns:a16="http://schemas.microsoft.com/office/drawing/2014/main" id="{F3FF9B1D-A9B6-4581-ACDB-984EEA23B9F7}"/>
                  </a:ext>
                </a:extLst>
              </p:cNvPr>
              <p:cNvSpPr/>
              <p:nvPr/>
            </p:nvSpPr>
            <p:spPr>
              <a:xfrm>
                <a:off x="650966" y="1343287"/>
                <a:ext cx="2004426" cy="1288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TextBox 29">
                <a:extLst>
                  <a:ext uri="{FF2B5EF4-FFF2-40B4-BE49-F238E27FC236}">
                    <a16:creationId xmlns:a16="http://schemas.microsoft.com/office/drawing/2014/main" id="{7D55FAC5-06DE-4721-910B-312BCB75AA24}"/>
                  </a:ext>
                </a:extLst>
              </p:cNvPr>
              <p:cNvSpPr txBox="1"/>
              <p:nvPr/>
            </p:nvSpPr>
            <p:spPr>
              <a:xfrm>
                <a:off x="1229933" y="1570564"/>
                <a:ext cx="1440983" cy="300083"/>
              </a:xfrm>
              <a:prstGeom prst="rect">
                <a:avLst/>
              </a:prstGeom>
              <a:noFill/>
            </p:spPr>
            <p:txBody>
              <a:bodyPr wrap="square" rtlCol="0">
                <a:spAutoFit/>
              </a:bodyPr>
              <a:lstStyle/>
              <a:p>
                <a:r>
                  <a:rPr lang="en-US" sz="2000" b="1" dirty="0">
                    <a:cs typeface="Miriam Libre" panose="00000500000000000000" pitchFamily="2" charset="-79"/>
                  </a:rPr>
                  <a:t>Stakeholder</a:t>
                </a:r>
              </a:p>
            </p:txBody>
          </p:sp>
          <p:sp>
            <p:nvSpPr>
              <p:cNvPr id="31" name="TextBox 30">
                <a:extLst>
                  <a:ext uri="{FF2B5EF4-FFF2-40B4-BE49-F238E27FC236}">
                    <a16:creationId xmlns:a16="http://schemas.microsoft.com/office/drawing/2014/main" id="{26EDAC68-CEFE-41B9-8745-44D06059C371}"/>
                  </a:ext>
                </a:extLst>
              </p:cNvPr>
              <p:cNvSpPr txBox="1"/>
              <p:nvPr/>
            </p:nvSpPr>
            <p:spPr>
              <a:xfrm>
                <a:off x="650965" y="2107529"/>
                <a:ext cx="1936723" cy="530915"/>
              </a:xfrm>
              <a:prstGeom prst="rect">
                <a:avLst/>
              </a:prstGeom>
              <a:noFill/>
            </p:spPr>
            <p:txBody>
              <a:bodyPr wrap="square">
                <a:spAutoFit/>
              </a:bodyPr>
              <a:lstStyle/>
              <a:p>
                <a:r>
                  <a:rPr lang="en-US" sz="2000" dirty="0">
                    <a:cs typeface="Miriam Libre" panose="00000500000000000000" pitchFamily="2" charset="-79"/>
                  </a:rPr>
                  <a:t>Want the product; provide feedback</a:t>
                </a:r>
                <a:endParaRPr lang="en-US" sz="2000" dirty="0"/>
              </a:p>
            </p:txBody>
          </p:sp>
        </p:grpSp>
        <p:pic>
          <p:nvPicPr>
            <p:cNvPr id="28" name="Picture 12" descr="Customer PNG | PNG All">
              <a:extLst>
                <a:ext uri="{FF2B5EF4-FFF2-40B4-BE49-F238E27FC236}">
                  <a16:creationId xmlns:a16="http://schemas.microsoft.com/office/drawing/2014/main" id="{9839E9E6-C7B4-4235-B1D3-39B077E10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2" y="1572941"/>
              <a:ext cx="609465" cy="6094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57E7C84D-68D1-407C-9C35-6CEB69FEB16C}"/>
              </a:ext>
            </a:extLst>
          </p:cNvPr>
          <p:cNvGrpSpPr/>
          <p:nvPr/>
        </p:nvGrpSpPr>
        <p:grpSpPr>
          <a:xfrm>
            <a:off x="935783" y="4216514"/>
            <a:ext cx="2687144" cy="1726875"/>
            <a:chOff x="4977018" y="3758030"/>
            <a:chExt cx="2015358" cy="1295157"/>
          </a:xfrm>
        </p:grpSpPr>
        <p:grpSp>
          <p:nvGrpSpPr>
            <p:cNvPr id="34" name="Group 33">
              <a:extLst>
                <a:ext uri="{FF2B5EF4-FFF2-40B4-BE49-F238E27FC236}">
                  <a16:creationId xmlns:a16="http://schemas.microsoft.com/office/drawing/2014/main" id="{94A42B3B-B274-44BD-A075-3F409617A71C}"/>
                </a:ext>
              </a:extLst>
            </p:cNvPr>
            <p:cNvGrpSpPr/>
            <p:nvPr/>
          </p:nvGrpSpPr>
          <p:grpSpPr>
            <a:xfrm>
              <a:off x="4977018" y="3758030"/>
              <a:ext cx="2015358" cy="1295157"/>
              <a:chOff x="650965" y="1343287"/>
              <a:chExt cx="1976512" cy="1295157"/>
            </a:xfrm>
          </p:grpSpPr>
          <p:sp>
            <p:nvSpPr>
              <p:cNvPr id="36" name="Rectangle 35">
                <a:extLst>
                  <a:ext uri="{FF2B5EF4-FFF2-40B4-BE49-F238E27FC236}">
                    <a16:creationId xmlns:a16="http://schemas.microsoft.com/office/drawing/2014/main" id="{95125564-A504-453B-81EA-6EC6D2FF880D}"/>
                  </a:ext>
                </a:extLst>
              </p:cNvPr>
              <p:cNvSpPr/>
              <p:nvPr/>
            </p:nvSpPr>
            <p:spPr>
              <a:xfrm>
                <a:off x="650966" y="1343287"/>
                <a:ext cx="1869055" cy="1288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a:p>
            </p:txBody>
          </p:sp>
          <p:sp>
            <p:nvSpPr>
              <p:cNvPr id="37" name="TextBox 36">
                <a:extLst>
                  <a:ext uri="{FF2B5EF4-FFF2-40B4-BE49-F238E27FC236}">
                    <a16:creationId xmlns:a16="http://schemas.microsoft.com/office/drawing/2014/main" id="{6F011BBC-E72B-488A-9C54-7D5E05FD5702}"/>
                  </a:ext>
                </a:extLst>
              </p:cNvPr>
              <p:cNvSpPr txBox="1"/>
              <p:nvPr/>
            </p:nvSpPr>
            <p:spPr>
              <a:xfrm>
                <a:off x="1415461" y="1471947"/>
                <a:ext cx="1212016" cy="530915"/>
              </a:xfrm>
              <a:prstGeom prst="rect">
                <a:avLst/>
              </a:prstGeom>
              <a:noFill/>
            </p:spPr>
            <p:txBody>
              <a:bodyPr wrap="square" rtlCol="0">
                <a:spAutoFit/>
              </a:bodyPr>
              <a:lstStyle/>
              <a:p>
                <a:r>
                  <a:rPr lang="en-US" sz="2000" b="1" dirty="0">
                    <a:solidFill>
                      <a:schemeClr val="bg1"/>
                    </a:solidFill>
                    <a:cs typeface="Miriam Libre" panose="00000500000000000000" pitchFamily="2" charset="-79"/>
                  </a:rPr>
                  <a:t>Product Owner</a:t>
                </a:r>
              </a:p>
            </p:txBody>
          </p:sp>
          <p:sp>
            <p:nvSpPr>
              <p:cNvPr id="38" name="TextBox 37">
                <a:extLst>
                  <a:ext uri="{FF2B5EF4-FFF2-40B4-BE49-F238E27FC236}">
                    <a16:creationId xmlns:a16="http://schemas.microsoft.com/office/drawing/2014/main" id="{ED63CD38-A534-43B1-8041-2FCECF986F93}"/>
                  </a:ext>
                </a:extLst>
              </p:cNvPr>
              <p:cNvSpPr txBox="1"/>
              <p:nvPr/>
            </p:nvSpPr>
            <p:spPr>
              <a:xfrm>
                <a:off x="650965" y="2107529"/>
                <a:ext cx="1936723" cy="530915"/>
              </a:xfrm>
              <a:prstGeom prst="rect">
                <a:avLst/>
              </a:prstGeom>
              <a:noFill/>
            </p:spPr>
            <p:txBody>
              <a:bodyPr wrap="square">
                <a:spAutoFit/>
              </a:bodyPr>
              <a:lstStyle/>
              <a:p>
                <a:r>
                  <a:rPr lang="en-US" sz="2000" dirty="0">
                    <a:solidFill>
                      <a:schemeClr val="bg1"/>
                    </a:solidFill>
                    <a:cs typeface="Miriam Libre" panose="00000500000000000000" pitchFamily="2" charset="-79"/>
                  </a:rPr>
                  <a:t>Guide the product; decide on features</a:t>
                </a:r>
                <a:endParaRPr lang="en-US" sz="2000" dirty="0">
                  <a:solidFill>
                    <a:schemeClr val="bg1"/>
                  </a:solidFill>
                </a:endParaRPr>
              </a:p>
            </p:txBody>
          </p:sp>
        </p:grpSp>
        <p:pic>
          <p:nvPicPr>
            <p:cNvPr id="35" name="Picture 6" descr="Product owner - Free user icons">
              <a:extLst>
                <a:ext uri="{FF2B5EF4-FFF2-40B4-BE49-F238E27FC236}">
                  <a16:creationId xmlns:a16="http://schemas.microsoft.com/office/drawing/2014/main" id="{D4FE1BCB-7415-4A62-A382-46A23CC5C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068" y="3840727"/>
              <a:ext cx="656469" cy="6564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05E53374-948C-4CCF-AF5D-78E28B2883CB}"/>
              </a:ext>
            </a:extLst>
          </p:cNvPr>
          <p:cNvGrpSpPr/>
          <p:nvPr/>
        </p:nvGrpSpPr>
        <p:grpSpPr>
          <a:xfrm>
            <a:off x="3297807" y="1860752"/>
            <a:ext cx="2725099" cy="1726875"/>
            <a:chOff x="3480002" y="3040670"/>
            <a:chExt cx="2043824" cy="1295157"/>
          </a:xfrm>
        </p:grpSpPr>
        <p:grpSp>
          <p:nvGrpSpPr>
            <p:cNvPr id="20" name="Group 19">
              <a:extLst>
                <a:ext uri="{FF2B5EF4-FFF2-40B4-BE49-F238E27FC236}">
                  <a16:creationId xmlns:a16="http://schemas.microsoft.com/office/drawing/2014/main" id="{AEEDC629-63A7-4085-955F-8034E464AA31}"/>
                </a:ext>
              </a:extLst>
            </p:cNvPr>
            <p:cNvGrpSpPr/>
            <p:nvPr/>
          </p:nvGrpSpPr>
          <p:grpSpPr>
            <a:xfrm>
              <a:off x="3480002" y="3040670"/>
              <a:ext cx="2043824" cy="1295157"/>
              <a:chOff x="650965" y="1343287"/>
              <a:chExt cx="2004429" cy="1295157"/>
            </a:xfrm>
          </p:grpSpPr>
          <p:sp>
            <p:nvSpPr>
              <p:cNvPr id="21" name="Rectangle 20">
                <a:extLst>
                  <a:ext uri="{FF2B5EF4-FFF2-40B4-BE49-F238E27FC236}">
                    <a16:creationId xmlns:a16="http://schemas.microsoft.com/office/drawing/2014/main" id="{DCFE97C9-DE71-4A61-A56E-924EEB7E5F69}"/>
                  </a:ext>
                </a:extLst>
              </p:cNvPr>
              <p:cNvSpPr/>
              <p:nvPr/>
            </p:nvSpPr>
            <p:spPr>
              <a:xfrm>
                <a:off x="650967" y="1343287"/>
                <a:ext cx="2004426" cy="1288234"/>
              </a:xfrm>
              <a:prstGeom prst="rec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a:p>
            </p:txBody>
          </p:sp>
          <p:sp>
            <p:nvSpPr>
              <p:cNvPr id="23" name="TextBox 22">
                <a:extLst>
                  <a:ext uri="{FF2B5EF4-FFF2-40B4-BE49-F238E27FC236}">
                    <a16:creationId xmlns:a16="http://schemas.microsoft.com/office/drawing/2014/main" id="{4B128BD4-1FAA-477E-9850-38AFB36D8DE3}"/>
                  </a:ext>
                </a:extLst>
              </p:cNvPr>
              <p:cNvSpPr txBox="1"/>
              <p:nvPr/>
            </p:nvSpPr>
            <p:spPr>
              <a:xfrm>
                <a:off x="1415461" y="1471947"/>
                <a:ext cx="1239933" cy="530915"/>
              </a:xfrm>
              <a:prstGeom prst="rect">
                <a:avLst/>
              </a:prstGeom>
              <a:noFill/>
            </p:spPr>
            <p:txBody>
              <a:bodyPr wrap="square" rtlCol="0">
                <a:spAutoFit/>
              </a:bodyPr>
              <a:lstStyle/>
              <a:p>
                <a:r>
                  <a:rPr lang="en-US" sz="2000" b="1" dirty="0">
                    <a:cs typeface="Miriam Libre" panose="00000500000000000000" pitchFamily="2" charset="-79"/>
                  </a:rPr>
                  <a:t>UI/UX Designer</a:t>
                </a:r>
              </a:p>
            </p:txBody>
          </p:sp>
          <p:sp>
            <p:nvSpPr>
              <p:cNvPr id="24" name="TextBox 23">
                <a:extLst>
                  <a:ext uri="{FF2B5EF4-FFF2-40B4-BE49-F238E27FC236}">
                    <a16:creationId xmlns:a16="http://schemas.microsoft.com/office/drawing/2014/main" id="{BF11BFF6-42E7-47EB-9D1C-3B035DBB0B7A}"/>
                  </a:ext>
                </a:extLst>
              </p:cNvPr>
              <p:cNvSpPr txBox="1"/>
              <p:nvPr/>
            </p:nvSpPr>
            <p:spPr>
              <a:xfrm>
                <a:off x="650965" y="2107529"/>
                <a:ext cx="1936723" cy="530915"/>
              </a:xfrm>
              <a:prstGeom prst="rect">
                <a:avLst/>
              </a:prstGeom>
              <a:noFill/>
            </p:spPr>
            <p:txBody>
              <a:bodyPr wrap="square">
                <a:spAutoFit/>
              </a:bodyPr>
              <a:lstStyle/>
              <a:p>
                <a:r>
                  <a:rPr lang="en-US" sz="2000" dirty="0">
                    <a:cs typeface="Miriam Libre" panose="00000500000000000000" pitchFamily="2" charset="-79"/>
                  </a:rPr>
                  <a:t>Design the product; look &amp; feel &amp; flow</a:t>
                </a:r>
                <a:endParaRPr lang="en-US" sz="2000" dirty="0"/>
              </a:p>
            </p:txBody>
          </p:sp>
        </p:grpSp>
        <p:pic>
          <p:nvPicPr>
            <p:cNvPr id="4104" name="Picture 8" descr="Anchor Screen Printing | Custom T-Shirt Shop | Promotional Gear">
              <a:extLst>
                <a:ext uri="{FF2B5EF4-FFF2-40B4-BE49-F238E27FC236}">
                  <a16:creationId xmlns:a16="http://schemas.microsoft.com/office/drawing/2014/main" id="{51C2CA32-606F-45E4-8E7F-A9FB4CE64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5661" y="3098518"/>
              <a:ext cx="714207" cy="714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C04010DF-759B-43C5-BCA9-292B26EC5F99}"/>
              </a:ext>
            </a:extLst>
          </p:cNvPr>
          <p:cNvGrpSpPr/>
          <p:nvPr/>
        </p:nvGrpSpPr>
        <p:grpSpPr>
          <a:xfrm>
            <a:off x="9411473" y="2020918"/>
            <a:ext cx="2676897" cy="1726875"/>
            <a:chOff x="4332534" y="2911429"/>
            <a:chExt cx="2007673" cy="1295157"/>
          </a:xfrm>
        </p:grpSpPr>
        <p:grpSp>
          <p:nvGrpSpPr>
            <p:cNvPr id="39" name="Group 38">
              <a:extLst>
                <a:ext uri="{FF2B5EF4-FFF2-40B4-BE49-F238E27FC236}">
                  <a16:creationId xmlns:a16="http://schemas.microsoft.com/office/drawing/2014/main" id="{D6A6D9A8-DA5F-40E6-824E-A5A81D93CA05}"/>
                </a:ext>
              </a:extLst>
            </p:cNvPr>
            <p:cNvGrpSpPr/>
            <p:nvPr/>
          </p:nvGrpSpPr>
          <p:grpSpPr>
            <a:xfrm>
              <a:off x="4332534" y="2911429"/>
              <a:ext cx="2007673" cy="1295157"/>
              <a:chOff x="650965" y="1343287"/>
              <a:chExt cx="2007673" cy="1295157"/>
            </a:xfrm>
          </p:grpSpPr>
          <p:sp>
            <p:nvSpPr>
              <p:cNvPr id="40" name="Rectangle 39">
                <a:extLst>
                  <a:ext uri="{FF2B5EF4-FFF2-40B4-BE49-F238E27FC236}">
                    <a16:creationId xmlns:a16="http://schemas.microsoft.com/office/drawing/2014/main" id="{ADA74E96-BAB8-4055-84C7-0B1FDAB78AC1}"/>
                  </a:ext>
                </a:extLst>
              </p:cNvPr>
              <p:cNvSpPr/>
              <p:nvPr/>
            </p:nvSpPr>
            <p:spPr>
              <a:xfrm>
                <a:off x="650966" y="1343287"/>
                <a:ext cx="1974785" cy="1288234"/>
              </a:xfrm>
              <a:prstGeom prst="rect">
                <a:avLst/>
              </a:prstGeom>
              <a:solidFill>
                <a:schemeClr val="tx2">
                  <a:lumMod val="40000"/>
                  <a:lumOff val="6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42" name="TextBox 41">
                <a:extLst>
                  <a:ext uri="{FF2B5EF4-FFF2-40B4-BE49-F238E27FC236}">
                    <a16:creationId xmlns:a16="http://schemas.microsoft.com/office/drawing/2014/main" id="{6B429A58-9434-4ACC-90B2-316EB3A71628}"/>
                  </a:ext>
                </a:extLst>
              </p:cNvPr>
              <p:cNvSpPr txBox="1"/>
              <p:nvPr/>
            </p:nvSpPr>
            <p:spPr>
              <a:xfrm>
                <a:off x="1401633" y="1435398"/>
                <a:ext cx="1257005" cy="530915"/>
              </a:xfrm>
              <a:prstGeom prst="rect">
                <a:avLst/>
              </a:prstGeom>
              <a:noFill/>
            </p:spPr>
            <p:txBody>
              <a:bodyPr wrap="square" rtlCol="0">
                <a:spAutoFit/>
              </a:bodyPr>
              <a:lstStyle/>
              <a:p>
                <a:r>
                  <a:rPr lang="en-US" sz="2000" b="1" dirty="0">
                    <a:cs typeface="Miriam Libre" panose="00000500000000000000" pitchFamily="2" charset="-79"/>
                  </a:rPr>
                  <a:t>Quality Assurance</a:t>
                </a:r>
              </a:p>
            </p:txBody>
          </p:sp>
          <p:sp>
            <p:nvSpPr>
              <p:cNvPr id="43" name="TextBox 42">
                <a:extLst>
                  <a:ext uri="{FF2B5EF4-FFF2-40B4-BE49-F238E27FC236}">
                    <a16:creationId xmlns:a16="http://schemas.microsoft.com/office/drawing/2014/main" id="{8DCD67A7-537C-40AC-B20A-BBDC13C89180}"/>
                  </a:ext>
                </a:extLst>
              </p:cNvPr>
              <p:cNvSpPr txBox="1"/>
              <p:nvPr/>
            </p:nvSpPr>
            <p:spPr>
              <a:xfrm>
                <a:off x="650965" y="2107529"/>
                <a:ext cx="1974785" cy="530915"/>
              </a:xfrm>
              <a:prstGeom prst="rect">
                <a:avLst/>
              </a:prstGeom>
              <a:noFill/>
            </p:spPr>
            <p:txBody>
              <a:bodyPr wrap="square">
                <a:spAutoFit/>
              </a:bodyPr>
              <a:lstStyle/>
              <a:p>
                <a:r>
                  <a:rPr lang="en-US" sz="2000" dirty="0">
                    <a:cs typeface="Miriam Libre" panose="00000500000000000000" pitchFamily="2" charset="-79"/>
                  </a:rPr>
                  <a:t>Test the product; make sure it works</a:t>
                </a:r>
                <a:endParaRPr lang="en-US" sz="2000" dirty="0"/>
              </a:p>
            </p:txBody>
          </p:sp>
        </p:grpSp>
        <p:pic>
          <p:nvPicPr>
            <p:cNvPr id="44" name="Picture 4" descr="Web development and Mobile app technology company in USA| W3care">
              <a:extLst>
                <a:ext uri="{FF2B5EF4-FFF2-40B4-BE49-F238E27FC236}">
                  <a16:creationId xmlns:a16="http://schemas.microsoft.com/office/drawing/2014/main" id="{050A09DE-C3DB-4F66-B8A7-55685EA69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009" y="2990466"/>
              <a:ext cx="636606" cy="636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55B5E0C-B4B9-43AD-A702-0CE5AB499B74}"/>
              </a:ext>
            </a:extLst>
          </p:cNvPr>
          <p:cNvGrpSpPr/>
          <p:nvPr/>
        </p:nvGrpSpPr>
        <p:grpSpPr>
          <a:xfrm>
            <a:off x="6428545" y="1883313"/>
            <a:ext cx="2676897" cy="1726875"/>
            <a:chOff x="4333825" y="3276780"/>
            <a:chExt cx="2007673" cy="1295157"/>
          </a:xfrm>
        </p:grpSpPr>
        <p:grpSp>
          <p:nvGrpSpPr>
            <p:cNvPr id="48" name="Group 47">
              <a:extLst>
                <a:ext uri="{FF2B5EF4-FFF2-40B4-BE49-F238E27FC236}">
                  <a16:creationId xmlns:a16="http://schemas.microsoft.com/office/drawing/2014/main" id="{96605141-BC21-4162-9E24-2C60DDB2268F}"/>
                </a:ext>
              </a:extLst>
            </p:cNvPr>
            <p:cNvGrpSpPr/>
            <p:nvPr/>
          </p:nvGrpSpPr>
          <p:grpSpPr>
            <a:xfrm>
              <a:off x="4333825" y="3276780"/>
              <a:ext cx="2007673" cy="1295157"/>
              <a:chOff x="650965" y="1343287"/>
              <a:chExt cx="2007673" cy="1295157"/>
            </a:xfrm>
          </p:grpSpPr>
          <p:sp>
            <p:nvSpPr>
              <p:cNvPr id="50" name="Rectangle 49">
                <a:extLst>
                  <a:ext uri="{FF2B5EF4-FFF2-40B4-BE49-F238E27FC236}">
                    <a16:creationId xmlns:a16="http://schemas.microsoft.com/office/drawing/2014/main" id="{DDAD182C-B17B-415D-9A36-66D9DB806603}"/>
                  </a:ext>
                </a:extLst>
              </p:cNvPr>
              <p:cNvSpPr/>
              <p:nvPr/>
            </p:nvSpPr>
            <p:spPr>
              <a:xfrm>
                <a:off x="650966" y="1343287"/>
                <a:ext cx="1974785" cy="1288234"/>
              </a:xfrm>
              <a:prstGeom prst="rect">
                <a:avLst/>
              </a:prstGeom>
              <a:solidFill>
                <a:schemeClr val="accent3">
                  <a:lumMod val="60000"/>
                  <a:lumOff val="40000"/>
                </a:schemeClr>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51" name="TextBox 50">
                <a:extLst>
                  <a:ext uri="{FF2B5EF4-FFF2-40B4-BE49-F238E27FC236}">
                    <a16:creationId xmlns:a16="http://schemas.microsoft.com/office/drawing/2014/main" id="{C8700988-9DE5-4DC9-A759-C3B804ABF590}"/>
                  </a:ext>
                </a:extLst>
              </p:cNvPr>
              <p:cNvSpPr txBox="1"/>
              <p:nvPr/>
            </p:nvSpPr>
            <p:spPr>
              <a:xfrm>
                <a:off x="1401633" y="1435398"/>
                <a:ext cx="1257005" cy="530915"/>
              </a:xfrm>
              <a:prstGeom prst="rect">
                <a:avLst/>
              </a:prstGeom>
              <a:noFill/>
            </p:spPr>
            <p:txBody>
              <a:bodyPr wrap="square" rtlCol="0">
                <a:spAutoFit/>
              </a:bodyPr>
              <a:lstStyle/>
              <a:p>
                <a:r>
                  <a:rPr lang="en-US" sz="2000" b="1" dirty="0">
                    <a:cs typeface="Miriam Libre" panose="00000500000000000000" pitchFamily="2" charset="-79"/>
                  </a:rPr>
                  <a:t>Scrum Master</a:t>
                </a:r>
              </a:p>
            </p:txBody>
          </p:sp>
          <p:sp>
            <p:nvSpPr>
              <p:cNvPr id="52" name="TextBox 51">
                <a:extLst>
                  <a:ext uri="{FF2B5EF4-FFF2-40B4-BE49-F238E27FC236}">
                    <a16:creationId xmlns:a16="http://schemas.microsoft.com/office/drawing/2014/main" id="{9D9DF598-09CA-4838-BA3F-C3B4CBA84A4A}"/>
                  </a:ext>
                </a:extLst>
              </p:cNvPr>
              <p:cNvSpPr txBox="1"/>
              <p:nvPr/>
            </p:nvSpPr>
            <p:spPr>
              <a:xfrm>
                <a:off x="650965" y="2107529"/>
                <a:ext cx="1974785" cy="530915"/>
              </a:xfrm>
              <a:prstGeom prst="rect">
                <a:avLst/>
              </a:prstGeom>
              <a:noFill/>
            </p:spPr>
            <p:txBody>
              <a:bodyPr wrap="square">
                <a:spAutoFit/>
              </a:bodyPr>
              <a:lstStyle/>
              <a:p>
                <a:r>
                  <a:rPr lang="en-US" sz="2000" dirty="0">
                    <a:cs typeface="Miriam Libre" panose="00000500000000000000" pitchFamily="2" charset="-79"/>
                  </a:rPr>
                  <a:t>Organize the team; help them function</a:t>
                </a:r>
                <a:endParaRPr lang="en-US" sz="2000" dirty="0"/>
              </a:p>
            </p:txBody>
          </p:sp>
        </p:grpSp>
        <p:pic>
          <p:nvPicPr>
            <p:cNvPr id="4106" name="Picture 10" descr="franklyagile - Frank Agile Scrum Master Product Owner Auckland">
              <a:extLst>
                <a:ext uri="{FF2B5EF4-FFF2-40B4-BE49-F238E27FC236}">
                  <a16:creationId xmlns:a16="http://schemas.microsoft.com/office/drawing/2014/main" id="{BEA80BED-6A30-46B4-8288-1A011965E0D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8846" y="3401124"/>
              <a:ext cx="558990" cy="5589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CC850B8A-BFCB-47DA-B14F-8CD50FFCBE25}"/>
              </a:ext>
            </a:extLst>
          </p:cNvPr>
          <p:cNvGrpSpPr/>
          <p:nvPr/>
        </p:nvGrpSpPr>
        <p:grpSpPr>
          <a:xfrm>
            <a:off x="3934691" y="3969473"/>
            <a:ext cx="3183782" cy="2034651"/>
            <a:chOff x="3204675" y="2977106"/>
            <a:chExt cx="2134179" cy="1525989"/>
          </a:xfrm>
        </p:grpSpPr>
        <p:grpSp>
          <p:nvGrpSpPr>
            <p:cNvPr id="7" name="Group 6">
              <a:extLst>
                <a:ext uri="{FF2B5EF4-FFF2-40B4-BE49-F238E27FC236}">
                  <a16:creationId xmlns:a16="http://schemas.microsoft.com/office/drawing/2014/main" id="{91392EE6-AEC7-4409-9ACB-1A5F3E292769}"/>
                </a:ext>
              </a:extLst>
            </p:cNvPr>
            <p:cNvGrpSpPr/>
            <p:nvPr/>
          </p:nvGrpSpPr>
          <p:grpSpPr>
            <a:xfrm>
              <a:off x="3204675" y="2977106"/>
              <a:ext cx="2134179" cy="1525989"/>
              <a:chOff x="650965" y="1343287"/>
              <a:chExt cx="2134179" cy="1525989"/>
            </a:xfrm>
          </p:grpSpPr>
          <p:sp>
            <p:nvSpPr>
              <p:cNvPr id="4" name="Rectangle 3">
                <a:extLst>
                  <a:ext uri="{FF2B5EF4-FFF2-40B4-BE49-F238E27FC236}">
                    <a16:creationId xmlns:a16="http://schemas.microsoft.com/office/drawing/2014/main" id="{EB5BA6A5-1A62-49F4-94A4-ED27F1ACFD14}"/>
                  </a:ext>
                </a:extLst>
              </p:cNvPr>
              <p:cNvSpPr/>
              <p:nvPr/>
            </p:nvSpPr>
            <p:spPr>
              <a:xfrm>
                <a:off x="650966" y="1343287"/>
                <a:ext cx="2134178" cy="1288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5" name="TextBox 4">
                <a:extLst>
                  <a:ext uri="{FF2B5EF4-FFF2-40B4-BE49-F238E27FC236}">
                    <a16:creationId xmlns:a16="http://schemas.microsoft.com/office/drawing/2014/main" id="{9ED7F513-87B0-4BD4-BD7B-7DCFD10FB09C}"/>
                  </a:ext>
                </a:extLst>
              </p:cNvPr>
              <p:cNvSpPr txBox="1"/>
              <p:nvPr/>
            </p:nvSpPr>
            <p:spPr>
              <a:xfrm>
                <a:off x="1401633" y="1435398"/>
                <a:ext cx="1257005" cy="530915"/>
              </a:xfrm>
              <a:prstGeom prst="rect">
                <a:avLst/>
              </a:prstGeom>
              <a:noFill/>
            </p:spPr>
            <p:txBody>
              <a:bodyPr wrap="square" rtlCol="0">
                <a:spAutoFit/>
              </a:bodyPr>
              <a:lstStyle/>
              <a:p>
                <a:r>
                  <a:rPr lang="en-US" sz="2000" b="1" dirty="0">
                    <a:cs typeface="Miriam Libre" panose="00000500000000000000" pitchFamily="2" charset="-79"/>
                  </a:rPr>
                  <a:t>Software Architect</a:t>
                </a:r>
              </a:p>
            </p:txBody>
          </p:sp>
          <p:sp>
            <p:nvSpPr>
              <p:cNvPr id="13" name="TextBox 12">
                <a:extLst>
                  <a:ext uri="{FF2B5EF4-FFF2-40B4-BE49-F238E27FC236}">
                    <a16:creationId xmlns:a16="http://schemas.microsoft.com/office/drawing/2014/main" id="{F6CC8728-901C-4419-BB60-77561AC75D43}"/>
                  </a:ext>
                </a:extLst>
              </p:cNvPr>
              <p:cNvSpPr txBox="1"/>
              <p:nvPr/>
            </p:nvSpPr>
            <p:spPr>
              <a:xfrm>
                <a:off x="650965" y="2107529"/>
                <a:ext cx="2134179" cy="761747"/>
              </a:xfrm>
              <a:prstGeom prst="rect">
                <a:avLst/>
              </a:prstGeom>
              <a:noFill/>
            </p:spPr>
            <p:txBody>
              <a:bodyPr wrap="square">
                <a:spAutoFit/>
              </a:bodyPr>
              <a:lstStyle/>
              <a:p>
                <a:r>
                  <a:rPr lang="en-US" sz="2000" dirty="0">
                    <a:cs typeface="Miriam Libre" panose="00000500000000000000" pitchFamily="2" charset="-79"/>
                  </a:rPr>
                  <a:t>Plan the technical aspects of the product</a:t>
                </a:r>
                <a:endParaRPr lang="en-US" sz="2000" dirty="0"/>
              </a:p>
            </p:txBody>
          </p:sp>
        </p:grpSp>
        <p:pic>
          <p:nvPicPr>
            <p:cNvPr id="4110" name="Picture 14" descr="Architect Icons &amp; Symbols">
              <a:extLst>
                <a:ext uri="{FF2B5EF4-FFF2-40B4-BE49-F238E27FC236}">
                  <a16:creationId xmlns:a16="http://schemas.microsoft.com/office/drawing/2014/main" id="{85CA94C8-B7BC-472F-8756-E8C9E7BB10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244" y="3005935"/>
              <a:ext cx="665813" cy="665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772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Development Methodologies</a:t>
            </a:r>
          </a:p>
        </p:txBody>
      </p:sp>
      <p:sp>
        <p:nvSpPr>
          <p:cNvPr id="6" name="Rectangle 5">
            <a:extLst>
              <a:ext uri="{FF2B5EF4-FFF2-40B4-BE49-F238E27FC236}">
                <a16:creationId xmlns:a16="http://schemas.microsoft.com/office/drawing/2014/main" id="{198F1697-EC7B-47BE-87FB-03E55811E389}"/>
              </a:ext>
            </a:extLst>
          </p:cNvPr>
          <p:cNvSpPr/>
          <p:nvPr/>
        </p:nvSpPr>
        <p:spPr>
          <a:xfrm>
            <a:off x="827715" y="1906549"/>
            <a:ext cx="7859085" cy="7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i="1" dirty="0">
                <a:solidFill>
                  <a:schemeClr val="tx1"/>
                </a:solidFill>
                <a:cs typeface="Miriam Libre" panose="00000500000000000000" pitchFamily="2" charset="-79"/>
              </a:rPr>
              <a:t>How does a team develop software?</a:t>
            </a:r>
          </a:p>
        </p:txBody>
      </p:sp>
      <p:pic>
        <p:nvPicPr>
          <p:cNvPr id="8194" name="Picture 2" descr="Agile | Cape Project Management, Inc.">
            <a:extLst>
              <a:ext uri="{FF2B5EF4-FFF2-40B4-BE49-F238E27FC236}">
                <a16:creationId xmlns:a16="http://schemas.microsoft.com/office/drawing/2014/main" id="{32EB9BE0-3997-4B65-8639-1A51C32570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5873" y="2519721"/>
            <a:ext cx="5829300" cy="36433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305316-F9A3-4FA1-B957-9ACE1702AF64}"/>
              </a:ext>
            </a:extLst>
          </p:cNvPr>
          <p:cNvSpPr txBox="1"/>
          <p:nvPr/>
        </p:nvSpPr>
        <p:spPr>
          <a:xfrm>
            <a:off x="6525172" y="2751891"/>
            <a:ext cx="4866728" cy="3211392"/>
          </a:xfrm>
          <a:prstGeom prst="rect">
            <a:avLst/>
          </a:prstGeom>
          <a:noFill/>
        </p:spPr>
        <p:txBody>
          <a:bodyPr wrap="square" rtlCol="0">
            <a:spAutoFit/>
          </a:bodyPr>
          <a:lstStyle/>
          <a:p>
            <a:r>
              <a:rPr lang="en-US" sz="2667" dirty="0">
                <a:cs typeface="Miriam Libre" panose="00000500000000000000" pitchFamily="2" charset="-79"/>
              </a:rPr>
              <a:t>so many overlapping paradigms, philosophies, and methodologies…</a:t>
            </a:r>
          </a:p>
          <a:p>
            <a:endParaRPr lang="en-US" sz="2667" dirty="0">
              <a:cs typeface="Miriam Libre" panose="00000500000000000000" pitchFamily="2" charset="-79"/>
            </a:endParaRPr>
          </a:p>
          <a:p>
            <a:pPr algn="ctr"/>
            <a:r>
              <a:rPr lang="en-US" sz="3200" dirty="0">
                <a:cs typeface="Miriam Libre" panose="00000500000000000000" pitchFamily="2" charset="-79"/>
              </a:rPr>
              <a:t>Agile, Scrum, Lean, DevOps, Waterfall, Kanban, more</a:t>
            </a:r>
          </a:p>
        </p:txBody>
      </p:sp>
    </p:spTree>
    <p:extLst>
      <p:ext uri="{BB962C8B-B14F-4D97-AF65-F5344CB8AC3E}">
        <p14:creationId xmlns:p14="http://schemas.microsoft.com/office/powerpoint/2010/main" val="3500443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Agile/Scrum*</a:t>
            </a:r>
          </a:p>
        </p:txBody>
      </p:sp>
      <p:sp>
        <p:nvSpPr>
          <p:cNvPr id="10" name="TextBox 9">
            <a:extLst>
              <a:ext uri="{FF2B5EF4-FFF2-40B4-BE49-F238E27FC236}">
                <a16:creationId xmlns:a16="http://schemas.microsoft.com/office/drawing/2014/main" id="{B4237BC1-8F62-482A-AFE7-6100CBE66A24}"/>
              </a:ext>
            </a:extLst>
          </p:cNvPr>
          <p:cNvSpPr txBox="1"/>
          <p:nvPr/>
        </p:nvSpPr>
        <p:spPr>
          <a:xfrm>
            <a:off x="10372436" y="1005238"/>
            <a:ext cx="1108365" cy="420564"/>
          </a:xfrm>
          <a:prstGeom prst="rect">
            <a:avLst/>
          </a:prstGeom>
          <a:noFill/>
        </p:spPr>
        <p:txBody>
          <a:bodyPr wrap="square" rtlCol="0">
            <a:spAutoFit/>
          </a:bodyPr>
          <a:lstStyle/>
          <a:p>
            <a:r>
              <a:rPr lang="en-US" sz="2133" b="1" dirty="0">
                <a:latin typeface="+mj-lt"/>
                <a:cs typeface="Miriam Libre" panose="00000500000000000000" pitchFamily="2" charset="-79"/>
              </a:rPr>
              <a:t>*</a:t>
            </a:r>
            <a:r>
              <a:rPr lang="en-US" sz="2133" b="1" dirty="0" err="1">
                <a:latin typeface="+mj-lt"/>
                <a:cs typeface="Miriam Libre" panose="00000500000000000000" pitchFamily="2" charset="-79"/>
              </a:rPr>
              <a:t>ish</a:t>
            </a:r>
            <a:endParaRPr lang="en-US" sz="2133" b="1" dirty="0">
              <a:latin typeface="+mj-lt"/>
              <a:cs typeface="Miriam Libre" panose="00000500000000000000" pitchFamily="2" charset="-79"/>
            </a:endParaRPr>
          </a:p>
        </p:txBody>
      </p:sp>
      <p:grpSp>
        <p:nvGrpSpPr>
          <p:cNvPr id="4" name="Group 3">
            <a:extLst>
              <a:ext uri="{FF2B5EF4-FFF2-40B4-BE49-F238E27FC236}">
                <a16:creationId xmlns:a16="http://schemas.microsoft.com/office/drawing/2014/main" id="{C385E1E9-0D5E-465C-B1CF-B2A62D82913D}"/>
              </a:ext>
            </a:extLst>
          </p:cNvPr>
          <p:cNvGrpSpPr/>
          <p:nvPr/>
        </p:nvGrpSpPr>
        <p:grpSpPr>
          <a:xfrm>
            <a:off x="749300" y="1789584"/>
            <a:ext cx="2768600" cy="3162395"/>
            <a:chOff x="561975" y="1342187"/>
            <a:chExt cx="2076450" cy="2371796"/>
          </a:xfrm>
        </p:grpSpPr>
        <p:sp>
          <p:nvSpPr>
            <p:cNvPr id="3" name="Rectangle 2">
              <a:extLst>
                <a:ext uri="{FF2B5EF4-FFF2-40B4-BE49-F238E27FC236}">
                  <a16:creationId xmlns:a16="http://schemas.microsoft.com/office/drawing/2014/main" id="{479AE807-1A2B-4A6B-B836-C40D886DC4E9}"/>
                </a:ext>
              </a:extLst>
            </p:cNvPr>
            <p:cNvSpPr/>
            <p:nvPr/>
          </p:nvSpPr>
          <p:spPr>
            <a:xfrm>
              <a:off x="561975" y="1342187"/>
              <a:ext cx="2076450" cy="2371796"/>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196" name="Picture 4" descr="Scrum Sprints: Everything You Need to Know | Atlassian">
              <a:extLst>
                <a:ext uri="{FF2B5EF4-FFF2-40B4-BE49-F238E27FC236}">
                  <a16:creationId xmlns:a16="http://schemas.microsoft.com/office/drawing/2014/main" id="{AD795B64-4799-4C04-B7D1-2ECC5DB1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14" y="2847207"/>
              <a:ext cx="17335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718BBE1F-6D64-47AB-A4EC-E8AB0C6E4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221" y="1392397"/>
              <a:ext cx="1379654" cy="57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6E54E4C-D9F4-4C71-94D4-7671967D2EDC}"/>
                </a:ext>
              </a:extLst>
            </p:cNvPr>
            <p:cNvSpPr txBox="1"/>
            <p:nvPr/>
          </p:nvSpPr>
          <p:spPr>
            <a:xfrm>
              <a:off x="671642" y="2015306"/>
              <a:ext cx="1894813" cy="992579"/>
            </a:xfrm>
            <a:prstGeom prst="rect">
              <a:avLst/>
            </a:prstGeom>
            <a:noFill/>
          </p:spPr>
          <p:txBody>
            <a:bodyPr wrap="square" rtlCol="0">
              <a:spAutoFit/>
            </a:bodyPr>
            <a:lstStyle/>
            <a:p>
              <a:r>
                <a:rPr lang="en-US" sz="2000" dirty="0">
                  <a:cs typeface="Miriam Libre" panose="00000500000000000000" pitchFamily="2" charset="-79"/>
                </a:rPr>
                <a:t>Short, time-boxed period when a team completes a set amount of work</a:t>
              </a:r>
            </a:p>
          </p:txBody>
        </p:sp>
        <p:sp>
          <p:nvSpPr>
            <p:cNvPr id="12" name="TextBox 11">
              <a:extLst>
                <a:ext uri="{FF2B5EF4-FFF2-40B4-BE49-F238E27FC236}">
                  <a16:creationId xmlns:a16="http://schemas.microsoft.com/office/drawing/2014/main" id="{12B47D01-6E2F-4041-A2BC-6D203BD67141}"/>
                </a:ext>
              </a:extLst>
            </p:cNvPr>
            <p:cNvSpPr txBox="1"/>
            <p:nvPr/>
          </p:nvSpPr>
          <p:spPr>
            <a:xfrm>
              <a:off x="1796231" y="3058094"/>
              <a:ext cx="629761" cy="253915"/>
            </a:xfrm>
            <a:prstGeom prst="rect">
              <a:avLst/>
            </a:prstGeom>
            <a:noFill/>
          </p:spPr>
          <p:txBody>
            <a:bodyPr wrap="square" rtlCol="0">
              <a:spAutoFit/>
            </a:bodyPr>
            <a:lstStyle/>
            <a:p>
              <a:r>
                <a:rPr lang="en-US" sz="1600" dirty="0">
                  <a:ea typeface="MingLiU" panose="020B0604030504040204" pitchFamily="49" charset="-120"/>
                  <a:cs typeface="Miriam Libre" panose="00000500000000000000" pitchFamily="2" charset="-79"/>
                </a:rPr>
                <a:t>~2wks</a:t>
              </a:r>
            </a:p>
          </p:txBody>
        </p:sp>
      </p:grpSp>
      <p:grpSp>
        <p:nvGrpSpPr>
          <p:cNvPr id="14" name="Group 13">
            <a:extLst>
              <a:ext uri="{FF2B5EF4-FFF2-40B4-BE49-F238E27FC236}">
                <a16:creationId xmlns:a16="http://schemas.microsoft.com/office/drawing/2014/main" id="{9D37CE02-3376-49D4-ACA5-A1590A68C22E}"/>
              </a:ext>
            </a:extLst>
          </p:cNvPr>
          <p:cNvGrpSpPr/>
          <p:nvPr/>
        </p:nvGrpSpPr>
        <p:grpSpPr>
          <a:xfrm>
            <a:off x="1205961" y="5217672"/>
            <a:ext cx="4623340" cy="1190069"/>
            <a:chOff x="720000" y="3774755"/>
            <a:chExt cx="2675474" cy="892552"/>
          </a:xfrm>
        </p:grpSpPr>
        <p:sp>
          <p:nvSpPr>
            <p:cNvPr id="9" name="Rectangle 8">
              <a:extLst>
                <a:ext uri="{FF2B5EF4-FFF2-40B4-BE49-F238E27FC236}">
                  <a16:creationId xmlns:a16="http://schemas.microsoft.com/office/drawing/2014/main" id="{D317FA14-1694-461A-B228-6CA15239C42B}"/>
                </a:ext>
              </a:extLst>
            </p:cNvPr>
            <p:cNvSpPr/>
            <p:nvPr/>
          </p:nvSpPr>
          <p:spPr>
            <a:xfrm>
              <a:off x="720000" y="3774755"/>
              <a:ext cx="2675474" cy="892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200" name="Picture 8" descr="New Year Planning Meetings Done Right - Vue Columbus">
              <a:extLst>
                <a:ext uri="{FF2B5EF4-FFF2-40B4-BE49-F238E27FC236}">
                  <a16:creationId xmlns:a16="http://schemas.microsoft.com/office/drawing/2014/main" id="{7626D51D-C7BA-4F34-8E19-B02B728A6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62" y="3866557"/>
              <a:ext cx="709727" cy="7097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84FADFD-53B6-4A84-A725-703869895E18}"/>
                </a:ext>
              </a:extLst>
            </p:cNvPr>
            <p:cNvSpPr txBox="1"/>
            <p:nvPr/>
          </p:nvSpPr>
          <p:spPr>
            <a:xfrm>
              <a:off x="1540489" y="3869849"/>
              <a:ext cx="1854985" cy="715580"/>
            </a:xfrm>
            <a:prstGeom prst="rect">
              <a:avLst/>
            </a:prstGeom>
            <a:noFill/>
          </p:spPr>
          <p:txBody>
            <a:bodyPr wrap="square" rtlCol="0">
              <a:spAutoFit/>
            </a:bodyPr>
            <a:lstStyle/>
            <a:p>
              <a:r>
                <a:rPr lang="en-US" sz="2400" b="1" u="sng" dirty="0">
                  <a:cs typeface="Miriam Libre" panose="00000500000000000000" pitchFamily="2" charset="-79"/>
                </a:rPr>
                <a:t>Sprint Planning</a:t>
              </a:r>
            </a:p>
            <a:p>
              <a:r>
                <a:rPr lang="en-US" sz="1600" dirty="0">
                  <a:cs typeface="Miriam Libre" panose="00000500000000000000" pitchFamily="2" charset="-79"/>
                </a:rPr>
                <a:t>Start of Sprint - decide what to do during the sprint period</a:t>
              </a:r>
            </a:p>
          </p:txBody>
        </p:sp>
      </p:grpSp>
      <p:cxnSp>
        <p:nvCxnSpPr>
          <p:cNvPr id="21" name="Connector: Curved 20">
            <a:extLst>
              <a:ext uri="{FF2B5EF4-FFF2-40B4-BE49-F238E27FC236}">
                <a16:creationId xmlns:a16="http://schemas.microsoft.com/office/drawing/2014/main" id="{FEC84A41-CBAD-4325-AFD5-062D74F595D6}"/>
              </a:ext>
            </a:extLst>
          </p:cNvPr>
          <p:cNvCxnSpPr>
            <a:cxnSpLocks/>
            <a:endCxn id="29" idx="4"/>
          </p:cNvCxnSpPr>
          <p:nvPr/>
        </p:nvCxnSpPr>
        <p:spPr>
          <a:xfrm rot="5400000" flipH="1" flipV="1">
            <a:off x="4484362" y="4398266"/>
            <a:ext cx="843548" cy="795271"/>
          </a:xfrm>
          <a:prstGeom prst="curvedConnector3">
            <a:avLst>
              <a:gd name="adj1" fmla="val 50000"/>
            </a:avLst>
          </a:prstGeom>
          <a:ln w="19050">
            <a:solidFill>
              <a:srgbClr val="BC7658"/>
            </a:solidFill>
            <a:tailEnd type="triangle"/>
          </a:ln>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9F486AF7-7B1D-411A-8B77-CCC0809A25EB}"/>
              </a:ext>
            </a:extLst>
          </p:cNvPr>
          <p:cNvCxnSpPr>
            <a:cxnSpLocks/>
            <a:stCxn id="29" idx="6"/>
            <a:endCxn id="29" idx="7"/>
          </p:cNvCxnSpPr>
          <p:nvPr/>
        </p:nvCxnSpPr>
        <p:spPr>
          <a:xfrm flipH="1" flipV="1">
            <a:off x="6375835" y="2226618"/>
            <a:ext cx="444064" cy="889527"/>
          </a:xfrm>
          <a:prstGeom prst="curvedConnector4">
            <a:avLst>
              <a:gd name="adj1" fmla="val -34320"/>
              <a:gd name="adj2" fmla="val 124288"/>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9BD7A8C6-A9B9-41C3-BCD9-BCCA0C70674C}"/>
              </a:ext>
            </a:extLst>
          </p:cNvPr>
          <p:cNvGrpSpPr/>
          <p:nvPr/>
        </p:nvGrpSpPr>
        <p:grpSpPr>
          <a:xfrm>
            <a:off x="3787642" y="1858163"/>
            <a:ext cx="3032257" cy="2515963"/>
            <a:chOff x="2840731" y="1393622"/>
            <a:chExt cx="2274193" cy="1886972"/>
          </a:xfrm>
        </p:grpSpPr>
        <p:sp>
          <p:nvSpPr>
            <p:cNvPr id="29" name="Oval 28">
              <a:extLst>
                <a:ext uri="{FF2B5EF4-FFF2-40B4-BE49-F238E27FC236}">
                  <a16:creationId xmlns:a16="http://schemas.microsoft.com/office/drawing/2014/main" id="{71FF4A86-D2DB-47EB-BED4-87172832F074}"/>
                </a:ext>
              </a:extLst>
            </p:cNvPr>
            <p:cNvSpPr/>
            <p:nvPr/>
          </p:nvSpPr>
          <p:spPr>
            <a:xfrm>
              <a:off x="2840731" y="1393622"/>
              <a:ext cx="2274193" cy="1886972"/>
            </a:xfrm>
            <a:prstGeom prst="ellipse">
              <a:avLst/>
            </a:prstGeom>
            <a:solidFill>
              <a:schemeClr val="tx2">
                <a:lumMod val="20000"/>
                <a:lumOff val="80000"/>
              </a:schemeClr>
            </a:solid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u="sng" dirty="0">
                  <a:solidFill>
                    <a:schemeClr val="tx1"/>
                  </a:solidFill>
                  <a:cs typeface="Miriam Libre" panose="00000500000000000000" pitchFamily="2" charset="-79"/>
                </a:rPr>
                <a:t>Stand-Up</a:t>
              </a:r>
            </a:p>
            <a:p>
              <a:pPr algn="ctr"/>
              <a:r>
                <a:rPr lang="en-US" sz="1600" dirty="0">
                  <a:solidFill>
                    <a:schemeClr val="tx1"/>
                  </a:solidFill>
                  <a:cs typeface="Miriam Libre" panose="00000500000000000000" pitchFamily="2" charset="-79"/>
                </a:rPr>
                <a:t>Daily - discuss yesterday’s work, today’s work, any roadblocks</a:t>
              </a:r>
            </a:p>
            <a:p>
              <a:pPr algn="ctr"/>
              <a:endParaRPr lang="en-US" sz="1600" dirty="0">
                <a:solidFill>
                  <a:schemeClr val="tx1"/>
                </a:solidFill>
                <a:cs typeface="Miriam Libre" panose="00000500000000000000" pitchFamily="2" charset="-79"/>
              </a:endParaRPr>
            </a:p>
            <a:p>
              <a:pPr algn="ctr"/>
              <a:endParaRPr lang="en-US" sz="1600" dirty="0">
                <a:solidFill>
                  <a:schemeClr val="tx1"/>
                </a:solidFill>
                <a:cs typeface="Miriam Libre" panose="00000500000000000000" pitchFamily="2" charset="-79"/>
              </a:endParaRPr>
            </a:p>
            <a:p>
              <a:pPr algn="ctr"/>
              <a:endParaRPr lang="en-US" sz="1600" dirty="0">
                <a:solidFill>
                  <a:schemeClr val="tx1"/>
                </a:solidFill>
                <a:cs typeface="Miriam Libre" panose="00000500000000000000" pitchFamily="2" charset="-79"/>
              </a:endParaRPr>
            </a:p>
            <a:p>
              <a:pPr algn="ctr"/>
              <a:endParaRPr lang="en-US" sz="1600" dirty="0">
                <a:solidFill>
                  <a:schemeClr val="tx1"/>
                </a:solidFill>
                <a:cs typeface="Miriam Libre" panose="00000500000000000000" pitchFamily="2" charset="-79"/>
              </a:endParaRPr>
            </a:p>
          </p:txBody>
        </p:sp>
        <p:pic>
          <p:nvPicPr>
            <p:cNvPr id="9218" name="Picture 2" descr="Daily scrum Icon - Download in Colored Outline Style">
              <a:extLst>
                <a:ext uri="{FF2B5EF4-FFF2-40B4-BE49-F238E27FC236}">
                  <a16:creationId xmlns:a16="http://schemas.microsoft.com/office/drawing/2014/main" id="{082389BF-5408-4124-85A4-13756E9A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769" y="2444128"/>
              <a:ext cx="716116" cy="71611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9" name="Connector: Curved 68">
            <a:extLst>
              <a:ext uri="{FF2B5EF4-FFF2-40B4-BE49-F238E27FC236}">
                <a16:creationId xmlns:a16="http://schemas.microsoft.com/office/drawing/2014/main" id="{1FC8DCE7-CF8C-492E-9005-254D18DCEBF1}"/>
              </a:ext>
            </a:extLst>
          </p:cNvPr>
          <p:cNvCxnSpPr>
            <a:cxnSpLocks/>
            <a:stCxn id="29" idx="5"/>
            <a:endCxn id="75" idx="1"/>
          </p:cNvCxnSpPr>
          <p:nvPr/>
        </p:nvCxnSpPr>
        <p:spPr>
          <a:xfrm rot="5400000" flipH="1" flipV="1">
            <a:off x="6540593" y="2687650"/>
            <a:ext cx="1153263" cy="1482781"/>
          </a:xfrm>
          <a:prstGeom prst="curvedConnector4">
            <a:avLst>
              <a:gd name="adj1" fmla="val -19822"/>
              <a:gd name="adj2" fmla="val 64974"/>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7" name="Group 66">
            <a:extLst>
              <a:ext uri="{FF2B5EF4-FFF2-40B4-BE49-F238E27FC236}">
                <a16:creationId xmlns:a16="http://schemas.microsoft.com/office/drawing/2014/main" id="{CD5E5BAD-D5B6-4073-9117-FA4DA718F5B6}"/>
              </a:ext>
            </a:extLst>
          </p:cNvPr>
          <p:cNvGrpSpPr/>
          <p:nvPr/>
        </p:nvGrpSpPr>
        <p:grpSpPr>
          <a:xfrm>
            <a:off x="7858616" y="2293634"/>
            <a:ext cx="3232627" cy="1035828"/>
            <a:chOff x="5999530" y="1473002"/>
            <a:chExt cx="2424470" cy="776871"/>
          </a:xfrm>
        </p:grpSpPr>
        <p:sp>
          <p:nvSpPr>
            <p:cNvPr id="73" name="Rectangle 72">
              <a:extLst>
                <a:ext uri="{FF2B5EF4-FFF2-40B4-BE49-F238E27FC236}">
                  <a16:creationId xmlns:a16="http://schemas.microsoft.com/office/drawing/2014/main" id="{911ED5B4-FAF6-4C35-BE6F-D6ADBA8D780E}"/>
                </a:ext>
              </a:extLst>
            </p:cNvPr>
            <p:cNvSpPr/>
            <p:nvPr/>
          </p:nvSpPr>
          <p:spPr>
            <a:xfrm>
              <a:off x="5999530" y="1473002"/>
              <a:ext cx="2424470" cy="772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75" name="TextBox 74">
              <a:extLst>
                <a:ext uri="{FF2B5EF4-FFF2-40B4-BE49-F238E27FC236}">
                  <a16:creationId xmlns:a16="http://schemas.microsoft.com/office/drawing/2014/main" id="{3151DBC3-D502-4E95-B5E3-736F6C07B0A6}"/>
                </a:ext>
              </a:extLst>
            </p:cNvPr>
            <p:cNvSpPr txBox="1"/>
            <p:nvPr/>
          </p:nvSpPr>
          <p:spPr>
            <a:xfrm>
              <a:off x="5999530" y="1534293"/>
              <a:ext cx="1767727" cy="715580"/>
            </a:xfrm>
            <a:prstGeom prst="rect">
              <a:avLst/>
            </a:prstGeom>
            <a:noFill/>
          </p:spPr>
          <p:txBody>
            <a:bodyPr wrap="square" rtlCol="0">
              <a:spAutoFit/>
            </a:bodyPr>
            <a:lstStyle/>
            <a:p>
              <a:r>
                <a:rPr lang="en-US" sz="2400" b="1" u="sng" dirty="0">
                  <a:cs typeface="Miriam Libre" panose="00000500000000000000" pitchFamily="2" charset="-79"/>
                </a:rPr>
                <a:t>Sprint Demo</a:t>
              </a:r>
            </a:p>
            <a:p>
              <a:r>
                <a:rPr lang="en-US" sz="1600" dirty="0">
                  <a:cs typeface="Miriam Libre" panose="00000500000000000000" pitchFamily="2" charset="-79"/>
                </a:rPr>
                <a:t>End of Sprint - review the completed work</a:t>
              </a:r>
            </a:p>
          </p:txBody>
        </p:sp>
        <p:pic>
          <p:nvPicPr>
            <p:cNvPr id="9220" name="Picture 4" descr="Businessman Pointing Presentation Board Transparent PNG &amp; SVG Vector">
              <a:extLst>
                <a:ext uri="{FF2B5EF4-FFF2-40B4-BE49-F238E27FC236}">
                  <a16:creationId xmlns:a16="http://schemas.microsoft.com/office/drawing/2014/main" id="{F825D665-60BB-49F2-A207-9B5A906F35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5615" y="1544256"/>
              <a:ext cx="667145" cy="6671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77">
            <a:extLst>
              <a:ext uri="{FF2B5EF4-FFF2-40B4-BE49-F238E27FC236}">
                <a16:creationId xmlns:a16="http://schemas.microsoft.com/office/drawing/2014/main" id="{DCA2CBB0-C2A8-4EE5-8EA7-4E221BEA2F17}"/>
              </a:ext>
            </a:extLst>
          </p:cNvPr>
          <p:cNvGrpSpPr/>
          <p:nvPr/>
        </p:nvGrpSpPr>
        <p:grpSpPr>
          <a:xfrm>
            <a:off x="6550158" y="4387409"/>
            <a:ext cx="5438641" cy="1606086"/>
            <a:chOff x="4884169" y="3269451"/>
            <a:chExt cx="3557667" cy="1188250"/>
          </a:xfrm>
        </p:grpSpPr>
        <p:grpSp>
          <p:nvGrpSpPr>
            <p:cNvPr id="79" name="Group 78">
              <a:extLst>
                <a:ext uri="{FF2B5EF4-FFF2-40B4-BE49-F238E27FC236}">
                  <a16:creationId xmlns:a16="http://schemas.microsoft.com/office/drawing/2014/main" id="{32F0E36D-8CB2-441E-85DE-0B222FF3D20E}"/>
                </a:ext>
              </a:extLst>
            </p:cNvPr>
            <p:cNvGrpSpPr/>
            <p:nvPr/>
          </p:nvGrpSpPr>
          <p:grpSpPr>
            <a:xfrm>
              <a:off x="4884169" y="3269451"/>
              <a:ext cx="3557667" cy="1188250"/>
              <a:chOff x="5941984" y="902480"/>
              <a:chExt cx="2576861" cy="1307530"/>
            </a:xfrm>
            <a:solidFill>
              <a:schemeClr val="accent1">
                <a:lumMod val="20000"/>
                <a:lumOff val="80000"/>
              </a:schemeClr>
            </a:solidFill>
          </p:grpSpPr>
          <p:sp>
            <p:nvSpPr>
              <p:cNvPr id="80" name="Rectangle 79">
                <a:extLst>
                  <a:ext uri="{FF2B5EF4-FFF2-40B4-BE49-F238E27FC236}">
                    <a16:creationId xmlns:a16="http://schemas.microsoft.com/office/drawing/2014/main" id="{882AC264-6265-42D1-B4F6-DE5F5F78841B}"/>
                  </a:ext>
                </a:extLst>
              </p:cNvPr>
              <p:cNvSpPr/>
              <p:nvPr/>
            </p:nvSpPr>
            <p:spPr>
              <a:xfrm>
                <a:off x="5941984" y="902480"/>
                <a:ext cx="2576861" cy="1307530"/>
              </a:xfrm>
              <a:prstGeom prst="rect">
                <a:avLst/>
              </a:prstGeom>
              <a:grp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81" name="TextBox 80">
                <a:extLst>
                  <a:ext uri="{FF2B5EF4-FFF2-40B4-BE49-F238E27FC236}">
                    <a16:creationId xmlns:a16="http://schemas.microsoft.com/office/drawing/2014/main" id="{87A9E8A0-41B8-4A9D-9570-093EA9C43720}"/>
                  </a:ext>
                </a:extLst>
              </p:cNvPr>
              <p:cNvSpPr txBox="1"/>
              <p:nvPr/>
            </p:nvSpPr>
            <p:spPr>
              <a:xfrm>
                <a:off x="5995981" y="1045100"/>
                <a:ext cx="1631128" cy="1104761"/>
              </a:xfrm>
              <a:prstGeom prst="rect">
                <a:avLst/>
              </a:prstGeom>
              <a:grpFill/>
              <a:ln>
                <a:noFill/>
              </a:ln>
            </p:spPr>
            <p:txBody>
              <a:bodyPr wrap="square" rtlCol="0">
                <a:noAutofit/>
              </a:bodyPr>
              <a:lstStyle/>
              <a:p>
                <a:r>
                  <a:rPr lang="en-US" sz="2400" b="1" u="sng" dirty="0">
                    <a:cs typeface="Miriam Libre" panose="00000500000000000000" pitchFamily="2" charset="-79"/>
                  </a:rPr>
                  <a:t>Sprint </a:t>
                </a:r>
                <a:r>
                  <a:rPr lang="en-US" sz="2400" b="1" u="sng" dirty="0" err="1">
                    <a:cs typeface="Miriam Libre" panose="00000500000000000000" pitchFamily="2" charset="-79"/>
                  </a:rPr>
                  <a:t>Restrospective</a:t>
                </a:r>
                <a:endParaRPr lang="en-US" sz="2400" b="1" u="sng" dirty="0">
                  <a:cs typeface="Miriam Libre" panose="00000500000000000000" pitchFamily="2" charset="-79"/>
                </a:endParaRPr>
              </a:p>
              <a:p>
                <a:r>
                  <a:rPr lang="en-US" sz="1600" dirty="0">
                    <a:cs typeface="Miriam Libre" panose="00000500000000000000" pitchFamily="2" charset="-79"/>
                  </a:rPr>
                  <a:t>After Sprint - talk about what went well, what went poorly, how to improve</a:t>
                </a:r>
              </a:p>
            </p:txBody>
          </p:sp>
        </p:grpSp>
        <p:pic>
          <p:nvPicPr>
            <p:cNvPr id="9222" name="Picture 6" descr="Insights Pro | MDI NetworX">
              <a:extLst>
                <a:ext uri="{FF2B5EF4-FFF2-40B4-BE49-F238E27FC236}">
                  <a16:creationId xmlns:a16="http://schemas.microsoft.com/office/drawing/2014/main" id="{05C545DB-97DA-4EC8-8754-5E4FA7D47D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464" y="3372759"/>
              <a:ext cx="884185" cy="8841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0" name="Connector: Curved 89">
            <a:extLst>
              <a:ext uri="{FF2B5EF4-FFF2-40B4-BE49-F238E27FC236}">
                <a16:creationId xmlns:a16="http://schemas.microsoft.com/office/drawing/2014/main" id="{1EAC16E2-C2B5-4DCE-A29D-A949AF1BD310}"/>
              </a:ext>
            </a:extLst>
          </p:cNvPr>
          <p:cNvCxnSpPr>
            <a:cxnSpLocks/>
            <a:stCxn id="73" idx="2"/>
            <a:endCxn id="80" idx="0"/>
          </p:cNvCxnSpPr>
          <p:nvPr/>
        </p:nvCxnSpPr>
        <p:spPr>
          <a:xfrm rot="5400000">
            <a:off x="8840074" y="3752552"/>
            <a:ext cx="1064262" cy="205451"/>
          </a:xfrm>
          <a:prstGeom prst="curvedConnector3">
            <a:avLst>
              <a:gd name="adj1" fmla="val 50000"/>
            </a:avLst>
          </a:prstGeom>
          <a:ln w="19050">
            <a:solidFill>
              <a:srgbClr val="BCA44E"/>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61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par>
                                <p:cTn id="37" presetID="10"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0E2841"/>
      </a:dk2>
      <a:lt2>
        <a:srgbClr val="E8E8E8"/>
      </a:lt2>
      <a:accent1>
        <a:srgbClr val="83CAEB"/>
      </a:accent1>
      <a:accent2>
        <a:srgbClr val="FFCC66"/>
      </a:accent2>
      <a:accent3>
        <a:srgbClr val="33CC33"/>
      </a:accent3>
      <a:accent4>
        <a:srgbClr val="0F9ED5"/>
      </a:accent4>
      <a:accent5>
        <a:srgbClr val="A02B93"/>
      </a:accent5>
      <a:accent6>
        <a:srgbClr val="4EA72E"/>
      </a:accent6>
      <a:hlink>
        <a:srgbClr val="467886"/>
      </a:hlink>
      <a:folHlink>
        <a:srgbClr val="96607D"/>
      </a:folHlink>
    </a:clrScheme>
    <a:fontScheme name="App Interns 2024">
      <a:majorFont>
        <a:latin typeface="DirectorV3"/>
        <a:ea typeface=""/>
        <a:cs typeface=""/>
      </a:majorFont>
      <a:minorFont>
        <a:latin typeface="Int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1855</Words>
  <Application>Microsoft Office PowerPoint</Application>
  <PresentationFormat>Widescreen</PresentationFormat>
  <Paragraphs>156</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DirectorV3</vt:lpstr>
      <vt:lpstr>Inter</vt:lpstr>
      <vt:lpstr>MingLiU</vt:lpstr>
      <vt:lpstr>Miriam Libre</vt:lpstr>
      <vt:lpstr>MS Mincho</vt:lpstr>
      <vt:lpstr>Office Theme</vt:lpstr>
      <vt:lpstr>App Project 2024</vt:lpstr>
      <vt:lpstr>Agenda</vt:lpstr>
      <vt:lpstr>Internship Homepage</vt:lpstr>
      <vt:lpstr>Internship Overview</vt:lpstr>
      <vt:lpstr>Team Processes</vt:lpstr>
      <vt:lpstr>Software Development Teams</vt:lpstr>
      <vt:lpstr>Software Development Roles</vt:lpstr>
      <vt:lpstr>Development Methodologies</vt:lpstr>
      <vt:lpstr>Agile/Scrum*</vt:lpstr>
      <vt:lpstr>Iteration &amp; Feedback</vt:lpstr>
      <vt:lpstr>Tracking Work</vt:lpstr>
      <vt:lpstr>Trunk-based Development</vt:lpstr>
      <vt:lpstr>Programming Together</vt:lpstr>
      <vt:lpstr>AUTOHACK IDLE</vt:lpstr>
      <vt:lpstr>Project Introduction</vt:lpstr>
      <vt:lpstr>Technologies</vt:lpstr>
      <vt:lpstr>Gameplay</vt:lpstr>
      <vt:lpstr>Current State</vt:lpstr>
      <vt:lpstr>Learning Paths</vt:lpstr>
      <vt:lpstr>First Week Checklist</vt:lpstr>
      <vt:lpstr>First Week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Project 2024</dc:title>
  <dc:creator>Joseph Maxwell</dc:creator>
  <cp:lastModifiedBy>Joseph Maxwell</cp:lastModifiedBy>
  <cp:revision>1</cp:revision>
  <dcterms:created xsi:type="dcterms:W3CDTF">2024-06-11T12:54:16Z</dcterms:created>
  <dcterms:modified xsi:type="dcterms:W3CDTF">2024-06-11T14:37:06Z</dcterms:modified>
</cp:coreProperties>
</file>