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97" r:id="rId3"/>
    <p:sldId id="308" r:id="rId4"/>
    <p:sldId id="295" r:id="rId5"/>
    <p:sldId id="296" r:id="rId6"/>
    <p:sldId id="298" r:id="rId7"/>
    <p:sldId id="299" r:id="rId8"/>
    <p:sldId id="309" r:id="rId9"/>
    <p:sldId id="316" r:id="rId10"/>
    <p:sldId id="310" r:id="rId11"/>
    <p:sldId id="306" r:id="rId12"/>
    <p:sldId id="307" r:id="rId13"/>
    <p:sldId id="301" r:id="rId14"/>
    <p:sldId id="311" r:id="rId15"/>
    <p:sldId id="314" r:id="rId16"/>
    <p:sldId id="315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2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 to see if they know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should be familiar with websites – they enter</a:t>
            </a:r>
            <a:r>
              <a:rPr lang="en-US" baseline="0" dirty="0"/>
              <a:t> a URL, and see some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Behind the scenes, a lot of stuff happens to get that content to the user!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this doesn’t really apply to this course, but it is helpful to have this background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elements this lesson covers. There are so many elements out there, but this is a good place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recognize these symbols. They may have seen them in math – less than sign and greater than sign. In HTML, we also call these “angle brackets”. They will be necessary when writing the code for tags.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syntax for making a tag. It starts with a less-than sign, then the element name, then a greater-than sign.</a:t>
            </a:r>
          </a:p>
          <a:p>
            <a:endParaRPr lang="en-US" dirty="0"/>
          </a:p>
          <a:p>
            <a:r>
              <a:rPr lang="en-US" dirty="0"/>
              <a:t>A closing tag starts with a less-than sign and a slash, then the element name, then a greater-than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b="1" dirty="0"/>
              <a:t>&lt;</a:t>
            </a:r>
            <a:r>
              <a:rPr lang="en-US" b="0" dirty="0"/>
              <a:t> and &gt; (greater than/less than, or angle brackets).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a full HTML document. There is a lot of code here, but it’s not too big of a deal. This is how the </a:t>
            </a:r>
            <a:r>
              <a:rPr lang="en-US" b="1" dirty="0"/>
              <a:t>html</a:t>
            </a:r>
            <a:r>
              <a:rPr lang="en-US" b="0" dirty="0"/>
              <a:t> and </a:t>
            </a:r>
            <a:r>
              <a:rPr lang="en-US" b="1" dirty="0"/>
              <a:t>body</a:t>
            </a:r>
            <a:r>
              <a:rPr lang="en-US" b="0" dirty="0"/>
              <a:t> elements are used. The </a:t>
            </a:r>
            <a:r>
              <a:rPr lang="en-US" b="1" dirty="0"/>
              <a:t>p</a:t>
            </a:r>
            <a:r>
              <a:rPr lang="en-US" b="0" dirty="0"/>
              <a:t> element goes within the </a:t>
            </a:r>
            <a:r>
              <a:rPr lang="en-US" b="1" dirty="0"/>
              <a:t>body</a:t>
            </a:r>
            <a:r>
              <a:rPr lang="en-US" b="0" dirty="0"/>
              <a:t> element, as its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21,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21,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21,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HylandOutreach/HtmlExample#index.html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HTML!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E7C-FB43-4A3B-9336-718C89B4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1B-35F9-47DC-A516-03DD6817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chemeClr val="accent1"/>
                </a:solidFill>
                <a:latin typeface="+mj-lt"/>
              </a:rPr>
              <a:t>opening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 </a:t>
            </a:r>
            <a:r>
              <a:rPr lang="en-US" sz="8800" dirty="0"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 &gt;</a:t>
            </a:r>
          </a:p>
          <a:p>
            <a:pPr marL="57150" indent="0">
              <a:buNone/>
            </a:pPr>
            <a:endParaRPr lang="en-US" sz="8800" b="1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600" dirty="0">
                <a:solidFill>
                  <a:schemeClr val="accent2"/>
                </a:solidFill>
                <a:latin typeface="+mj-lt"/>
              </a:rPr>
              <a:t>closing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&lt;/ </a:t>
            </a:r>
            <a:r>
              <a:rPr lang="en-US" sz="8800" dirty="0"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810331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Example – paragraph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857500"/>
          </a:xfrm>
        </p:spPr>
        <p:txBody>
          <a:bodyPr anchor="ctr">
            <a:normAutofit/>
          </a:bodyPr>
          <a:lstStyle/>
          <a:p>
            <a:pPr marL="5715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D6D3E-5959-4BF8-9100-9D755D03D1E9}"/>
              </a:ext>
            </a:extLst>
          </p:cNvPr>
          <p:cNvSpPr/>
          <p:nvPr/>
        </p:nvSpPr>
        <p:spPr bwMode="auto">
          <a:xfrm>
            <a:off x="1066800" y="1828800"/>
            <a:ext cx="1714500" cy="14859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7970-E757-4662-BF33-8D3D2AA0E092}"/>
              </a:ext>
            </a:extLst>
          </p:cNvPr>
          <p:cNvSpPr/>
          <p:nvPr/>
        </p:nvSpPr>
        <p:spPr bwMode="auto">
          <a:xfrm>
            <a:off x="8953500" y="1847022"/>
            <a:ext cx="2171700" cy="14859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AAAB-D08F-447A-82B1-16CF8983C8D7}"/>
              </a:ext>
            </a:extLst>
          </p:cNvPr>
          <p:cNvSpPr/>
          <p:nvPr/>
        </p:nvSpPr>
        <p:spPr bwMode="auto">
          <a:xfrm>
            <a:off x="2781300" y="1828800"/>
            <a:ext cx="6172200" cy="14859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A6919-1193-4B0B-9AA1-E15699D685E7}"/>
              </a:ext>
            </a:extLst>
          </p:cNvPr>
          <p:cNvSpPr/>
          <p:nvPr/>
        </p:nvSpPr>
        <p:spPr bwMode="auto">
          <a:xfrm>
            <a:off x="804240" y="1600200"/>
            <a:ext cx="10549559" cy="1943100"/>
          </a:xfrm>
          <a:prstGeom prst="rect">
            <a:avLst/>
          </a:prstGeom>
          <a:noFill/>
          <a:ln w="571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A2F98-894E-4A33-AFC5-C06EB9829D23}"/>
              </a:ext>
            </a:extLst>
          </p:cNvPr>
          <p:cNvSpPr txBox="1"/>
          <p:nvPr/>
        </p:nvSpPr>
        <p:spPr>
          <a:xfrm>
            <a:off x="80424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/>
                </a:solidFill>
              </a:rPr>
              <a:t>Opening Tag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Closing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87FF-7DE7-4C61-8F22-3661E06C886E}"/>
              </a:ext>
            </a:extLst>
          </p:cNvPr>
          <p:cNvSpPr txBox="1"/>
          <p:nvPr/>
        </p:nvSpPr>
        <p:spPr>
          <a:xfrm>
            <a:off x="586740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</a:rPr>
              <a:t>Content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E95EBE"/>
                </a:solidFill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814298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&lt;html&gt;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&lt;body&gt;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&lt;/body&gt;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&lt;/html&gt;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6931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1246"/>
            <a:ext cx="437258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06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1717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Used for page headings or titles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There are six header elements –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4000" dirty="0">
                <a:solidFill>
                  <a:schemeClr val="bg1"/>
                </a:solidFill>
              </a:rPr>
              <a:t> through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771900"/>
            <a:ext cx="11433258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the biggest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h6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the smallest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h6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srgbClr val="56565A"/>
                  </a:gs>
                  <a:gs pos="30000">
                    <a:srgbClr val="56565A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730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2286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Used to display an image</a:t>
            </a:r>
          </a:p>
          <a:p>
            <a:r>
              <a:rPr lang="en-US" sz="3600" dirty="0">
                <a:solidFill>
                  <a:schemeClr val="bg1"/>
                </a:solidFill>
              </a:rPr>
              <a:t>Set the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chemeClr val="bg1"/>
                </a:solidFill>
              </a:rPr>
              <a:t> to a URL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36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658" y="4343400"/>
            <a:ext cx="11766683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"https://i.imgur.com/GfT5Z9R.png"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A53E3-6D9C-44DE-BCDE-2CE3EE95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1500" dirty="0">
                <a:hlinkClick r:id="rId2"/>
              </a:rPr>
              <a:t>https://replit.com/@HylandOutreach/HtmlExample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86300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54231-2C08-42F5-BE1C-203CB8D28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7245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Overview</a:t>
            </a:r>
          </a:p>
        </p:txBody>
      </p:sp>
      <p:pic>
        <p:nvPicPr>
          <p:cNvPr id="2052" name="Picture 4" descr="Image result for spider-man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"/>
          <a:stretch/>
        </p:blipFill>
        <p:spPr bwMode="auto">
          <a:xfrm>
            <a:off x="5200650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6F7-B6EE-4C21-843C-1528FD0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browser?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D408-1743-4375-8AFF-C8311A74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/>
          <a:lstStyle/>
          <a:p>
            <a:pPr marL="57150" indent="0">
              <a:buNone/>
            </a:pPr>
            <a:r>
              <a:rPr lang="en-US" sz="6000" dirty="0"/>
              <a:t>A </a:t>
            </a:r>
            <a:r>
              <a:rPr lang="en-US" sz="6000" b="1" dirty="0"/>
              <a:t>web browser</a:t>
            </a:r>
            <a:r>
              <a:rPr lang="en-US" sz="6000" dirty="0"/>
              <a:t> is an application that is used to view websites.</a:t>
            </a:r>
          </a:p>
          <a:p>
            <a:pPr marL="57150" indent="0">
              <a:buNone/>
            </a:pPr>
            <a:r>
              <a:rPr lang="en-US" sz="4000" b="1" i="1" dirty="0">
                <a:solidFill>
                  <a:schemeClr val="accent2"/>
                </a:solidFill>
              </a:rPr>
              <a:t>What are some examples of web browsers?</a:t>
            </a:r>
          </a:p>
        </p:txBody>
      </p:sp>
      <p:pic>
        <p:nvPicPr>
          <p:cNvPr id="1028" name="Picture 4" descr="An Overview of Web Browser Forensics | Digital Forensics | Computer  Forensics | Blog">
            <a:extLst>
              <a:ext uri="{FF2B5EF4-FFF2-40B4-BE49-F238E27FC236}">
                <a16:creationId xmlns:a16="http://schemas.microsoft.com/office/drawing/2014/main" id="{48455B15-20B5-4375-95A5-480FCA845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/>
          <a:stretch/>
        </p:blipFill>
        <p:spPr bwMode="auto">
          <a:xfrm>
            <a:off x="1204420" y="3856383"/>
            <a:ext cx="9783159" cy="36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32994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u="sng" dirty="0"/>
              <a:t>User</a:t>
            </a:r>
          </a:p>
          <a:p>
            <a:r>
              <a:rPr lang="en-US" dirty="0"/>
              <a:t>Type a URL into a web browser</a:t>
            </a:r>
          </a:p>
          <a:p>
            <a:r>
              <a:rPr lang="en-US" dirty="0"/>
              <a:t>See the content of a website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2" descr="http://4.bp.blogspot.com/-k02Z7I84nxc/Twcmm44Mn6I/AAAAAAAAAjk/isnJ942gCS4/s1600/How-Browsers-work.gif" title="http://4.bp.blogspot.com/-k02Z7I84nxc/Twcmm44Mn6I/AAAAAAAAAjk/isnJ942gCS4/s1600/How-Browsers-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888" y="2171700"/>
            <a:ext cx="59761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457268"/>
            <a:ext cx="5316199" cy="296696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b="1" u="sng" dirty="0">
                <a:solidFill>
                  <a:srgbClr val="56565A"/>
                </a:solidFill>
              </a:rPr>
              <a:t>Behind the Scenes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finds the server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server sends content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renders content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browser use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The browser gets HTML from the server and turns it into a webpage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5300" y="2914650"/>
            <a:ext cx="2286000" cy="2171700"/>
          </a:xfrm>
          <a:prstGeom prst="roundRect">
            <a:avLst/>
          </a:prstGeom>
          <a:gradFill>
            <a:gsLst>
              <a:gs pos="4425">
                <a:srgbClr val="AB8AC9"/>
              </a:gs>
              <a:gs pos="3000">
                <a:srgbClr val="AB8AC9"/>
              </a:gs>
              <a:gs pos="97000">
                <a:srgbClr val="CFB9DE"/>
              </a:gs>
              <a:gs pos="100000">
                <a:srgbClr val="E1D3EA"/>
              </a:gs>
              <a:gs pos="98000">
                <a:srgbClr val="C4A9D7"/>
              </a:gs>
              <a:gs pos="49000">
                <a:srgbClr val="7030A0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009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2514600"/>
            <a:ext cx="3200400" cy="29718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"https://en.wikipedia.org/wiki/Dog"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581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746455"/>
            <a:ext cx="223868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2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HTML Introduction</a:t>
            </a:r>
          </a:p>
        </p:txBody>
      </p:sp>
      <p:pic>
        <p:nvPicPr>
          <p:cNvPr id="307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0"/>
            <a:ext cx="102895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953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314700"/>
          </a:xfrm>
        </p:spPr>
        <p:txBody>
          <a:bodyPr>
            <a:normAutofit/>
          </a:bodyPr>
          <a:lstStyle/>
          <a:p>
            <a:r>
              <a:rPr lang="en-US" sz="3500" dirty="0"/>
              <a:t>An </a:t>
            </a:r>
            <a:r>
              <a:rPr lang="en-US" sz="3500" b="1" dirty="0"/>
              <a:t>HTML Document </a:t>
            </a:r>
            <a:r>
              <a:rPr lang="en-US" sz="3500" dirty="0"/>
              <a:t>is a text file with a specific format</a:t>
            </a:r>
          </a:p>
          <a:p>
            <a:pPr lvl="1"/>
            <a:r>
              <a:rPr lang="en-US" sz="3000" dirty="0"/>
              <a:t>The file extension should be </a:t>
            </a:r>
            <a:r>
              <a:rPr lang="en-US" sz="3000" b="1" dirty="0">
                <a:solidFill>
                  <a:schemeClr val="accent2"/>
                </a:solidFill>
              </a:rPr>
              <a:t>.html</a:t>
            </a:r>
            <a:r>
              <a:rPr lang="en-US" sz="3000" dirty="0"/>
              <a:t> (e.g., </a:t>
            </a:r>
            <a:r>
              <a:rPr lang="en-US" sz="3000" b="1" dirty="0">
                <a:solidFill>
                  <a:schemeClr val="accent2"/>
                </a:solidFill>
              </a:rPr>
              <a:t>index.html</a:t>
            </a:r>
            <a:r>
              <a:rPr lang="en-US" sz="3000" dirty="0"/>
              <a:t>)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500" dirty="0"/>
              <a:t>HTML has </a:t>
            </a:r>
            <a:r>
              <a:rPr lang="en-US" sz="3500" b="1" dirty="0"/>
              <a:t>elements</a:t>
            </a:r>
            <a:r>
              <a:rPr lang="en-US" sz="3500" dirty="0"/>
              <a:t>, each with a different purpose</a:t>
            </a:r>
          </a:p>
          <a:p>
            <a:pPr lvl="1"/>
            <a:r>
              <a:rPr lang="en-US" sz="3000" dirty="0"/>
              <a:t>E.g., images, text, tables, links, and so on!</a:t>
            </a:r>
          </a:p>
        </p:txBody>
      </p:sp>
      <p:pic>
        <p:nvPicPr>
          <p:cNvPr id="2052" name="Picture 4" descr="Periodic table - Wikipedia">
            <a:extLst>
              <a:ext uri="{FF2B5EF4-FFF2-40B4-BE49-F238E27FC236}">
                <a16:creationId xmlns:a16="http://schemas.microsoft.com/office/drawing/2014/main" id="{2DF01B77-D78A-424B-835B-BD855F79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51" y="4178455"/>
            <a:ext cx="8622297" cy="26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0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728-5DCE-45D5-AC0C-0A2F46F1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A13E-67FE-4FA1-A6EA-83255D70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sz="6000" dirty="0"/>
              <a:t> – </a:t>
            </a:r>
            <a:r>
              <a:rPr lang="en-US" sz="5400" dirty="0"/>
              <a:t>container for everything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sz="6000" dirty="0"/>
              <a:t> – </a:t>
            </a:r>
            <a:r>
              <a:rPr lang="en-US" sz="5400" dirty="0"/>
              <a:t>container visible elements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6000" dirty="0"/>
              <a:t> – </a:t>
            </a:r>
            <a:r>
              <a:rPr lang="en-US" sz="5200" dirty="0"/>
              <a:t>(paragraph) </a:t>
            </a:r>
            <a:r>
              <a:rPr lang="en-US" sz="5400" dirty="0"/>
              <a:t>used for normal text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6000" dirty="0">
                <a:latin typeface="Consolas" panose="020B0609020204030204" pitchFamily="49" charset="0"/>
              </a:rPr>
              <a:t>-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h6</a:t>
            </a:r>
            <a:r>
              <a:rPr lang="en-US" sz="6000" dirty="0"/>
              <a:t> – </a:t>
            </a:r>
            <a:r>
              <a:rPr lang="en-US" sz="5400" dirty="0"/>
              <a:t>headers of different size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6000" dirty="0"/>
              <a:t> – </a:t>
            </a:r>
            <a:r>
              <a:rPr lang="en-US" sz="5400" dirty="0"/>
              <a:t>image</a:t>
            </a:r>
            <a:endParaRPr 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5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90B-F8A9-473F-98F4-147150BD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6C5C-FC3A-412F-AEFE-1420E233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b="1" dirty="0">
                <a:latin typeface="Consolas" panose="020B0609020204030204" pitchFamily="49" charset="0"/>
              </a:rPr>
              <a:t>&lt; &gt;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52820-953E-4EFE-9DF1-16F73A58CCA2}"/>
              </a:ext>
            </a:extLst>
          </p:cNvPr>
          <p:cNvSpPr txBox="1"/>
          <p:nvPr/>
        </p:nvSpPr>
        <p:spPr>
          <a:xfrm>
            <a:off x="1892407" y="5143498"/>
            <a:ext cx="3791744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Less-than 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4245D-99AD-4C0B-969F-5B05D68B7C91}"/>
              </a:ext>
            </a:extLst>
          </p:cNvPr>
          <p:cNvSpPr txBox="1"/>
          <p:nvPr/>
        </p:nvSpPr>
        <p:spPr>
          <a:xfrm>
            <a:off x="6506193" y="5143499"/>
            <a:ext cx="4448975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Greater-than 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7A2A0-F390-4DCB-B8BA-FC4D94269D34}"/>
              </a:ext>
            </a:extLst>
          </p:cNvPr>
          <p:cNvSpPr txBox="1"/>
          <p:nvPr/>
        </p:nvSpPr>
        <p:spPr>
          <a:xfrm>
            <a:off x="3352800" y="1473434"/>
            <a:ext cx="5543825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Angle Brackets</a:t>
            </a:r>
          </a:p>
        </p:txBody>
      </p:sp>
    </p:spTree>
    <p:extLst>
      <p:ext uri="{BB962C8B-B14F-4D97-AF65-F5344CB8AC3E}">
        <p14:creationId xmlns:p14="http://schemas.microsoft.com/office/powerpoint/2010/main" val="1236349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</TotalTime>
  <Words>855</Words>
  <Application>Microsoft Office PowerPoint</Application>
  <PresentationFormat>Widescreen</PresentationFormat>
  <Paragraphs>104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Hyland 2019</vt:lpstr>
      <vt:lpstr>Hello HTML!</vt:lpstr>
      <vt:lpstr>Web Overview</vt:lpstr>
      <vt:lpstr>What is a web browser?</vt:lpstr>
      <vt:lpstr>How does the web work?</vt:lpstr>
      <vt:lpstr>How does a browser use HTML?</vt:lpstr>
      <vt:lpstr>HTML Introduction</vt:lpstr>
      <vt:lpstr>HTML Introduction</vt:lpstr>
      <vt:lpstr>HTML ElementS</vt:lpstr>
      <vt:lpstr>What are these?</vt:lpstr>
      <vt:lpstr>HTML TAGS</vt:lpstr>
      <vt:lpstr>HTML Element Example – paragraph element</vt:lpstr>
      <vt:lpstr>Basic HTML Document Example</vt:lpstr>
      <vt:lpstr>More HTML Elements</vt:lpstr>
      <vt:lpstr>Header Elements</vt:lpstr>
      <vt:lpstr>The img Element</vt:lpstr>
      <vt:lpstr>A Full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89</cp:revision>
  <dcterms:created xsi:type="dcterms:W3CDTF">2019-03-11T04:04:09Z</dcterms:created>
  <dcterms:modified xsi:type="dcterms:W3CDTF">2021-04-23T11:35:40Z</dcterms:modified>
</cp:coreProperties>
</file>