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307" r:id="rId3"/>
    <p:sldId id="309" r:id="rId4"/>
    <p:sldId id="311" r:id="rId5"/>
    <p:sldId id="310" r:id="rId6"/>
    <p:sldId id="312" r:id="rId7"/>
    <p:sldId id="313" r:id="rId8"/>
    <p:sldId id="314" r:id="rId9"/>
    <p:sldId id="315" r:id="rId10"/>
    <p:sldId id="317" r:id="rId11"/>
    <p:sldId id="318" r:id="rId12"/>
    <p:sldId id="31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ph Maxwell" initials="JM" lastIdx="1" clrIdx="0">
    <p:extLst>
      <p:ext uri="{19B8F6BF-5375-455C-9EA6-DF929625EA0E}">
        <p15:presenceInfo xmlns:p15="http://schemas.microsoft.com/office/powerpoint/2012/main" userId="S::Joseph.Maxwell@hyland.com::81b9e37d-9426-4999-a489-1cb52182bfd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181818"/>
    <a:srgbClr val="212121"/>
    <a:srgbClr val="0A0A0A"/>
    <a:srgbClr val="000000"/>
    <a:srgbClr val="D9E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535" autoAdjust="0"/>
  </p:normalViewPr>
  <p:slideViewPr>
    <p:cSldViewPr showGuides="1">
      <p:cViewPr varScale="1">
        <p:scale>
          <a:sx n="96" d="100"/>
          <a:sy n="96" d="100"/>
        </p:scale>
        <p:origin x="1092" y="90"/>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7/20/2021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selectors. Ask the</a:t>
            </a:r>
            <a:r>
              <a:rPr lang="en-US" baseline="0" dirty="0"/>
              <a:t> students for an example of a selector, and then show them a ruleset using a paragraph selector.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a:t>
            </a:fld>
            <a:endParaRPr lang="en-US"/>
          </a:p>
        </p:txBody>
      </p:sp>
    </p:spTree>
    <p:extLst>
      <p:ext uri="{BB962C8B-B14F-4D97-AF65-F5344CB8AC3E}">
        <p14:creationId xmlns:p14="http://schemas.microsoft.com/office/powerpoint/2010/main" val="1518637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a:t>
            </a:r>
            <a:r>
              <a:rPr lang="en-US" baseline="0" dirty="0"/>
              <a:t> a little more about selectors. What if you didn’t want to select all paragraphs, just some of them? This is possible with Classes (on the next slide).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743828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the code for the class selector. Note</a:t>
            </a:r>
            <a:r>
              <a:rPr lang="en-US" baseline="0" dirty="0"/>
              <a:t> the dot in front of the class name, and the class attribute value. Class names can be anything. Change “important” to anything else and it will still work the same.</a:t>
            </a:r>
            <a:endParaRPr lang="en-US" dirty="0"/>
          </a:p>
          <a:p>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421342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this slide kind of quickly. It’s all useful information, but hard to retain. It’s generally easier to explain given an example. The important thing to remember – class goes with dot.</a:t>
            </a:r>
          </a:p>
        </p:txBody>
      </p:sp>
      <p:sp>
        <p:nvSpPr>
          <p:cNvPr id="4" name="Slide Number Placeholder 3"/>
          <p:cNvSpPr>
            <a:spLocks noGrp="1"/>
          </p:cNvSpPr>
          <p:nvPr>
            <p:ph type="sldNum" sz="quarter" idx="5"/>
          </p:nvPr>
        </p:nvSpPr>
        <p:spPr/>
        <p:txBody>
          <a:bodyPr/>
          <a:lstStyle/>
          <a:p>
            <a:fld id="{DEC8F7F9-57EC-49CF-9FCD-2B781E4B449F}" type="slidenum">
              <a:rPr lang="en-US" smtClean="0"/>
              <a:t>5</a:t>
            </a:fld>
            <a:endParaRPr lang="en-US"/>
          </a:p>
        </p:txBody>
      </p:sp>
    </p:spTree>
    <p:extLst>
      <p:ext uri="{BB962C8B-B14F-4D97-AF65-F5344CB8AC3E}">
        <p14:creationId xmlns:p14="http://schemas.microsoft.com/office/powerpoint/2010/main" val="3737400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t>
            </a:r>
            <a:r>
              <a:rPr lang="en-US" dirty="0" err="1"/>
              <a:t>Repl</a:t>
            </a:r>
            <a:r>
              <a:rPr lang="en-US" dirty="0"/>
              <a:t>,</a:t>
            </a:r>
            <a:r>
              <a:rPr lang="en-US" baseline="0" dirty="0"/>
              <a:t> show the relationship between the class attribute and the class ruleset. Change the value of a class attribute and add another ruleset or change the selector to show how it works.</a:t>
            </a:r>
          </a:p>
        </p:txBody>
      </p:sp>
      <p:sp>
        <p:nvSpPr>
          <p:cNvPr id="4" name="Slide Number Placeholder 3"/>
          <p:cNvSpPr>
            <a:spLocks noGrp="1"/>
          </p:cNvSpPr>
          <p:nvPr>
            <p:ph type="sldNum" sz="quarter" idx="10"/>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1256478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the code for the id selector. Note</a:t>
            </a:r>
            <a:r>
              <a:rPr lang="en-US" baseline="0" dirty="0"/>
              <a:t> the hashtag in front of the id name, and the id attribute value. Id names can be anything. Change “header1” to anything else and it will still work the same.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1835478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t>
            </a:r>
            <a:r>
              <a:rPr lang="en-US" dirty="0" err="1"/>
              <a:t>Repl</a:t>
            </a:r>
            <a:r>
              <a:rPr lang="en-US" dirty="0"/>
              <a:t>,</a:t>
            </a:r>
            <a:r>
              <a:rPr lang="en-US" baseline="0" dirty="0"/>
              <a:t> show the relationship between the id attribute and the id ruleset. Change the value of an id attribute and add another ruleset or change the selector to show how it works.</a:t>
            </a:r>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4168875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introduce the </a:t>
            </a:r>
            <a:r>
              <a:rPr lang="en-US" b="1" dirty="0"/>
              <a:t>font-style</a:t>
            </a:r>
            <a:r>
              <a:rPr lang="en-US" b="0" dirty="0"/>
              <a:t> and </a:t>
            </a:r>
            <a:r>
              <a:rPr lang="en-US" b="1" dirty="0"/>
              <a:t>border</a:t>
            </a:r>
            <a:r>
              <a:rPr lang="en-US" b="0" dirty="0"/>
              <a:t> properties. These will be used in the code-along activity.</a:t>
            </a:r>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1578947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examples of the two new properties. Change around the border values to see how they can be different.</a:t>
            </a:r>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C8F7F9-57EC-49CF-9FCD-2B781E4B44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9806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July 20,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33982278"/>
      </p:ext>
    </p:extLst>
  </p:cSld>
  <p:clrMapOvr>
    <a:masterClrMapping/>
  </p:clrMapOvr>
  <p:transition>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7/20/2021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a:t>Click icon to add picture</a:t>
            </a: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7/20/2021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7/20/2021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7/20/2021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7/20/2021</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7/20/2021</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7/20/2021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7/20/2021</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7/20/2021</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July 20,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92362659"/>
      </p:ext>
    </p:extLst>
  </p:cSld>
  <p:clrMapOvr>
    <a:masterClrMapping/>
  </p:clrMapOvr>
  <p:transition>
    <p:fade/>
  </p:transition>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July 20, 2021</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446050400"/>
      </p:ext>
    </p:extLst>
  </p:cSld>
  <p:clrMapOvr>
    <a:masterClrMapping/>
  </p:clrMapOvr>
  <p:transition>
    <p:fade/>
  </p:transition>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a:t>&lt;Call to action&gt;</a:t>
            </a:r>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7/20/2021</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7/20/2021</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7/20/2021</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7/20/2021</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7/20/2021</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a:t>Type “Agenda”</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Item 1</a:t>
            </a:r>
          </a:p>
          <a:p>
            <a:pPr lvl="0"/>
            <a:r>
              <a:rPr lang="en-US" dirty="0"/>
              <a:t>Item 2</a:t>
            </a:r>
          </a:p>
          <a:p>
            <a:pPr lvl="0"/>
            <a:r>
              <a:rPr lang="en-US" dirty="0"/>
              <a:t>Item 3</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7/20/2021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a:t>Notable Quote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 Attribution</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7/20/2021</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7/20/2021</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7/20/2021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7/20/2021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7/20/2021</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7/20/2021</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replit.com/@HylandOutreach/PropEx"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replit.com/@HylandOutreach/CssClassExample"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replit.com/@HylandOutreach/IdExample"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 y="228600"/>
            <a:ext cx="8801101" cy="2743200"/>
          </a:xfrm>
        </p:spPr>
        <p:txBody>
          <a:bodyPr>
            <a:noAutofit/>
          </a:bodyPr>
          <a:lstStyle/>
          <a:p>
            <a:r>
              <a:rPr lang="en-US" sz="6600" dirty="0"/>
              <a:t>More CSS Selectors</a:t>
            </a:r>
          </a:p>
        </p:txBody>
      </p:sp>
      <p:sp>
        <p:nvSpPr>
          <p:cNvPr id="3" name="Subtitle 2"/>
          <p:cNvSpPr>
            <a:spLocks noGrp="1"/>
          </p:cNvSpPr>
          <p:nvPr>
            <p:ph type="subTitle" idx="1"/>
          </p:nvPr>
        </p:nvSpPr>
        <p:spPr>
          <a:xfrm>
            <a:off x="381000" y="3429000"/>
            <a:ext cx="7565084" cy="553998"/>
          </a:xfrm>
        </p:spPr>
        <p:txBody>
          <a:bodyPr/>
          <a:lstStyle/>
          <a:p>
            <a:r>
              <a:rPr lang="en-US" dirty="0"/>
              <a:t>Introduction to web development</a:t>
            </a:r>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3998808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E2DD-8E0A-49B0-B02F-E52618478247}"/>
              </a:ext>
            </a:extLst>
          </p:cNvPr>
          <p:cNvSpPr>
            <a:spLocks noGrp="1"/>
          </p:cNvSpPr>
          <p:nvPr>
            <p:ph type="title"/>
          </p:nvPr>
        </p:nvSpPr>
        <p:spPr/>
        <p:txBody>
          <a:bodyPr/>
          <a:lstStyle/>
          <a:p>
            <a:r>
              <a:rPr lang="en-US" dirty="0"/>
              <a:t>BONUS: Some New Properties</a:t>
            </a:r>
          </a:p>
        </p:txBody>
      </p:sp>
      <p:sp>
        <p:nvSpPr>
          <p:cNvPr id="5" name="Rectangle 4">
            <a:extLst>
              <a:ext uri="{FF2B5EF4-FFF2-40B4-BE49-F238E27FC236}">
                <a16:creationId xmlns:a16="http://schemas.microsoft.com/office/drawing/2014/main" id="{27A0ECD3-BFB3-4466-897D-A3A274BF25DA}"/>
              </a:ext>
            </a:extLst>
          </p:cNvPr>
          <p:cNvSpPr/>
          <p:nvPr/>
        </p:nvSpPr>
        <p:spPr bwMode="auto">
          <a:xfrm>
            <a:off x="381000" y="1369117"/>
            <a:ext cx="5143500" cy="2000249"/>
          </a:xfrm>
          <a:prstGeom prst="rect">
            <a:avLst/>
          </a:prstGeom>
          <a:solidFill>
            <a:schemeClr val="tx1">
              <a:lumMod val="5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3200" b="0" dirty="0">
                <a:solidFill>
                  <a:srgbClr val="D7BA7D"/>
                </a:solidFill>
                <a:effectLst/>
                <a:latin typeface="Consolas" panose="020B0609020204030204" pitchFamily="49" charset="0"/>
              </a:rPr>
              <a:t>p</a:t>
            </a:r>
            <a:r>
              <a:rPr lang="en-US" sz="3200" b="0" dirty="0">
                <a:solidFill>
                  <a:srgbClr val="D4D4D4"/>
                </a:solidFill>
                <a:effectLst/>
                <a:latin typeface="Consolas" panose="020B0609020204030204" pitchFamily="49" charset="0"/>
              </a:rPr>
              <a:t> {</a:t>
            </a:r>
          </a:p>
          <a:p>
            <a:r>
              <a:rPr lang="en-US" sz="3200" b="0" dirty="0">
                <a:solidFill>
                  <a:srgbClr val="9CDCFE"/>
                </a:solidFill>
                <a:effectLst/>
                <a:latin typeface="Consolas" panose="020B0609020204030204" pitchFamily="49" charset="0"/>
              </a:rPr>
              <a:t>  </a:t>
            </a:r>
            <a:r>
              <a:rPr lang="en-US" sz="3200" b="1" dirty="0">
                <a:solidFill>
                  <a:srgbClr val="9CDCFE"/>
                </a:solidFill>
                <a:effectLst/>
                <a:latin typeface="Consolas" panose="020B0609020204030204" pitchFamily="49" charset="0"/>
              </a:rPr>
              <a:t>font-style</a:t>
            </a:r>
            <a:r>
              <a:rPr lang="en-US" sz="3200" b="1" dirty="0">
                <a:solidFill>
                  <a:srgbClr val="D4D4D4"/>
                </a:solidFill>
                <a:effectLst/>
                <a:latin typeface="Consolas" panose="020B0609020204030204" pitchFamily="49" charset="0"/>
              </a:rPr>
              <a:t>: </a:t>
            </a:r>
            <a:r>
              <a:rPr lang="en-US" sz="3200" b="1" dirty="0">
                <a:solidFill>
                  <a:srgbClr val="CE9178"/>
                </a:solidFill>
                <a:effectLst/>
                <a:latin typeface="Consolas" panose="020B0609020204030204" pitchFamily="49" charset="0"/>
              </a:rPr>
              <a:t>italic</a:t>
            </a:r>
            <a:r>
              <a:rPr lang="en-US" sz="3200" b="1"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a:t>
            </a:r>
          </a:p>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ADC74D29-DB72-4AE3-8BF9-A979CFC73061}"/>
              </a:ext>
            </a:extLst>
          </p:cNvPr>
          <p:cNvSpPr/>
          <p:nvPr/>
        </p:nvSpPr>
        <p:spPr bwMode="auto">
          <a:xfrm>
            <a:off x="381000" y="4800600"/>
            <a:ext cx="5143500" cy="1028698"/>
          </a:xfrm>
          <a:prstGeom prst="rect">
            <a:avLst/>
          </a:prstGeom>
          <a:solidFill>
            <a:schemeClr val="bg1"/>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US" sz="4400" b="0" i="1" dirty="0">
                <a:solidFill>
                  <a:schemeClr val="tx1">
                    <a:lumMod val="50000"/>
                  </a:schemeClr>
                </a:solidFill>
                <a:effectLst/>
                <a:latin typeface="Times New Roman" panose="02020603050405020304" pitchFamily="18" charset="0"/>
                <a:cs typeface="Times New Roman" panose="02020603050405020304" pitchFamily="18" charset="0"/>
              </a:rPr>
              <a:t>Looks like this</a:t>
            </a:r>
          </a:p>
        </p:txBody>
      </p:sp>
      <p:sp>
        <p:nvSpPr>
          <p:cNvPr id="7" name="Rectangle 6">
            <a:extLst>
              <a:ext uri="{FF2B5EF4-FFF2-40B4-BE49-F238E27FC236}">
                <a16:creationId xmlns:a16="http://schemas.microsoft.com/office/drawing/2014/main" id="{E6FCD4E4-E5D6-4E7B-A92F-22D80A4915CE}"/>
              </a:ext>
            </a:extLst>
          </p:cNvPr>
          <p:cNvSpPr/>
          <p:nvPr/>
        </p:nvSpPr>
        <p:spPr bwMode="auto">
          <a:xfrm>
            <a:off x="5867400" y="1361662"/>
            <a:ext cx="5829300" cy="2000249"/>
          </a:xfrm>
          <a:prstGeom prst="rect">
            <a:avLst/>
          </a:prstGeom>
          <a:solidFill>
            <a:schemeClr val="tx1">
              <a:lumMod val="50000"/>
            </a:schemeClr>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3200" b="0" dirty="0" err="1">
                <a:solidFill>
                  <a:srgbClr val="D7BA7D"/>
                </a:solidFill>
                <a:effectLst/>
                <a:latin typeface="Consolas" panose="020B0609020204030204" pitchFamily="49" charset="0"/>
              </a:rPr>
              <a:t>img</a:t>
            </a:r>
            <a:r>
              <a:rPr lang="en-US" sz="3200" b="0" dirty="0">
                <a:solidFill>
                  <a:srgbClr val="D4D4D4"/>
                </a:solidFill>
                <a:effectLst/>
                <a:latin typeface="Consolas" panose="020B0609020204030204" pitchFamily="49" charset="0"/>
              </a:rPr>
              <a:t> {</a:t>
            </a:r>
          </a:p>
          <a:p>
            <a:r>
              <a:rPr lang="en-US" sz="3200" b="0" dirty="0">
                <a:solidFill>
                  <a:srgbClr val="D4D4D4"/>
                </a:solidFill>
                <a:effectLst/>
                <a:latin typeface="Consolas" panose="020B0609020204030204" pitchFamily="49" charset="0"/>
              </a:rPr>
              <a:t>  </a:t>
            </a:r>
            <a:r>
              <a:rPr lang="en-US" sz="3200" b="1" dirty="0">
                <a:solidFill>
                  <a:srgbClr val="9CDCFE"/>
                </a:solidFill>
                <a:effectLst/>
                <a:latin typeface="Consolas" panose="020B0609020204030204" pitchFamily="49" charset="0"/>
              </a:rPr>
              <a:t>border</a:t>
            </a:r>
            <a:r>
              <a:rPr lang="en-US" sz="3200" b="1" dirty="0">
                <a:solidFill>
                  <a:srgbClr val="D4D4D4"/>
                </a:solidFill>
                <a:effectLst/>
                <a:latin typeface="Consolas" panose="020B0609020204030204" pitchFamily="49" charset="0"/>
              </a:rPr>
              <a:t>: </a:t>
            </a:r>
            <a:r>
              <a:rPr lang="en-US" sz="3200" b="1" dirty="0">
                <a:solidFill>
                  <a:srgbClr val="B5CEA8"/>
                </a:solidFill>
                <a:effectLst/>
                <a:latin typeface="Consolas" panose="020B0609020204030204" pitchFamily="49" charset="0"/>
              </a:rPr>
              <a:t>2px</a:t>
            </a:r>
            <a:r>
              <a:rPr lang="en-US" sz="3200" b="1" dirty="0">
                <a:solidFill>
                  <a:srgbClr val="D4D4D4"/>
                </a:solidFill>
                <a:effectLst/>
                <a:latin typeface="Consolas" panose="020B0609020204030204" pitchFamily="49" charset="0"/>
              </a:rPr>
              <a:t> </a:t>
            </a:r>
            <a:r>
              <a:rPr lang="en-US" sz="3200" b="1" dirty="0">
                <a:solidFill>
                  <a:srgbClr val="CE9178"/>
                </a:solidFill>
                <a:effectLst/>
                <a:latin typeface="Consolas" panose="020B0609020204030204" pitchFamily="49" charset="0"/>
              </a:rPr>
              <a:t>solid</a:t>
            </a:r>
            <a:r>
              <a:rPr lang="en-US" sz="3200" b="1" dirty="0">
                <a:solidFill>
                  <a:srgbClr val="D4D4D4"/>
                </a:solidFill>
                <a:effectLst/>
                <a:latin typeface="Consolas" panose="020B0609020204030204" pitchFamily="49" charset="0"/>
              </a:rPr>
              <a:t> </a:t>
            </a:r>
            <a:r>
              <a:rPr lang="en-US" sz="3200" b="1" dirty="0">
                <a:solidFill>
                  <a:srgbClr val="CE9178"/>
                </a:solidFill>
                <a:effectLst/>
                <a:latin typeface="Consolas" panose="020B0609020204030204" pitchFamily="49" charset="0"/>
              </a:rPr>
              <a:t>red</a:t>
            </a:r>
            <a:r>
              <a:rPr lang="en-US" sz="3200" b="1" dirty="0">
                <a:solidFill>
                  <a:srgbClr val="D4D4D4"/>
                </a:solidFill>
                <a:effectLst/>
                <a:latin typeface="Consolas" panose="020B0609020204030204" pitchFamily="49" charset="0"/>
              </a:rPr>
              <a:t>;</a:t>
            </a:r>
          </a:p>
          <a:p>
            <a:r>
              <a:rPr lang="en-US" sz="3200" b="0" dirty="0">
                <a:solidFill>
                  <a:srgbClr val="D4D4D4"/>
                </a:solidFill>
                <a:effectLst/>
                <a:latin typeface="Consolas" panose="020B0609020204030204" pitchFamily="49" charset="0"/>
              </a:rPr>
              <a:t>}</a:t>
            </a:r>
          </a:p>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9" name="Straight Arrow Connector 8">
            <a:extLst>
              <a:ext uri="{FF2B5EF4-FFF2-40B4-BE49-F238E27FC236}">
                <a16:creationId xmlns:a16="http://schemas.microsoft.com/office/drawing/2014/main" id="{F77E377C-1D0D-439C-B20D-F1CF03BE957D}"/>
              </a:ext>
            </a:extLst>
          </p:cNvPr>
          <p:cNvCxnSpPr>
            <a:stCxn id="5" idx="2"/>
            <a:endCxn id="6" idx="0"/>
          </p:cNvCxnSpPr>
          <p:nvPr/>
        </p:nvCxnSpPr>
        <p:spPr>
          <a:xfrm>
            <a:off x="2952750" y="3369366"/>
            <a:ext cx="0" cy="1431234"/>
          </a:xfrm>
          <a:prstGeom prst="straightConnector1">
            <a:avLst/>
          </a:prstGeom>
          <a:ln w="76200">
            <a:miter lim="800000"/>
            <a:headEnd type="none"/>
            <a:tailEnd type="triangle"/>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1F542FC5-77A0-4593-B849-045C1BAAAEFA}"/>
              </a:ext>
            </a:extLst>
          </p:cNvPr>
          <p:cNvPicPr>
            <a:picLocks noChangeAspect="1"/>
          </p:cNvPicPr>
          <p:nvPr/>
        </p:nvPicPr>
        <p:blipFill>
          <a:blip r:embed="rId3"/>
          <a:stretch>
            <a:fillRect/>
          </a:stretch>
        </p:blipFill>
        <p:spPr>
          <a:xfrm>
            <a:off x="7305469" y="3686176"/>
            <a:ext cx="2953162" cy="2953162"/>
          </a:xfrm>
          <a:prstGeom prst="rect">
            <a:avLst/>
          </a:prstGeom>
        </p:spPr>
      </p:pic>
      <p:cxnSp>
        <p:nvCxnSpPr>
          <p:cNvPr id="13" name="Straight Arrow Connector 12">
            <a:extLst>
              <a:ext uri="{FF2B5EF4-FFF2-40B4-BE49-F238E27FC236}">
                <a16:creationId xmlns:a16="http://schemas.microsoft.com/office/drawing/2014/main" id="{4F4E0D3D-790D-4DF7-B096-841337783A17}"/>
              </a:ext>
            </a:extLst>
          </p:cNvPr>
          <p:cNvCxnSpPr>
            <a:cxnSpLocks/>
            <a:stCxn id="7" idx="2"/>
            <a:endCxn id="12" idx="0"/>
          </p:cNvCxnSpPr>
          <p:nvPr/>
        </p:nvCxnSpPr>
        <p:spPr>
          <a:xfrm>
            <a:off x="8782050" y="3361911"/>
            <a:ext cx="0" cy="324265"/>
          </a:xfrm>
          <a:prstGeom prst="straightConnector1">
            <a:avLst/>
          </a:prstGeom>
          <a:ln w="76200">
            <a:miter lim="800000"/>
            <a:headEnd type="non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327571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Properties Example</a:t>
            </a:r>
          </a:p>
        </p:txBody>
      </p:sp>
      <p:sp>
        <p:nvSpPr>
          <p:cNvPr id="3" name="Content Placeholder 2"/>
          <p:cNvSpPr>
            <a:spLocks noGrp="1"/>
          </p:cNvSpPr>
          <p:nvPr>
            <p:ph idx="1"/>
          </p:nvPr>
        </p:nvSpPr>
        <p:spPr/>
        <p:txBody>
          <a:bodyPr>
            <a:noAutofit/>
          </a:bodyPr>
          <a:lstStyle/>
          <a:p>
            <a:pPr marL="57150" indent="0">
              <a:buNone/>
            </a:pPr>
            <a:r>
              <a:rPr lang="en-US" sz="11500" dirty="0">
                <a:hlinkClick r:id="rId3"/>
              </a:rPr>
              <a:t>https://replit.com/@HylandOutreach/PropEx</a:t>
            </a:r>
            <a:endParaRPr lang="en-US" sz="11500" dirty="0"/>
          </a:p>
        </p:txBody>
      </p:sp>
    </p:spTree>
    <p:extLst>
      <p:ext uri="{BB962C8B-B14F-4D97-AF65-F5344CB8AC3E}">
        <p14:creationId xmlns:p14="http://schemas.microsoft.com/office/powerpoint/2010/main" val="302836594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1C9D9D-1127-42B9-B2E0-95C998DD5EDF}"/>
              </a:ext>
            </a:extLst>
          </p:cNvPr>
          <p:cNvSpPr>
            <a:spLocks noGrp="1"/>
          </p:cNvSpPr>
          <p:nvPr>
            <p:ph type="body" sz="quarter" idx="10"/>
          </p:nvPr>
        </p:nvSpPr>
        <p:spPr/>
        <p:txBody>
          <a:bodyPr/>
          <a:lstStyle/>
          <a:p>
            <a:r>
              <a:rPr lang="en-US" dirty="0"/>
              <a:t>Questions?</a:t>
            </a:r>
          </a:p>
        </p:txBody>
      </p:sp>
    </p:spTree>
    <p:extLst>
      <p:ext uri="{BB962C8B-B14F-4D97-AF65-F5344CB8AC3E}">
        <p14:creationId xmlns:p14="http://schemas.microsoft.com/office/powerpoint/2010/main" val="28203534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Selectors recap </a:t>
            </a:r>
          </a:p>
        </p:txBody>
      </p:sp>
      <p:sp>
        <p:nvSpPr>
          <p:cNvPr id="3" name="Content Placeholder 2"/>
          <p:cNvSpPr>
            <a:spLocks noGrp="1"/>
          </p:cNvSpPr>
          <p:nvPr>
            <p:ph idx="1"/>
          </p:nvPr>
        </p:nvSpPr>
        <p:spPr>
          <a:xfrm>
            <a:off x="381000" y="1143000"/>
            <a:ext cx="11430000" cy="2514600"/>
          </a:xfrm>
        </p:spPr>
        <p:txBody>
          <a:bodyPr/>
          <a:lstStyle/>
          <a:p>
            <a:r>
              <a:rPr lang="en-US" b="1" dirty="0">
                <a:solidFill>
                  <a:schemeClr val="bg1"/>
                </a:solidFill>
              </a:rPr>
              <a:t>Selectors</a:t>
            </a:r>
            <a:r>
              <a:rPr lang="en-US" dirty="0">
                <a:solidFill>
                  <a:schemeClr val="bg1"/>
                </a:solidFill>
              </a:rPr>
              <a:t> determine which HTML elements to style for a ruleset</a:t>
            </a:r>
          </a:p>
          <a:p>
            <a:endParaRPr lang="en-US" i="1" dirty="0">
              <a:solidFill>
                <a:schemeClr val="bg1"/>
              </a:solidFill>
            </a:endParaRPr>
          </a:p>
          <a:p>
            <a:r>
              <a:rPr lang="en-US" i="1" dirty="0">
                <a:solidFill>
                  <a:schemeClr val="bg1"/>
                </a:solidFill>
              </a:rPr>
              <a:t>Q: What is an example of a selector?</a:t>
            </a:r>
          </a:p>
          <a:p>
            <a:r>
              <a:rPr lang="en-US" dirty="0">
                <a:solidFill>
                  <a:schemeClr val="bg1"/>
                </a:solidFill>
              </a:rPr>
              <a:t>Example Answer: The </a:t>
            </a:r>
            <a:r>
              <a:rPr lang="en-US" b="1" dirty="0">
                <a:solidFill>
                  <a:schemeClr val="bg1"/>
                </a:solidFill>
              </a:rPr>
              <a:t>p selector</a:t>
            </a:r>
            <a:r>
              <a:rPr lang="en-US" dirty="0">
                <a:solidFill>
                  <a:schemeClr val="bg1"/>
                </a:solidFill>
              </a:rPr>
              <a:t> will style all </a:t>
            </a:r>
            <a:r>
              <a:rPr lang="en-US" b="1" dirty="0">
                <a:solidFill>
                  <a:schemeClr val="bg1"/>
                </a:solidFill>
              </a:rPr>
              <a:t>p</a:t>
            </a:r>
            <a:r>
              <a:rPr lang="en-US" dirty="0">
                <a:solidFill>
                  <a:schemeClr val="bg1"/>
                </a:solidFill>
              </a:rPr>
              <a:t> elements</a:t>
            </a: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4" name="TextBox 3"/>
          <p:cNvSpPr txBox="1"/>
          <p:nvPr/>
        </p:nvSpPr>
        <p:spPr>
          <a:xfrm>
            <a:off x="3695700" y="3657600"/>
            <a:ext cx="4658968" cy="2936188"/>
          </a:xfrm>
          <a:prstGeom prst="rect">
            <a:avLst/>
          </a:prstGeom>
          <a:noFill/>
        </p:spPr>
        <p:txBody>
          <a:bodyPr wrap="none" lIns="182880" tIns="146304" rIns="182880" bIns="146304" rtlCol="0">
            <a:spAutoFit/>
          </a:bodyPr>
          <a:lstStyle/>
          <a:p>
            <a:pPr marL="57150" lvl="0">
              <a:spcAft>
                <a:spcPts val="1200"/>
              </a:spcAft>
              <a:buClr>
                <a:srgbClr val="98989A"/>
              </a:buClr>
            </a:pPr>
            <a:r>
              <a:rPr lang="en-US" sz="4000" dirty="0">
                <a:solidFill>
                  <a:srgbClr val="D7BA7D"/>
                </a:solidFill>
                <a:latin typeface="Consolas" panose="020B0609020204030204" pitchFamily="49" charset="0"/>
              </a:rPr>
              <a:t>p</a:t>
            </a:r>
            <a:r>
              <a:rPr lang="en-US" sz="4000" dirty="0">
                <a:solidFill>
                  <a:srgbClr val="D4D4D4"/>
                </a:solidFill>
                <a:latin typeface="Consolas" panose="020B0609020204030204" pitchFamily="49" charset="0"/>
              </a:rPr>
              <a:t> {</a:t>
            </a:r>
          </a:p>
          <a:p>
            <a:pPr marL="57150" lvl="0">
              <a:spcAft>
                <a:spcPts val="1200"/>
              </a:spcAft>
              <a:buClr>
                <a:srgbClr val="98989A"/>
              </a:buClr>
            </a:pPr>
            <a:r>
              <a:rPr lang="en-US" sz="4000" dirty="0">
                <a:solidFill>
                  <a:srgbClr val="D4D4D4"/>
                </a:solidFill>
                <a:latin typeface="Consolas" panose="020B0609020204030204" pitchFamily="49" charset="0"/>
              </a:rPr>
              <a:t>    </a:t>
            </a:r>
            <a:r>
              <a:rPr lang="en-US" sz="4000" dirty="0">
                <a:solidFill>
                  <a:srgbClr val="9CDCFE"/>
                </a:solidFill>
                <a:latin typeface="Consolas" panose="020B0609020204030204" pitchFamily="49" charset="0"/>
              </a:rPr>
              <a:t>color</a:t>
            </a:r>
            <a:r>
              <a:rPr lang="en-US" sz="4000" dirty="0">
                <a:solidFill>
                  <a:srgbClr val="D4D4D4"/>
                </a:solidFill>
                <a:latin typeface="Consolas" panose="020B0609020204030204" pitchFamily="49" charset="0"/>
              </a:rPr>
              <a:t>: </a:t>
            </a:r>
            <a:r>
              <a:rPr lang="en-US" sz="4000" dirty="0">
                <a:solidFill>
                  <a:srgbClr val="CE9178"/>
                </a:solidFill>
                <a:latin typeface="Consolas" panose="020B0609020204030204" pitchFamily="49" charset="0"/>
              </a:rPr>
              <a:t>red</a:t>
            </a:r>
            <a:r>
              <a:rPr lang="en-US" sz="4000" dirty="0">
                <a:solidFill>
                  <a:srgbClr val="D4D4D4"/>
                </a:solidFill>
                <a:latin typeface="Consolas" panose="020B0609020204030204" pitchFamily="49" charset="0"/>
              </a:rPr>
              <a:t>;</a:t>
            </a:r>
          </a:p>
          <a:p>
            <a:pPr marL="57150" lvl="0">
              <a:spcAft>
                <a:spcPts val="1200"/>
              </a:spcAft>
              <a:buClr>
                <a:srgbClr val="98989A"/>
              </a:buClr>
            </a:pPr>
            <a:r>
              <a:rPr lang="en-US" sz="4000" dirty="0">
                <a:solidFill>
                  <a:srgbClr val="D4D4D4"/>
                </a:solidFill>
                <a:latin typeface="Consolas" panose="020B0609020204030204" pitchFamily="49" charset="0"/>
              </a:rPr>
              <a:t>}</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5" name="Rectangle 4"/>
          <p:cNvSpPr/>
          <p:nvPr/>
        </p:nvSpPr>
        <p:spPr bwMode="auto">
          <a:xfrm>
            <a:off x="3695700" y="3771900"/>
            <a:ext cx="685800" cy="800100"/>
          </a:xfrm>
          <a:prstGeom prst="rect">
            <a:avLst/>
          </a:prstGeom>
          <a:solidFill>
            <a:schemeClr val="accent2">
              <a:lumMod val="20000"/>
              <a:lumOff val="80000"/>
              <a:alpha val="50000"/>
            </a:schemeClr>
          </a:solidFill>
          <a:ln w="25400">
            <a:solidFill>
              <a:schemeClr val="accent2">
                <a:lumMod val="40000"/>
                <a:lumOff val="6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46028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if you want to select something else?</a:t>
            </a:r>
          </a:p>
        </p:txBody>
      </p:sp>
      <p:sp>
        <p:nvSpPr>
          <p:cNvPr id="3" name="Content Placeholder 2"/>
          <p:cNvSpPr>
            <a:spLocks noGrp="1"/>
          </p:cNvSpPr>
          <p:nvPr>
            <p:ph idx="1"/>
          </p:nvPr>
        </p:nvSpPr>
        <p:spPr>
          <a:xfrm>
            <a:off x="381000" y="1143000"/>
            <a:ext cx="11430000" cy="1028700"/>
          </a:xfrm>
        </p:spPr>
        <p:txBody>
          <a:bodyPr/>
          <a:lstStyle/>
          <a:p>
            <a:pPr marL="57150" indent="0">
              <a:buNone/>
            </a:pPr>
            <a:r>
              <a:rPr lang="en-US" i="1" dirty="0"/>
              <a:t>Example: you have five </a:t>
            </a:r>
            <a:r>
              <a:rPr lang="en-US" b="1" i="1" dirty="0"/>
              <a:t>p</a:t>
            </a:r>
            <a:r>
              <a:rPr lang="en-US" i="1" dirty="0"/>
              <a:t> elements, and you want to highlight some of them (but not all of them)</a:t>
            </a:r>
          </a:p>
        </p:txBody>
      </p:sp>
      <p:pic>
        <p:nvPicPr>
          <p:cNvPr id="5" name="Picture 4">
            <a:extLst>
              <a:ext uri="{FF2B5EF4-FFF2-40B4-BE49-F238E27FC236}">
                <a16:creationId xmlns:a16="http://schemas.microsoft.com/office/drawing/2014/main" id="{B597C39A-5581-4002-895F-39C5E0D8E235}"/>
              </a:ext>
            </a:extLst>
          </p:cNvPr>
          <p:cNvPicPr>
            <a:picLocks noChangeAspect="1"/>
          </p:cNvPicPr>
          <p:nvPr/>
        </p:nvPicPr>
        <p:blipFill>
          <a:blip r:embed="rId3"/>
          <a:stretch>
            <a:fillRect/>
          </a:stretch>
        </p:blipFill>
        <p:spPr>
          <a:xfrm>
            <a:off x="495300" y="2514600"/>
            <a:ext cx="5163271" cy="3362794"/>
          </a:xfrm>
          <a:prstGeom prst="rect">
            <a:avLst/>
          </a:prstGeom>
        </p:spPr>
      </p:pic>
      <p:pic>
        <p:nvPicPr>
          <p:cNvPr id="7" name="Picture 6" descr="Table&#10;&#10;Description automatically generated">
            <a:extLst>
              <a:ext uri="{FF2B5EF4-FFF2-40B4-BE49-F238E27FC236}">
                <a16:creationId xmlns:a16="http://schemas.microsoft.com/office/drawing/2014/main" id="{5E2B1674-67E6-457A-89DE-F1FDBEEC70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0300" y="2514600"/>
            <a:ext cx="5287113" cy="3296110"/>
          </a:xfrm>
          <a:prstGeom prst="rect">
            <a:avLst/>
          </a:prstGeom>
        </p:spPr>
      </p:pic>
    </p:spTree>
    <p:extLst>
      <p:ext uri="{BB962C8B-B14F-4D97-AF65-F5344CB8AC3E}">
        <p14:creationId xmlns:p14="http://schemas.microsoft.com/office/powerpoint/2010/main" val="2482478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sz="4000" cap="none" dirty="0">
                <a:solidFill>
                  <a:schemeClr val="accent1">
                    <a:lumMod val="40000"/>
                    <a:lumOff val="60000"/>
                  </a:schemeClr>
                </a:solidFill>
                <a:latin typeface="Consolas" panose="020B0609020204030204" pitchFamily="49" charset="0"/>
              </a:rPr>
              <a:t>class</a:t>
            </a:r>
            <a:r>
              <a:rPr lang="en-US" dirty="0"/>
              <a:t> selector – example</a:t>
            </a:r>
          </a:p>
        </p:txBody>
      </p:sp>
      <p:sp>
        <p:nvSpPr>
          <p:cNvPr id="3" name="Content Placeholder 2"/>
          <p:cNvSpPr>
            <a:spLocks noGrp="1"/>
          </p:cNvSpPr>
          <p:nvPr>
            <p:ph idx="1"/>
          </p:nvPr>
        </p:nvSpPr>
        <p:spPr/>
        <p:txBody>
          <a:bodyPr/>
          <a:lstStyle/>
          <a:p>
            <a:pPr marL="57150" indent="0">
              <a:buNone/>
            </a:pPr>
            <a:r>
              <a:rPr lang="en-US" b="1" dirty="0"/>
              <a:t>CSS:</a:t>
            </a:r>
          </a:p>
          <a:p>
            <a:pPr marL="0" indent="0">
              <a:buNone/>
            </a:pPr>
            <a:r>
              <a:rPr lang="en-US" dirty="0">
                <a:solidFill>
                  <a:srgbClr val="800000"/>
                </a:solidFill>
                <a:latin typeface="Consolas" panose="020B0609020204030204" pitchFamily="49" charset="0"/>
              </a:rPr>
              <a:t>.important</a:t>
            </a:r>
            <a:r>
              <a:rPr lang="en-US" dirty="0">
                <a:solidFill>
                  <a:srgbClr val="000000"/>
                </a:solidFill>
                <a:latin typeface="Consolas" panose="020B0609020204030204" pitchFamily="49" charset="0"/>
              </a:rPr>
              <a:t> {</a:t>
            </a:r>
          </a:p>
          <a:p>
            <a:pPr marL="0" indent="0">
              <a:buNone/>
            </a:pPr>
            <a:r>
              <a:rPr lang="en-US" dirty="0">
                <a:solidFill>
                  <a:srgbClr val="FF0000"/>
                </a:solidFill>
                <a:latin typeface="Consolas" panose="020B0609020204030204" pitchFamily="49" charset="0"/>
              </a:rPr>
              <a:t>	background</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yellow</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57150" indent="0">
              <a:buNone/>
            </a:pPr>
            <a:endParaRPr lang="en-US" dirty="0"/>
          </a:p>
          <a:p>
            <a:pPr marL="57150" indent="0">
              <a:buNone/>
            </a:pPr>
            <a:r>
              <a:rPr lang="en-US" b="1" dirty="0"/>
              <a:t>HTML:</a:t>
            </a:r>
          </a:p>
          <a:p>
            <a:pPr marL="0" indent="0">
              <a:buNone/>
            </a:pPr>
            <a:r>
              <a:rPr lang="en-US" dirty="0">
                <a:solidFill>
                  <a:srgbClr val="800000"/>
                </a:solidFill>
                <a:latin typeface="Consolas" panose="020B0609020204030204" pitchFamily="49" charset="0"/>
              </a:rPr>
              <a:t>&lt;p</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"important"</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This is highlighted</a:t>
            </a:r>
            <a:r>
              <a:rPr lang="en-US" dirty="0">
                <a:solidFill>
                  <a:srgbClr val="800000"/>
                </a:solidFill>
                <a:latin typeface="Consolas" panose="020B0609020204030204" pitchFamily="49" charset="0"/>
              </a:rPr>
              <a:t>&lt;/p&gt;</a:t>
            </a:r>
            <a:endParaRPr lang="en-US" dirty="0">
              <a:solidFill>
                <a:srgbClr val="000000"/>
              </a:solidFill>
              <a:latin typeface="Consolas" panose="020B0609020204030204" pitchFamily="49" charset="0"/>
            </a:endParaRPr>
          </a:p>
          <a:p>
            <a:pPr marL="0" indent="0">
              <a:buNone/>
            </a:pPr>
            <a:r>
              <a:rPr lang="en-US" dirty="0">
                <a:solidFill>
                  <a:srgbClr val="800000"/>
                </a:solidFill>
                <a:latin typeface="Consolas" panose="020B0609020204030204" pitchFamily="49" charset="0"/>
              </a:rPr>
              <a:t>&lt;h1</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"important"</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This header is highlighted too!</a:t>
            </a:r>
            <a:r>
              <a:rPr lang="en-US" dirty="0">
                <a:solidFill>
                  <a:srgbClr val="800000"/>
                </a:solidFill>
                <a:latin typeface="Consolas" panose="020B0609020204030204" pitchFamily="49" charset="0"/>
              </a:rPr>
              <a:t>&lt;/h1&gt;</a:t>
            </a:r>
            <a:endParaRPr lang="en-US" dirty="0">
              <a:solidFill>
                <a:srgbClr val="000000"/>
              </a:solidFill>
              <a:latin typeface="Consolas" panose="020B0609020204030204" pitchFamily="49" charset="0"/>
            </a:endParaRPr>
          </a:p>
          <a:p>
            <a:pPr marL="57150" indent="0">
              <a:buNone/>
            </a:pPr>
            <a:endParaRPr lang="en-US" dirty="0"/>
          </a:p>
        </p:txBody>
      </p:sp>
    </p:spTree>
    <p:extLst>
      <p:ext uri="{BB962C8B-B14F-4D97-AF65-F5344CB8AC3E}">
        <p14:creationId xmlns:p14="http://schemas.microsoft.com/office/powerpoint/2010/main" val="328602626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sz="4000" cap="none" dirty="0">
                <a:solidFill>
                  <a:schemeClr val="accent1">
                    <a:lumMod val="50000"/>
                  </a:schemeClr>
                </a:solidFill>
                <a:latin typeface="Consolas" panose="020B0609020204030204" pitchFamily="49" charset="0"/>
              </a:rPr>
              <a:t>class</a:t>
            </a:r>
            <a:r>
              <a:rPr lang="en-US" dirty="0"/>
              <a:t> Selector – More info</a:t>
            </a:r>
          </a:p>
        </p:txBody>
      </p:sp>
      <p:sp>
        <p:nvSpPr>
          <p:cNvPr id="3" name="Content Placeholder 2"/>
          <p:cNvSpPr>
            <a:spLocks noGrp="1"/>
          </p:cNvSpPr>
          <p:nvPr>
            <p:ph idx="1"/>
          </p:nvPr>
        </p:nvSpPr>
        <p:spPr/>
        <p:txBody>
          <a:bodyPr>
            <a:normAutofit/>
          </a:bodyPr>
          <a:lstStyle/>
          <a:p>
            <a:r>
              <a:rPr lang="en-US" dirty="0"/>
              <a:t>The </a:t>
            </a:r>
            <a:r>
              <a:rPr lang="en-US" dirty="0">
                <a:solidFill>
                  <a:schemeClr val="accent1">
                    <a:lumMod val="50000"/>
                  </a:schemeClr>
                </a:solidFill>
                <a:latin typeface="Consolas" panose="020B0609020204030204" pitchFamily="49" charset="0"/>
              </a:rPr>
              <a:t>class</a:t>
            </a:r>
            <a:r>
              <a:rPr lang="en-US" dirty="0"/>
              <a:t> attribute can be added to any HTML element</a:t>
            </a:r>
          </a:p>
          <a:p>
            <a:r>
              <a:rPr lang="en-US" dirty="0"/>
              <a:t>It</a:t>
            </a:r>
            <a:r>
              <a:rPr lang="en-US" i="1" dirty="0"/>
              <a:t> classifies</a:t>
            </a:r>
            <a:r>
              <a:rPr lang="en-US" dirty="0"/>
              <a:t> the element, usually to determine which styles apply</a:t>
            </a:r>
          </a:p>
          <a:p>
            <a:pPr lvl="1"/>
            <a:r>
              <a:rPr lang="en-US" dirty="0"/>
              <a:t>This makes styles reusable across multiple elements</a:t>
            </a:r>
          </a:p>
          <a:p>
            <a:r>
              <a:rPr lang="en-US" dirty="0"/>
              <a:t>In CSS, HTML elements can be selected based on the value of the </a:t>
            </a:r>
            <a:r>
              <a:rPr lang="en-US" dirty="0">
                <a:solidFill>
                  <a:schemeClr val="accent1">
                    <a:lumMod val="50000"/>
                  </a:schemeClr>
                </a:solidFill>
                <a:latin typeface="Consolas" panose="020B0609020204030204" pitchFamily="49" charset="0"/>
              </a:rPr>
              <a:t>class</a:t>
            </a:r>
            <a:r>
              <a:rPr lang="en-US" dirty="0"/>
              <a:t> attribute (using </a:t>
            </a:r>
            <a:r>
              <a:rPr lang="en-US" b="1" dirty="0"/>
              <a:t>.class</a:t>
            </a:r>
            <a:r>
              <a:rPr lang="en-US" dirty="0"/>
              <a:t>)</a:t>
            </a:r>
          </a:p>
          <a:p>
            <a:r>
              <a:rPr lang="en-US" dirty="0"/>
              <a:t>It is </a:t>
            </a:r>
            <a:r>
              <a:rPr lang="en-US" i="1" dirty="0"/>
              <a:t>more specific</a:t>
            </a:r>
            <a:r>
              <a:rPr lang="en-US" dirty="0"/>
              <a:t> than the element selector</a:t>
            </a:r>
          </a:p>
          <a:p>
            <a:r>
              <a:rPr lang="en-US" dirty="0"/>
              <a:t>An HTML element can have any number of </a:t>
            </a:r>
            <a:r>
              <a:rPr lang="en-US" i="1" dirty="0"/>
              <a:t>classes</a:t>
            </a:r>
          </a:p>
          <a:p>
            <a:endParaRPr lang="en-US" i="1" dirty="0"/>
          </a:p>
          <a:p>
            <a:r>
              <a:rPr lang="en-US" sz="4400" dirty="0"/>
              <a:t>CLASS </a:t>
            </a:r>
            <a:r>
              <a:rPr lang="en-US" sz="4400" dirty="0">
                <a:sym typeface="Wingdings" panose="05000000000000000000" pitchFamily="2" charset="2"/>
              </a:rPr>
              <a:t></a:t>
            </a:r>
            <a:r>
              <a:rPr lang="en-US" sz="4400" dirty="0"/>
              <a:t> DOT</a:t>
            </a:r>
            <a:endParaRPr lang="en-US" dirty="0"/>
          </a:p>
        </p:txBody>
      </p:sp>
    </p:spTree>
    <p:extLst>
      <p:ext uri="{BB962C8B-B14F-4D97-AF65-F5344CB8AC3E}">
        <p14:creationId xmlns:p14="http://schemas.microsoft.com/office/powerpoint/2010/main" val="7602405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Selector example</a:t>
            </a:r>
          </a:p>
        </p:txBody>
      </p:sp>
      <p:sp>
        <p:nvSpPr>
          <p:cNvPr id="3" name="Content Placeholder 2"/>
          <p:cNvSpPr>
            <a:spLocks noGrp="1"/>
          </p:cNvSpPr>
          <p:nvPr>
            <p:ph idx="1"/>
          </p:nvPr>
        </p:nvSpPr>
        <p:spPr/>
        <p:txBody>
          <a:bodyPr>
            <a:noAutofit/>
          </a:bodyPr>
          <a:lstStyle/>
          <a:p>
            <a:pPr marL="57150" indent="0">
              <a:buNone/>
            </a:pPr>
            <a:r>
              <a:rPr lang="en-US" sz="9600" dirty="0">
                <a:hlinkClick r:id="rId3"/>
              </a:rPr>
              <a:t>https://replit.com/@HylandOutreach/CssClassExample</a:t>
            </a:r>
            <a:endParaRPr lang="en-US" sz="9600" dirty="0"/>
          </a:p>
        </p:txBody>
      </p:sp>
    </p:spTree>
    <p:extLst>
      <p:ext uri="{BB962C8B-B14F-4D97-AF65-F5344CB8AC3E}">
        <p14:creationId xmlns:p14="http://schemas.microsoft.com/office/powerpoint/2010/main" val="90916655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cap="none" dirty="0">
                <a:solidFill>
                  <a:schemeClr val="accent1">
                    <a:lumMod val="40000"/>
                    <a:lumOff val="60000"/>
                  </a:schemeClr>
                </a:solidFill>
                <a:latin typeface="Consolas" panose="020B0609020204030204" pitchFamily="49" charset="0"/>
              </a:rPr>
              <a:t>id</a:t>
            </a:r>
            <a:r>
              <a:rPr lang="en-US" dirty="0"/>
              <a:t> selector example</a:t>
            </a:r>
          </a:p>
        </p:txBody>
      </p:sp>
      <p:sp>
        <p:nvSpPr>
          <p:cNvPr id="3" name="Content Placeholder 2"/>
          <p:cNvSpPr>
            <a:spLocks noGrp="1"/>
          </p:cNvSpPr>
          <p:nvPr>
            <p:ph idx="1"/>
          </p:nvPr>
        </p:nvSpPr>
        <p:spPr/>
        <p:txBody>
          <a:bodyPr/>
          <a:lstStyle/>
          <a:p>
            <a:pPr marL="0" indent="0">
              <a:buNone/>
            </a:pPr>
            <a:r>
              <a:rPr lang="en-US" b="1" dirty="0"/>
              <a:t>CSS:</a:t>
            </a:r>
          </a:p>
          <a:p>
            <a:pPr marL="0" indent="0">
              <a:buNone/>
            </a:pPr>
            <a:r>
              <a:rPr lang="en-US" dirty="0">
                <a:solidFill>
                  <a:srgbClr val="800000"/>
                </a:solidFill>
                <a:latin typeface="Consolas" panose="020B0609020204030204" pitchFamily="49" charset="0"/>
              </a:rPr>
              <a:t>#header1</a:t>
            </a:r>
            <a:r>
              <a:rPr lang="en-US" dirty="0">
                <a:solidFill>
                  <a:srgbClr val="000000"/>
                </a:solidFill>
                <a:latin typeface="Consolas" panose="020B0609020204030204" pitchFamily="49" charset="0"/>
              </a:rPr>
              <a:t> {</a:t>
            </a:r>
          </a:p>
          <a:p>
            <a:pPr marL="0" indent="0">
              <a:buNone/>
            </a:pPr>
            <a:r>
              <a:rPr lang="en-US" dirty="0">
                <a:solidFill>
                  <a:srgbClr val="FF0000"/>
                </a:solidFill>
                <a:latin typeface="Consolas" panose="020B0609020204030204" pitchFamily="49" charset="0"/>
              </a:rPr>
              <a:t>	color</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orange</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endParaRPr lang="en-US" dirty="0">
              <a:solidFill>
                <a:schemeClr val="bg2">
                  <a:lumMod val="75000"/>
                </a:schemeClr>
              </a:solidFill>
            </a:endParaRPr>
          </a:p>
          <a:p>
            <a:pPr marL="0" indent="0">
              <a:buNone/>
            </a:pPr>
            <a:endParaRPr lang="en-US" dirty="0">
              <a:solidFill>
                <a:schemeClr val="bg2">
                  <a:lumMod val="75000"/>
                </a:schemeClr>
              </a:solidFill>
            </a:endParaRPr>
          </a:p>
          <a:p>
            <a:pPr marL="0" indent="0">
              <a:buNone/>
            </a:pPr>
            <a:r>
              <a:rPr lang="en-US" b="1" dirty="0"/>
              <a:t>HTML:</a:t>
            </a:r>
          </a:p>
          <a:p>
            <a:pPr marL="0" indent="0">
              <a:buNone/>
            </a:pPr>
            <a:r>
              <a:rPr lang="en-US" dirty="0">
                <a:solidFill>
                  <a:srgbClr val="800000"/>
                </a:solidFill>
                <a:latin typeface="Consolas" panose="020B0609020204030204" pitchFamily="49" charset="0"/>
              </a:rPr>
              <a:t>&lt;h2</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id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"header1"</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This header is orange!</a:t>
            </a:r>
            <a:r>
              <a:rPr lang="en-US" dirty="0">
                <a:solidFill>
                  <a:srgbClr val="800000"/>
                </a:solidFill>
                <a:latin typeface="Consolas" panose="020B0609020204030204" pitchFamily="49" charset="0"/>
              </a:rPr>
              <a:t>&lt;h2&gt;</a:t>
            </a:r>
            <a:endParaRPr lang="en-US" dirty="0">
              <a:solidFill>
                <a:srgbClr val="000000"/>
              </a:solidFill>
              <a:latin typeface="Consolas" panose="020B0609020204030204" pitchFamily="49" charset="0"/>
            </a:endParaRPr>
          </a:p>
          <a:p>
            <a:pPr marL="57150" indent="0">
              <a:buNone/>
            </a:pPr>
            <a:endParaRPr lang="en-US" dirty="0"/>
          </a:p>
        </p:txBody>
      </p:sp>
    </p:spTree>
    <p:extLst>
      <p:ext uri="{BB962C8B-B14F-4D97-AF65-F5344CB8AC3E}">
        <p14:creationId xmlns:p14="http://schemas.microsoft.com/office/powerpoint/2010/main" val="5565675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the </a:t>
            </a:r>
            <a:r>
              <a:rPr lang="en-US" sz="4000" cap="none" dirty="0">
                <a:solidFill>
                  <a:schemeClr val="accent1">
                    <a:lumMod val="50000"/>
                  </a:schemeClr>
                </a:solidFill>
                <a:latin typeface="Consolas" panose="020B0609020204030204" pitchFamily="49" charset="0"/>
              </a:rPr>
              <a:t>id</a:t>
            </a:r>
            <a:r>
              <a:rPr lang="en-US" dirty="0"/>
              <a:t> selector different?</a:t>
            </a:r>
          </a:p>
        </p:txBody>
      </p:sp>
      <p:sp>
        <p:nvSpPr>
          <p:cNvPr id="3" name="Content Placeholder 2"/>
          <p:cNvSpPr>
            <a:spLocks noGrp="1"/>
          </p:cNvSpPr>
          <p:nvPr>
            <p:ph idx="1"/>
          </p:nvPr>
        </p:nvSpPr>
        <p:spPr/>
        <p:txBody>
          <a:bodyPr/>
          <a:lstStyle/>
          <a:p>
            <a:endParaRPr lang="en-US" dirty="0"/>
          </a:p>
          <a:p>
            <a:r>
              <a:rPr lang="en-US" dirty="0"/>
              <a:t>The </a:t>
            </a:r>
            <a:r>
              <a:rPr lang="en-US" dirty="0">
                <a:solidFill>
                  <a:schemeClr val="accent1">
                    <a:lumMod val="50000"/>
                  </a:schemeClr>
                </a:solidFill>
                <a:latin typeface="Consolas" panose="020B0609020204030204" pitchFamily="49" charset="0"/>
              </a:rPr>
              <a:t>id</a:t>
            </a:r>
            <a:r>
              <a:rPr lang="en-US" dirty="0"/>
              <a:t> attribute is </a:t>
            </a:r>
            <a:r>
              <a:rPr lang="en-US" u="sng" dirty="0"/>
              <a:t>UNIQUE</a:t>
            </a:r>
            <a:r>
              <a:rPr lang="en-US" dirty="0"/>
              <a:t> to a given element</a:t>
            </a:r>
          </a:p>
          <a:p>
            <a:endParaRPr lang="en-US" dirty="0"/>
          </a:p>
          <a:p>
            <a:r>
              <a:rPr lang="en-US" dirty="0"/>
              <a:t>Use a hashtag to select the element in CSS (</a:t>
            </a:r>
            <a:r>
              <a:rPr lang="en-US" b="1" dirty="0"/>
              <a:t>#id</a:t>
            </a:r>
            <a:r>
              <a:rPr lang="en-US" dirty="0"/>
              <a:t>)</a:t>
            </a:r>
          </a:p>
          <a:p>
            <a:endParaRPr lang="en-US" dirty="0"/>
          </a:p>
          <a:p>
            <a:r>
              <a:rPr lang="en-US" dirty="0"/>
              <a:t>An element can only have ONE id</a:t>
            </a:r>
          </a:p>
          <a:p>
            <a:endParaRPr lang="en-US" dirty="0"/>
          </a:p>
          <a:p>
            <a:pPr lvl="0">
              <a:buClr>
                <a:srgbClr val="98989A"/>
              </a:buClr>
            </a:pPr>
            <a:r>
              <a:rPr lang="en-US" sz="4400" dirty="0">
                <a:solidFill>
                  <a:srgbClr val="56565A"/>
                </a:solidFill>
              </a:rPr>
              <a:t>ID </a:t>
            </a:r>
            <a:r>
              <a:rPr lang="en-US" sz="4400" dirty="0">
                <a:solidFill>
                  <a:srgbClr val="56565A"/>
                </a:solidFill>
                <a:sym typeface="Wingdings" panose="05000000000000000000" pitchFamily="2" charset="2"/>
              </a:rPr>
              <a:t></a:t>
            </a:r>
            <a:r>
              <a:rPr lang="en-US" sz="4400" dirty="0">
                <a:solidFill>
                  <a:srgbClr val="56565A"/>
                </a:solidFill>
              </a:rPr>
              <a:t> HASHTAG</a:t>
            </a:r>
            <a:endParaRPr lang="en-US" dirty="0">
              <a:solidFill>
                <a:srgbClr val="56565A"/>
              </a:solidFill>
            </a:endParaRPr>
          </a:p>
          <a:p>
            <a:endParaRPr lang="en-US" dirty="0"/>
          </a:p>
        </p:txBody>
      </p:sp>
    </p:spTree>
    <p:extLst>
      <p:ext uri="{BB962C8B-B14F-4D97-AF65-F5344CB8AC3E}">
        <p14:creationId xmlns:p14="http://schemas.microsoft.com/office/powerpoint/2010/main" val="20390475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 Selector example</a:t>
            </a:r>
          </a:p>
        </p:txBody>
      </p:sp>
      <p:sp>
        <p:nvSpPr>
          <p:cNvPr id="3" name="Content Placeholder 2"/>
          <p:cNvSpPr>
            <a:spLocks noGrp="1"/>
          </p:cNvSpPr>
          <p:nvPr>
            <p:ph idx="1"/>
          </p:nvPr>
        </p:nvSpPr>
        <p:spPr/>
        <p:txBody>
          <a:bodyPr>
            <a:noAutofit/>
          </a:bodyPr>
          <a:lstStyle/>
          <a:p>
            <a:pPr marL="57150" indent="0">
              <a:buNone/>
            </a:pPr>
            <a:r>
              <a:rPr lang="en-US" sz="11500" dirty="0">
                <a:hlinkClick r:id="rId3"/>
              </a:rPr>
              <a:t>https://replit.com/@HylandOutreach/IdExample</a:t>
            </a:r>
            <a:endParaRPr lang="en-US" sz="11500" dirty="0"/>
          </a:p>
        </p:txBody>
      </p:sp>
    </p:spTree>
    <p:extLst>
      <p:ext uri="{BB962C8B-B14F-4D97-AF65-F5344CB8AC3E}">
        <p14:creationId xmlns:p14="http://schemas.microsoft.com/office/powerpoint/2010/main" val="538337977"/>
      </p:ext>
    </p:extLst>
  </p:cSld>
  <p:clrMapOvr>
    <a:masterClrMapping/>
  </p:clrMapOvr>
  <p:transition>
    <p:fade/>
  </p:transition>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2336</TotalTime>
  <Words>640</Words>
  <Application>Microsoft Office PowerPoint</Application>
  <PresentationFormat>Widescreen</PresentationFormat>
  <Paragraphs>82</Paragraphs>
  <Slides>12</Slides>
  <Notes>9</Notes>
  <HiddenSlides>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Consolas</vt:lpstr>
      <vt:lpstr>Times New Roman</vt:lpstr>
      <vt:lpstr>Wingdings</vt:lpstr>
      <vt:lpstr>Hyland 2019</vt:lpstr>
      <vt:lpstr>More CSS Selectors</vt:lpstr>
      <vt:lpstr>Selectors recap </vt:lpstr>
      <vt:lpstr>What if you want to select something else?</vt:lpstr>
      <vt:lpstr>The class selector – example</vt:lpstr>
      <vt:lpstr>The class Selector – More info</vt:lpstr>
      <vt:lpstr>Class Selector example</vt:lpstr>
      <vt:lpstr>id selector example</vt:lpstr>
      <vt:lpstr>How is the id selector different?</vt:lpstr>
      <vt:lpstr>ID Selector example</vt:lpstr>
      <vt:lpstr>BONUS: Some New Properties</vt:lpstr>
      <vt:lpstr>New Properties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Joseph Maxwell</cp:lastModifiedBy>
  <cp:revision>93</cp:revision>
  <dcterms:created xsi:type="dcterms:W3CDTF">2019-03-11T04:04:09Z</dcterms:created>
  <dcterms:modified xsi:type="dcterms:W3CDTF">2021-07-20T14:11:57Z</dcterms:modified>
</cp:coreProperties>
</file>