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307" r:id="rId3"/>
    <p:sldId id="309" r:id="rId4"/>
    <p:sldId id="311" r:id="rId5"/>
    <p:sldId id="310" r:id="rId6"/>
    <p:sldId id="312" r:id="rId7"/>
    <p:sldId id="313" r:id="rId8"/>
    <p:sldId id="314" r:id="rId9"/>
    <p:sldId id="315" r:id="rId10"/>
    <p:sldId id="317" r:id="rId11"/>
    <p:sldId id="318"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axwell" initials="JM" lastIdx="1" clrIdx="0">
    <p:extLst>
      <p:ext uri="{19B8F6BF-5375-455C-9EA6-DF929625EA0E}">
        <p15:presenceInfo xmlns:p15="http://schemas.microsoft.com/office/powerpoint/2012/main" userId="S::Joseph.Maxwell@hyland.com::81b9e37d-9426-4999-a489-1cb52182bf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378"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 little more about selectors. What if you didn’t want to select all paragraphs, just some of them? This is possible with Classes (on the next slide).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“important”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slide kind of quickly. It’s all useful information, but hard to retain. It’s generally easier to explain given an example. The important thing to remember – class goes with dot.</a:t>
            </a:r>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73740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introduce the </a:t>
            </a:r>
            <a:r>
              <a:rPr lang="en-US" b="1" dirty="0"/>
              <a:t>font-style</a:t>
            </a:r>
            <a:r>
              <a:rPr lang="en-US" b="0" dirty="0"/>
              <a:t> and </a:t>
            </a:r>
            <a:r>
              <a:rPr lang="en-US" b="1" dirty="0"/>
              <a:t>border</a:t>
            </a:r>
            <a:r>
              <a:rPr lang="en-US" b="0" dirty="0"/>
              <a:t> properties. These will be used in the code-along activity.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57894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examples of the two new properties. Change around the border values to see how they can be different.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80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5/28/2021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5/28/2021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5/28/2021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5/28/2021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5/28/2021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5/28/2021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com/@HylandOutreach/PropEx"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HylandOutreach/CssClassExample"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IdExampl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More CSS Selectors</a:t>
            </a:r>
          </a:p>
        </p:txBody>
      </p:sp>
      <p:sp>
        <p:nvSpPr>
          <p:cNvPr id="3" name="Subtitle 2"/>
          <p:cNvSpPr>
            <a:spLocks noGrp="1"/>
          </p:cNvSpPr>
          <p:nvPr>
            <p:ph type="subTitle" idx="1"/>
          </p:nvPr>
        </p:nvSpPr>
        <p:spPr>
          <a:xfrm>
            <a:off x="381000" y="3429000"/>
            <a:ext cx="7565084" cy="553998"/>
          </a:xfrm>
        </p:spPr>
        <p:txBody>
          <a:bodyPr/>
          <a:lstStyle/>
          <a:p>
            <a:r>
              <a:rPr lang="en-US" dirty="0"/>
              <a:t>Introduction to web development</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E2DD-8E0A-49B0-B02F-E52618478247}"/>
              </a:ext>
            </a:extLst>
          </p:cNvPr>
          <p:cNvSpPr>
            <a:spLocks noGrp="1"/>
          </p:cNvSpPr>
          <p:nvPr>
            <p:ph type="title"/>
          </p:nvPr>
        </p:nvSpPr>
        <p:spPr/>
        <p:txBody>
          <a:bodyPr/>
          <a:lstStyle/>
          <a:p>
            <a:r>
              <a:rPr lang="en-US" dirty="0"/>
              <a:t>BONUS: Some New Properties</a:t>
            </a:r>
          </a:p>
        </p:txBody>
      </p:sp>
      <p:sp>
        <p:nvSpPr>
          <p:cNvPr id="5" name="Rectangle 4">
            <a:extLst>
              <a:ext uri="{FF2B5EF4-FFF2-40B4-BE49-F238E27FC236}">
                <a16:creationId xmlns:a16="http://schemas.microsoft.com/office/drawing/2014/main" id="{27A0ECD3-BFB3-4466-897D-A3A274BF25DA}"/>
              </a:ext>
            </a:extLst>
          </p:cNvPr>
          <p:cNvSpPr/>
          <p:nvPr/>
        </p:nvSpPr>
        <p:spPr bwMode="auto">
          <a:xfrm>
            <a:off x="381000" y="1369117"/>
            <a:ext cx="5143500" cy="2000249"/>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a:solidFill>
                  <a:srgbClr val="D7BA7D"/>
                </a:solidFill>
                <a:effectLst/>
                <a:latin typeface="Consolas" panose="020B0609020204030204" pitchFamily="49" charset="0"/>
              </a:rPr>
              <a:t>p</a:t>
            </a:r>
            <a:r>
              <a:rPr lang="en-US" sz="3200" b="0" dirty="0">
                <a:solidFill>
                  <a:srgbClr val="D4D4D4"/>
                </a:solidFill>
                <a:effectLst/>
                <a:latin typeface="Consolas" panose="020B0609020204030204" pitchFamily="49" charset="0"/>
              </a:rPr>
              <a:t> {</a:t>
            </a:r>
          </a:p>
          <a:p>
            <a:r>
              <a:rPr lang="en-US" sz="3200" b="0" dirty="0">
                <a:solidFill>
                  <a:srgbClr val="9CDCFE"/>
                </a:solidFill>
                <a:effectLst/>
                <a:latin typeface="Consolas" panose="020B0609020204030204" pitchFamily="49" charset="0"/>
              </a:rPr>
              <a:t>  </a:t>
            </a:r>
            <a:r>
              <a:rPr lang="en-US" sz="3200" b="1" dirty="0">
                <a:solidFill>
                  <a:srgbClr val="9CDCFE"/>
                </a:solidFill>
                <a:effectLst/>
                <a:latin typeface="Consolas" panose="020B0609020204030204" pitchFamily="49" charset="0"/>
              </a:rPr>
              <a:t>font-style</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italic</a:t>
            </a:r>
            <a:r>
              <a:rPr lang="en-US" sz="3200" b="1"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ADC74D29-DB72-4AE3-8BF9-A979CFC73061}"/>
              </a:ext>
            </a:extLst>
          </p:cNvPr>
          <p:cNvSpPr/>
          <p:nvPr/>
        </p:nvSpPr>
        <p:spPr bwMode="auto">
          <a:xfrm>
            <a:off x="381000" y="4800600"/>
            <a:ext cx="5143500" cy="1028698"/>
          </a:xfrm>
          <a:prstGeom prst="rect">
            <a:avLst/>
          </a:pr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4400" b="0" i="1" dirty="0">
                <a:solidFill>
                  <a:schemeClr val="tx1">
                    <a:lumMod val="50000"/>
                  </a:schemeClr>
                </a:solidFill>
                <a:effectLst/>
                <a:latin typeface="Times New Roman" panose="02020603050405020304" pitchFamily="18" charset="0"/>
                <a:cs typeface="Times New Roman" panose="02020603050405020304" pitchFamily="18" charset="0"/>
              </a:rPr>
              <a:t>Looks like this</a:t>
            </a:r>
          </a:p>
        </p:txBody>
      </p:sp>
      <p:sp>
        <p:nvSpPr>
          <p:cNvPr id="7" name="Rectangle 6">
            <a:extLst>
              <a:ext uri="{FF2B5EF4-FFF2-40B4-BE49-F238E27FC236}">
                <a16:creationId xmlns:a16="http://schemas.microsoft.com/office/drawing/2014/main" id="{E6FCD4E4-E5D6-4E7B-A92F-22D80A4915CE}"/>
              </a:ext>
            </a:extLst>
          </p:cNvPr>
          <p:cNvSpPr/>
          <p:nvPr/>
        </p:nvSpPr>
        <p:spPr bwMode="auto">
          <a:xfrm>
            <a:off x="5867400" y="1361662"/>
            <a:ext cx="5829300" cy="2000249"/>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err="1">
                <a:solidFill>
                  <a:srgbClr val="D7BA7D"/>
                </a:solidFill>
                <a:effectLst/>
                <a:latin typeface="Consolas" panose="020B0609020204030204" pitchFamily="49" charset="0"/>
              </a:rPr>
              <a:t>img</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r>
              <a:rPr lang="en-US" sz="3200" b="1" dirty="0">
                <a:solidFill>
                  <a:srgbClr val="9CDCFE"/>
                </a:solidFill>
                <a:effectLst/>
                <a:latin typeface="Consolas" panose="020B0609020204030204" pitchFamily="49" charset="0"/>
              </a:rPr>
              <a:t>border</a:t>
            </a:r>
            <a:r>
              <a:rPr lang="en-US" sz="3200" b="1" dirty="0">
                <a:solidFill>
                  <a:srgbClr val="D4D4D4"/>
                </a:solidFill>
                <a:effectLst/>
                <a:latin typeface="Consolas" panose="020B0609020204030204" pitchFamily="49" charset="0"/>
              </a:rPr>
              <a:t>: </a:t>
            </a:r>
            <a:r>
              <a:rPr lang="en-US" sz="3200" b="1" dirty="0">
                <a:solidFill>
                  <a:srgbClr val="B5CEA8"/>
                </a:solidFill>
                <a:effectLst/>
                <a:latin typeface="Consolas" panose="020B0609020204030204" pitchFamily="49" charset="0"/>
              </a:rPr>
              <a:t>2px</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solid</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red</a:t>
            </a:r>
            <a:r>
              <a:rPr lang="en-US" sz="3200" b="1"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F77E377C-1D0D-439C-B20D-F1CF03BE957D}"/>
              </a:ext>
            </a:extLst>
          </p:cNvPr>
          <p:cNvCxnSpPr>
            <a:stCxn id="5" idx="2"/>
            <a:endCxn id="6" idx="0"/>
          </p:cNvCxnSpPr>
          <p:nvPr/>
        </p:nvCxnSpPr>
        <p:spPr>
          <a:xfrm>
            <a:off x="2952750" y="3369366"/>
            <a:ext cx="0" cy="1431234"/>
          </a:xfrm>
          <a:prstGeom prst="straightConnector1">
            <a:avLst/>
          </a:prstGeom>
          <a:ln w="76200">
            <a:miter lim="800000"/>
            <a:headEnd type="none"/>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1F542FC5-77A0-4593-B849-045C1BAAAEFA}"/>
              </a:ext>
            </a:extLst>
          </p:cNvPr>
          <p:cNvPicPr>
            <a:picLocks noChangeAspect="1"/>
          </p:cNvPicPr>
          <p:nvPr/>
        </p:nvPicPr>
        <p:blipFill>
          <a:blip r:embed="rId3"/>
          <a:stretch>
            <a:fillRect/>
          </a:stretch>
        </p:blipFill>
        <p:spPr>
          <a:xfrm>
            <a:off x="7305469" y="3686176"/>
            <a:ext cx="2953162" cy="2953162"/>
          </a:xfrm>
          <a:prstGeom prst="rect">
            <a:avLst/>
          </a:prstGeom>
        </p:spPr>
      </p:pic>
      <p:cxnSp>
        <p:nvCxnSpPr>
          <p:cNvPr id="13" name="Straight Arrow Connector 12">
            <a:extLst>
              <a:ext uri="{FF2B5EF4-FFF2-40B4-BE49-F238E27FC236}">
                <a16:creationId xmlns:a16="http://schemas.microsoft.com/office/drawing/2014/main" id="{4F4E0D3D-790D-4DF7-B096-841337783A17}"/>
              </a:ext>
            </a:extLst>
          </p:cNvPr>
          <p:cNvCxnSpPr>
            <a:cxnSpLocks/>
            <a:stCxn id="7" idx="2"/>
            <a:endCxn id="12" idx="0"/>
          </p:cNvCxnSpPr>
          <p:nvPr/>
        </p:nvCxnSpPr>
        <p:spPr>
          <a:xfrm>
            <a:off x="8782050" y="3361911"/>
            <a:ext cx="0" cy="324265"/>
          </a:xfrm>
          <a:prstGeom prst="straightConnector1">
            <a:avLst/>
          </a:prstGeom>
          <a:ln w="76200">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2757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Properties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https://replit.com/@HylandOutreach/PropEx</a:t>
            </a:r>
            <a:endParaRPr lang="en-US" sz="11500" dirty="0"/>
          </a:p>
        </p:txBody>
      </p:sp>
    </p:spTree>
    <p:extLst>
      <p:ext uri="{BB962C8B-B14F-4D97-AF65-F5344CB8AC3E}">
        <p14:creationId xmlns:p14="http://schemas.microsoft.com/office/powerpoint/2010/main" val="30283659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C9D9D-1127-42B9-B2E0-95C998DD5EDF}"/>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2820353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Selectors recap </a:t>
            </a:r>
          </a:p>
        </p:txBody>
      </p:sp>
      <p:sp>
        <p:nvSpPr>
          <p:cNvPr id="3" name="Content Placeholder 2"/>
          <p:cNvSpPr>
            <a:spLocks noGrp="1"/>
          </p:cNvSpPr>
          <p:nvPr>
            <p:ph idx="1"/>
          </p:nvPr>
        </p:nvSpPr>
        <p:spPr>
          <a:xfrm>
            <a:off x="381000" y="1143000"/>
            <a:ext cx="11430000" cy="2514600"/>
          </a:xfrm>
        </p:spPr>
        <p:txBody>
          <a:bodyPr/>
          <a:lstStyle/>
          <a:p>
            <a:r>
              <a:rPr lang="en-US" b="1" dirty="0">
                <a:solidFill>
                  <a:schemeClr val="bg1"/>
                </a:solidFill>
              </a:rPr>
              <a:t>Selectors</a:t>
            </a:r>
            <a:r>
              <a:rPr lang="en-US" dirty="0">
                <a:solidFill>
                  <a:schemeClr val="bg1"/>
                </a:solidFill>
              </a:rPr>
              <a:t> determine which HTML elements to style for a ruleset</a:t>
            </a:r>
          </a:p>
          <a:p>
            <a:endParaRPr lang="en-US" i="1" dirty="0">
              <a:solidFill>
                <a:schemeClr val="bg1"/>
              </a:solidFill>
            </a:endParaRPr>
          </a:p>
          <a:p>
            <a:r>
              <a:rPr lang="en-US" i="1" dirty="0">
                <a:solidFill>
                  <a:schemeClr val="bg1"/>
                </a:solidFill>
              </a:rPr>
              <a:t>Q: What is an example of a selector?</a:t>
            </a:r>
          </a:p>
          <a:p>
            <a:r>
              <a:rPr lang="en-US" dirty="0">
                <a:solidFill>
                  <a:schemeClr val="bg1"/>
                </a:solidFill>
              </a:rPr>
              <a:t>Example Answer: The </a:t>
            </a:r>
            <a:r>
              <a:rPr lang="en-US" b="1" dirty="0">
                <a:solidFill>
                  <a:schemeClr val="bg1"/>
                </a:solidFill>
              </a:rPr>
              <a:t>p selector</a:t>
            </a:r>
            <a:r>
              <a:rPr lang="en-US" dirty="0">
                <a:solidFill>
                  <a:schemeClr val="bg1"/>
                </a:solidFill>
              </a:rPr>
              <a:t> will style all </a:t>
            </a:r>
            <a:r>
              <a:rPr lang="en-US" b="1" dirty="0">
                <a:solidFill>
                  <a:schemeClr val="bg1"/>
                </a:solidFill>
              </a:rPr>
              <a:t>p</a:t>
            </a:r>
            <a:r>
              <a:rPr lang="en-US" dirty="0">
                <a:solidFill>
                  <a:schemeClr val="bg1"/>
                </a:solidFill>
              </a:rPr>
              <a:t> elements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3695700" y="3657600"/>
            <a:ext cx="4658968" cy="2936188"/>
          </a:xfrm>
          <a:prstGeom prst="rect">
            <a:avLst/>
          </a:prstGeom>
          <a:noFill/>
        </p:spPr>
        <p:txBody>
          <a:bodyPr wrap="none" lIns="182880" tIns="146304" rIns="182880" bIns="146304" rtlCol="0">
            <a:spAutoFit/>
          </a:bodyPr>
          <a:lstStyle/>
          <a:p>
            <a:pPr marL="57150" lvl="0">
              <a:spcAft>
                <a:spcPts val="1200"/>
              </a:spcAft>
              <a:buClr>
                <a:srgbClr val="98989A"/>
              </a:buClr>
            </a:pPr>
            <a:r>
              <a:rPr lang="en-US" sz="4000" dirty="0">
                <a:solidFill>
                  <a:srgbClr val="D7BA7D"/>
                </a:solidFill>
                <a:latin typeface="Consolas" panose="020B0609020204030204" pitchFamily="49" charset="0"/>
              </a:rPr>
              <a:t>p</a:t>
            </a:r>
            <a:r>
              <a:rPr lang="en-US" sz="4000" dirty="0">
                <a:solidFill>
                  <a:srgbClr val="D4D4D4"/>
                </a:solidFill>
                <a:latin typeface="Consolas" panose="020B0609020204030204" pitchFamily="49" charset="0"/>
              </a:rPr>
              <a:t> {</a:t>
            </a:r>
          </a:p>
          <a:p>
            <a:pPr marL="57150" lvl="0">
              <a:spcAft>
                <a:spcPts val="1200"/>
              </a:spcAft>
              <a:buClr>
                <a:srgbClr val="98989A"/>
              </a:buClr>
            </a:pP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color</a:t>
            </a:r>
            <a:r>
              <a:rPr lang="en-US" sz="4000" dirty="0">
                <a:solidFill>
                  <a:srgbClr val="D4D4D4"/>
                </a:solidFill>
                <a:latin typeface="Consolas" panose="020B0609020204030204" pitchFamily="49" charset="0"/>
              </a:rPr>
              <a:t>: </a:t>
            </a:r>
            <a:r>
              <a:rPr lang="en-US" sz="4000" dirty="0">
                <a:solidFill>
                  <a:srgbClr val="CE9178"/>
                </a:solidFill>
                <a:latin typeface="Consolas" panose="020B0609020204030204" pitchFamily="49" charset="0"/>
              </a:rPr>
              <a:t>red</a:t>
            </a:r>
            <a:r>
              <a:rPr lang="en-US" sz="4000" dirty="0">
                <a:solidFill>
                  <a:srgbClr val="D4D4D4"/>
                </a:solidFill>
                <a:latin typeface="Consolas" panose="020B0609020204030204" pitchFamily="49" charset="0"/>
              </a:rPr>
              <a:t>;</a:t>
            </a:r>
          </a:p>
          <a:p>
            <a:pPr marL="57150" lvl="0">
              <a:spcAft>
                <a:spcPts val="1200"/>
              </a:spcAft>
              <a:buClr>
                <a:srgbClr val="98989A"/>
              </a:buClr>
            </a:pPr>
            <a:r>
              <a:rPr lang="en-US" sz="4000" dirty="0">
                <a:solidFill>
                  <a:srgbClr val="D4D4D4"/>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Rectangle 4"/>
          <p:cNvSpPr/>
          <p:nvPr/>
        </p:nvSpPr>
        <p:spPr bwMode="auto">
          <a:xfrm>
            <a:off x="3695700" y="3771900"/>
            <a:ext cx="685800" cy="800100"/>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you want to select something else?</a:t>
            </a:r>
          </a:p>
        </p:txBody>
      </p:sp>
      <p:sp>
        <p:nvSpPr>
          <p:cNvPr id="3" name="Content Placeholder 2"/>
          <p:cNvSpPr>
            <a:spLocks noGrp="1"/>
          </p:cNvSpPr>
          <p:nvPr>
            <p:ph idx="1"/>
          </p:nvPr>
        </p:nvSpPr>
        <p:spPr>
          <a:xfrm>
            <a:off x="381000" y="1143000"/>
            <a:ext cx="11430000" cy="1028700"/>
          </a:xfrm>
        </p:spPr>
        <p:txBody>
          <a:bodyPr/>
          <a:lstStyle/>
          <a:p>
            <a:pPr marL="57150" indent="0">
              <a:buNone/>
            </a:pPr>
            <a:r>
              <a:rPr lang="en-US" i="1" dirty="0"/>
              <a:t>Example: you have five </a:t>
            </a:r>
            <a:r>
              <a:rPr lang="en-US" b="1" i="1" dirty="0"/>
              <a:t>p</a:t>
            </a:r>
            <a:r>
              <a:rPr lang="en-US" i="1" dirty="0"/>
              <a:t> elements, and you want to highlight some of them (but not all of them)</a:t>
            </a:r>
          </a:p>
        </p:txBody>
      </p:sp>
      <p:pic>
        <p:nvPicPr>
          <p:cNvPr id="5" name="Picture 4">
            <a:extLst>
              <a:ext uri="{FF2B5EF4-FFF2-40B4-BE49-F238E27FC236}">
                <a16:creationId xmlns:a16="http://schemas.microsoft.com/office/drawing/2014/main" id="{B597C39A-5581-4002-895F-39C5E0D8E235}"/>
              </a:ext>
            </a:extLst>
          </p:cNvPr>
          <p:cNvPicPr>
            <a:picLocks noChangeAspect="1"/>
          </p:cNvPicPr>
          <p:nvPr/>
        </p:nvPicPr>
        <p:blipFill>
          <a:blip r:embed="rId3"/>
          <a:stretch>
            <a:fillRect/>
          </a:stretch>
        </p:blipFill>
        <p:spPr>
          <a:xfrm>
            <a:off x="495300" y="2514600"/>
            <a:ext cx="5163271" cy="3362794"/>
          </a:xfrm>
          <a:prstGeom prst="rect">
            <a:avLst/>
          </a:prstGeom>
        </p:spPr>
      </p:pic>
      <p:pic>
        <p:nvPicPr>
          <p:cNvPr id="7" name="Picture 6" descr="Table&#10;&#10;Description automatically generated">
            <a:extLst>
              <a:ext uri="{FF2B5EF4-FFF2-40B4-BE49-F238E27FC236}">
                <a16:creationId xmlns:a16="http://schemas.microsoft.com/office/drawing/2014/main" id="{5E2B1674-67E6-457A-89DE-F1FDBEEC7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300" y="2514600"/>
            <a:ext cx="5287113" cy="3296110"/>
          </a:xfrm>
          <a:prstGeom prst="rect">
            <a:avLst/>
          </a:prstGeom>
        </p:spPr>
      </p:pic>
    </p:spTree>
    <p:extLst>
      <p:ext uri="{BB962C8B-B14F-4D97-AF65-F5344CB8AC3E}">
        <p14:creationId xmlns:p14="http://schemas.microsoft.com/office/powerpoint/2010/main" val="248247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40000"/>
                    <a:lumOff val="60000"/>
                  </a:schemeClr>
                </a:solidFill>
                <a:latin typeface="Consolas" panose="020B0609020204030204" pitchFamily="49" charset="0"/>
              </a:rPr>
              <a:t>class</a:t>
            </a:r>
            <a:r>
              <a:rPr lang="en-US" dirty="0"/>
              <a:t> selector – example</a:t>
            </a:r>
          </a:p>
        </p:txBody>
      </p:sp>
      <p:sp>
        <p:nvSpPr>
          <p:cNvPr id="3" name="Content Placeholder 2"/>
          <p:cNvSpPr>
            <a:spLocks noGrp="1"/>
          </p:cNvSpPr>
          <p:nvPr>
            <p:ph idx="1"/>
          </p:nvPr>
        </p:nvSpPr>
        <p:spPr/>
        <p:txBody>
          <a:bodyPr/>
          <a:lstStyle/>
          <a:p>
            <a:pPr marL="57150" indent="0">
              <a:buNone/>
            </a:pPr>
            <a:r>
              <a:rPr lang="en-US" b="1" dirty="0"/>
              <a:t>CSS:</a:t>
            </a:r>
          </a:p>
          <a:p>
            <a:pPr marL="0" indent="0">
              <a:buNone/>
            </a:pPr>
            <a:r>
              <a:rPr lang="en-US" dirty="0">
                <a:solidFill>
                  <a:srgbClr val="800000"/>
                </a:solidFill>
                <a:latin typeface="Consolas" panose="020B0609020204030204" pitchFamily="49" charset="0"/>
              </a:rPr>
              <a:t>.important</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yellow</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57150" indent="0">
              <a:buNone/>
            </a:pPr>
            <a:endParaRPr lang="en-US" dirty="0"/>
          </a:p>
          <a:p>
            <a:pPr marL="57150" indent="0">
              <a:buNone/>
            </a:pPr>
            <a:r>
              <a:rPr lang="en-US" b="1" dirty="0"/>
              <a:t>HTML:</a:t>
            </a:r>
          </a:p>
          <a:p>
            <a:pPr marL="0" indent="0">
              <a:buNone/>
            </a:pP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"important"</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highlighted</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marL="0" indent="0">
              <a:buNone/>
            </a:pPr>
            <a:r>
              <a:rPr lang="en-US" dirty="0">
                <a:solidFill>
                  <a:srgbClr val="800000"/>
                </a:solidFill>
                <a:latin typeface="Consolas" panose="020B0609020204030204" pitchFamily="49" charset="0"/>
              </a:rPr>
              <a:t>&lt;h1</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"important"</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highlighted too!</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32860262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50000"/>
                  </a:schemeClr>
                </a:solidFill>
                <a:latin typeface="Consolas" panose="020B0609020204030204" pitchFamily="49" charset="0"/>
              </a:rPr>
              <a:t>class</a:t>
            </a:r>
            <a:r>
              <a:rPr lang="en-US" dirty="0"/>
              <a:t> Selector – More info</a:t>
            </a:r>
          </a:p>
        </p:txBody>
      </p:sp>
      <p:sp>
        <p:nvSpPr>
          <p:cNvPr id="3" name="Content Placeholder 2"/>
          <p:cNvSpPr>
            <a:spLocks noGrp="1"/>
          </p:cNvSpPr>
          <p:nvPr>
            <p:ph idx="1"/>
          </p:nvPr>
        </p:nvSpPr>
        <p:spPr/>
        <p:txBody>
          <a:bodyPr>
            <a:normAutofit/>
          </a:bodyPr>
          <a:lstStyle/>
          <a:p>
            <a:r>
              <a:rPr lang="en-US" dirty="0"/>
              <a:t>The </a:t>
            </a:r>
            <a:r>
              <a:rPr lang="en-US" dirty="0">
                <a:solidFill>
                  <a:schemeClr val="accent1">
                    <a:lumMod val="50000"/>
                  </a:schemeClr>
                </a:solidFill>
                <a:latin typeface="Consolas" panose="020B0609020204030204" pitchFamily="49" charset="0"/>
              </a:rPr>
              <a:t>class</a:t>
            </a:r>
            <a:r>
              <a:rPr lang="en-US" dirty="0"/>
              <a:t> attribute can be added to any HTML element</a:t>
            </a:r>
          </a:p>
          <a:p>
            <a:r>
              <a:rPr lang="en-US" dirty="0"/>
              <a:t>It</a:t>
            </a:r>
            <a:r>
              <a:rPr lang="en-US" i="1" dirty="0"/>
              <a:t> classifies</a:t>
            </a:r>
            <a:r>
              <a:rPr lang="en-US" dirty="0"/>
              <a:t> the element, usually to determine which styles apply</a:t>
            </a:r>
          </a:p>
          <a:p>
            <a:pPr lvl="1"/>
            <a:r>
              <a:rPr lang="en-US" dirty="0"/>
              <a:t>This makes styles reusable across multiple elements</a:t>
            </a:r>
          </a:p>
          <a:p>
            <a:r>
              <a:rPr lang="en-US" dirty="0"/>
              <a:t>In CSS, HTML elements can be selected based on the value of the </a:t>
            </a:r>
            <a:r>
              <a:rPr lang="en-US" dirty="0">
                <a:solidFill>
                  <a:schemeClr val="accent1">
                    <a:lumMod val="50000"/>
                  </a:schemeClr>
                </a:solidFill>
                <a:latin typeface="Consolas" panose="020B0609020204030204" pitchFamily="49" charset="0"/>
              </a:rPr>
              <a:t>class</a:t>
            </a:r>
            <a:r>
              <a:rPr lang="en-US" dirty="0"/>
              <a:t> attribute (using </a:t>
            </a:r>
            <a:r>
              <a:rPr lang="en-US" b="1" dirty="0"/>
              <a:t>.class</a:t>
            </a:r>
            <a:r>
              <a:rPr lang="en-US" dirty="0"/>
              <a:t>)</a:t>
            </a:r>
          </a:p>
          <a:p>
            <a:r>
              <a:rPr lang="en-US" dirty="0"/>
              <a:t>It is </a:t>
            </a:r>
            <a:r>
              <a:rPr lang="en-US" i="1" dirty="0"/>
              <a:t>more specific</a:t>
            </a:r>
            <a:r>
              <a:rPr lang="en-US" dirty="0"/>
              <a:t> than the element selector</a:t>
            </a:r>
          </a:p>
          <a:p>
            <a:r>
              <a:rPr lang="en-US" dirty="0"/>
              <a:t>An HTML element can have any number of </a:t>
            </a:r>
            <a:r>
              <a:rPr lang="en-US" i="1" dirty="0"/>
              <a:t>classes</a:t>
            </a:r>
          </a:p>
          <a:p>
            <a:endParaRPr lang="en-US" i="1" dirty="0"/>
          </a:p>
          <a:p>
            <a:r>
              <a:rPr lang="en-US" sz="4400" dirty="0"/>
              <a:t>CLASS </a:t>
            </a:r>
            <a:r>
              <a:rPr lang="en-US" sz="4400" dirty="0">
                <a:sym typeface="Wingdings" panose="05000000000000000000" pitchFamily="2" charset="2"/>
              </a:rPr>
              <a:t></a:t>
            </a:r>
            <a:r>
              <a:rPr lang="en-US" sz="4400" dirty="0"/>
              <a:t> DOT</a:t>
            </a:r>
            <a:endParaRPr lang="en-US" dirty="0"/>
          </a:p>
        </p:txBody>
      </p:sp>
    </p:spTree>
    <p:extLst>
      <p:ext uri="{BB962C8B-B14F-4D97-AF65-F5344CB8AC3E}">
        <p14:creationId xmlns:p14="http://schemas.microsoft.com/office/powerpoint/2010/main" val="760240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https://replit.com/@HylandOutreach/CssClassExample</a:t>
            </a:r>
            <a:endParaRPr lang="en-US" sz="9600" dirty="0"/>
          </a:p>
        </p:txBody>
      </p:sp>
    </p:spTree>
    <p:extLst>
      <p:ext uri="{BB962C8B-B14F-4D97-AF65-F5344CB8AC3E}">
        <p14:creationId xmlns:p14="http://schemas.microsoft.com/office/powerpoint/2010/main" val="9091665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a:solidFill>
                  <a:schemeClr val="accent1">
                    <a:lumMod val="40000"/>
                    <a:lumOff val="60000"/>
                  </a:schemeClr>
                </a:solidFill>
                <a:latin typeface="Consolas" panose="020B0609020204030204" pitchFamily="49" charset="0"/>
              </a:rPr>
              <a:t>id</a:t>
            </a:r>
            <a:r>
              <a:rPr lang="en-US" dirty="0"/>
              <a:t> selector example</a:t>
            </a:r>
          </a:p>
        </p:txBody>
      </p:sp>
      <p:sp>
        <p:nvSpPr>
          <p:cNvPr id="3" name="Content Placeholder 2"/>
          <p:cNvSpPr>
            <a:spLocks noGrp="1"/>
          </p:cNvSpPr>
          <p:nvPr>
            <p:ph idx="1"/>
          </p:nvPr>
        </p:nvSpPr>
        <p:spPr/>
        <p:txBody>
          <a:bodyPr/>
          <a:lstStyle/>
          <a:p>
            <a:pPr marL="0" indent="0">
              <a:buNone/>
            </a:pPr>
            <a:r>
              <a:rPr lang="en-US" b="1" dirty="0"/>
              <a:t>CSS:</a:t>
            </a:r>
          </a:p>
          <a:p>
            <a:pPr marL="0" indent="0">
              <a:buNone/>
            </a:pPr>
            <a:r>
              <a:rPr lang="en-US" dirty="0">
                <a:solidFill>
                  <a:srgbClr val="800000"/>
                </a:solidFill>
                <a:latin typeface="Consolas" panose="020B0609020204030204" pitchFamily="49" charset="0"/>
              </a:rPr>
              <a:t>#header1</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orange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chemeClr val="bg2">
                  <a:lumMod val="75000"/>
                </a:schemeClr>
              </a:solidFill>
            </a:endParaRPr>
          </a:p>
          <a:p>
            <a:pPr marL="0" indent="0">
              <a:buNone/>
            </a:pPr>
            <a:endParaRPr lang="en-US" dirty="0">
              <a:solidFill>
                <a:schemeClr val="bg2">
                  <a:lumMod val="75000"/>
                </a:schemeClr>
              </a:solidFill>
            </a:endParaRPr>
          </a:p>
          <a:p>
            <a:pPr marL="0" indent="0">
              <a:buNone/>
            </a:pPr>
            <a:r>
              <a:rPr lang="en-US" b="1" dirty="0"/>
              <a:t>HTML:</a:t>
            </a:r>
          </a:p>
          <a:p>
            <a:pPr marL="0" indent="0">
              <a:buNone/>
            </a:pPr>
            <a:r>
              <a:rPr lang="en-US" dirty="0">
                <a:solidFill>
                  <a:srgbClr val="800000"/>
                </a:solidFill>
                <a:latin typeface="Consolas" panose="020B0609020204030204" pitchFamily="49" charset="0"/>
              </a:rPr>
              <a:t>&lt;h2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"header1"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orange!</a:t>
            </a:r>
            <a:r>
              <a:rPr lang="en-US" dirty="0">
                <a:solidFill>
                  <a:srgbClr val="800000"/>
                </a:solidFill>
                <a:latin typeface="Consolas" panose="020B0609020204030204" pitchFamily="49" charset="0"/>
              </a:rPr>
              <a:t>&lt;h2&gt;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5565675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4000" cap="none"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idx="1"/>
          </p:nvPr>
        </p:nvSpPr>
        <p:spPr/>
        <p:txBody>
          <a:bodyPr/>
          <a:lstStyle/>
          <a:p>
            <a:endParaRPr lang="en-US" dirty="0"/>
          </a:p>
          <a:p>
            <a:r>
              <a:rPr lang="en-US" dirty="0"/>
              <a:t>The </a:t>
            </a:r>
            <a:r>
              <a:rPr lang="en-US" dirty="0">
                <a:solidFill>
                  <a:schemeClr val="accent1">
                    <a:lumMod val="50000"/>
                  </a:schemeClr>
                </a:solidFill>
                <a:latin typeface="Consolas" panose="020B0609020204030204" pitchFamily="49" charset="0"/>
              </a:rPr>
              <a:t>id</a:t>
            </a:r>
            <a:r>
              <a:rPr lang="en-US" dirty="0"/>
              <a:t> attribute is </a:t>
            </a:r>
            <a:r>
              <a:rPr lang="en-US" u="sng" dirty="0"/>
              <a:t>UNIQUE</a:t>
            </a:r>
            <a:r>
              <a:rPr lang="en-US" dirty="0"/>
              <a:t> to a given element</a:t>
            </a:r>
          </a:p>
          <a:p>
            <a:endParaRPr lang="en-US" dirty="0"/>
          </a:p>
          <a:p>
            <a:r>
              <a:rPr lang="en-US" dirty="0"/>
              <a:t>Use a hashtag to select the element in CSS (</a:t>
            </a:r>
            <a:r>
              <a:rPr lang="en-US" b="1" dirty="0"/>
              <a:t>#id</a:t>
            </a:r>
            <a:r>
              <a:rPr lang="en-US" dirty="0"/>
              <a:t>)</a:t>
            </a:r>
          </a:p>
          <a:p>
            <a:endParaRPr lang="en-US" dirty="0"/>
          </a:p>
          <a:p>
            <a:r>
              <a:rPr lang="en-US" dirty="0"/>
              <a:t>An element can only have ONE id</a:t>
            </a:r>
          </a:p>
          <a:p>
            <a:endParaRPr lang="en-US" dirty="0"/>
          </a:p>
          <a:p>
            <a:pPr lvl="0">
              <a:buClr>
                <a:srgbClr val="98989A"/>
              </a:buClr>
            </a:pPr>
            <a:r>
              <a:rPr lang="en-US" sz="4400" dirty="0">
                <a:solidFill>
                  <a:srgbClr val="56565A"/>
                </a:solidFill>
              </a:rPr>
              <a:t>ID </a:t>
            </a:r>
            <a:r>
              <a:rPr lang="en-US" sz="4400" dirty="0">
                <a:solidFill>
                  <a:srgbClr val="56565A"/>
                </a:solidFill>
                <a:sym typeface="Wingdings" panose="05000000000000000000" pitchFamily="2" charset="2"/>
              </a:rPr>
              <a:t></a:t>
            </a:r>
            <a:r>
              <a:rPr lang="en-US" sz="4400" dirty="0">
                <a:solidFill>
                  <a:srgbClr val="56565A"/>
                </a:solidFill>
              </a:rPr>
              <a:t> HASHTAG</a:t>
            </a:r>
            <a:endParaRPr lang="en-US" dirty="0">
              <a:solidFill>
                <a:srgbClr val="56565A"/>
              </a:solidFill>
            </a:endParaRPr>
          </a:p>
          <a:p>
            <a:endParaRPr lang="en-US" dirty="0"/>
          </a:p>
        </p:txBody>
      </p:sp>
    </p:spTree>
    <p:extLst>
      <p:ext uri="{BB962C8B-B14F-4D97-AF65-F5344CB8AC3E}">
        <p14:creationId xmlns:p14="http://schemas.microsoft.com/office/powerpoint/2010/main" val="2039047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https://replit.com/@HylandOutreach/IdExample</a:t>
            </a:r>
            <a:endParaRPr lang="en-US" sz="11500" dirty="0"/>
          </a:p>
        </p:txBody>
      </p:sp>
    </p:spTree>
    <p:extLst>
      <p:ext uri="{BB962C8B-B14F-4D97-AF65-F5344CB8AC3E}">
        <p14:creationId xmlns:p14="http://schemas.microsoft.com/office/powerpoint/2010/main" val="538337977"/>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2258</TotalTime>
  <Words>640</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Consolas</vt:lpstr>
      <vt:lpstr>Times New Roman</vt:lpstr>
      <vt:lpstr>Wingdings</vt:lpstr>
      <vt:lpstr>Hyland 2019</vt:lpstr>
      <vt:lpstr>More CSS Selectors</vt:lpstr>
      <vt:lpstr>Selectors recap </vt:lpstr>
      <vt:lpstr>What if you want to select something else?</vt:lpstr>
      <vt:lpstr>The class selector – example</vt:lpstr>
      <vt:lpstr>The class Selector – More info</vt:lpstr>
      <vt:lpstr>Class Selector example</vt:lpstr>
      <vt:lpstr>id selector example</vt:lpstr>
      <vt:lpstr>How is the id selector different?</vt:lpstr>
      <vt:lpstr>ID Selector example</vt:lpstr>
      <vt:lpstr>BONUS: Some New Properties</vt:lpstr>
      <vt:lpstr>New Properties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92</cp:revision>
  <dcterms:created xsi:type="dcterms:W3CDTF">2019-03-11T04:04:09Z</dcterms:created>
  <dcterms:modified xsi:type="dcterms:W3CDTF">2021-05-28T12:50:28Z</dcterms:modified>
</cp:coreProperties>
</file>