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13" r:id="rId5"/>
    <p:sldId id="314" r:id="rId6"/>
    <p:sldId id="309" r:id="rId7"/>
    <p:sldId id="310" r:id="rId8"/>
    <p:sldId id="312" r:id="rId9"/>
    <p:sldId id="316" r:id="rId10"/>
    <p:sldId id="315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FF00"/>
    <a:srgbClr val="00FFFF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44" autoAdjust="0"/>
  </p:normalViewPr>
  <p:slideViewPr>
    <p:cSldViewPr showGuides="1">
      <p:cViewPr>
        <p:scale>
          <a:sx n="80" d="100"/>
          <a:sy n="80" d="100"/>
        </p:scale>
        <p:origin x="75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guess how this will</a:t>
            </a:r>
            <a:r>
              <a:rPr lang="en-US" baseline="0" dirty="0"/>
              <a:t> appear. It will be two boxes, a red one on top of a black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guess what each of these properties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guess what each of these properties do, then reveal the 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5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can explain what a grid is. Basically – a way to divide space into rectangular areas, sometimes called cells.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note here that there is a parent div and some child </a:t>
            </a:r>
            <a:r>
              <a:rPr lang="en-US" dirty="0" err="1"/>
              <a:t>divs</a:t>
            </a:r>
            <a:r>
              <a:rPr lang="en-US" dirty="0"/>
              <a:t> (how many? </a:t>
            </a:r>
            <a:r>
              <a:rPr lang="en-US" b="1" dirty="0"/>
              <a:t>4</a:t>
            </a:r>
            <a:r>
              <a:rPr lang="en-US" dirty="0"/>
              <a:t>.) There is an ID and some classes as well, which will allow the CSS to style the </a:t>
            </a:r>
            <a:r>
              <a:rPr lang="en-US" dirty="0" err="1"/>
              <a:t>divs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some examples of grid template columns values. Ask the students: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How many columns will the grid have?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big will the columns be?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Note that the </a:t>
            </a:r>
            <a:r>
              <a:rPr lang="en-US" b="1" dirty="0"/>
              <a:t>grid-template-columns</a:t>
            </a:r>
            <a:r>
              <a:rPr lang="en-US" b="0" dirty="0"/>
              <a:t> has nothing to do with the rows – it only affects the columns. Using the </a:t>
            </a:r>
            <a:r>
              <a:rPr lang="en-US" b="1" dirty="0" err="1"/>
              <a:t>fr</a:t>
            </a:r>
            <a:r>
              <a:rPr lang="en-US" b="0" dirty="0"/>
              <a:t> units, the size is based only on the relation with the whole container. So, for example, a </a:t>
            </a:r>
            <a:r>
              <a:rPr lang="en-US" b="1" dirty="0"/>
              <a:t>2fr</a:t>
            </a:r>
            <a:r>
              <a:rPr lang="en-US" b="0" dirty="0"/>
              <a:t> will be 2 units of the total, so in </a:t>
            </a:r>
            <a:r>
              <a:rPr lang="en-US" b="1" dirty="0"/>
              <a:t>2fr 3fr</a:t>
            </a:r>
            <a:r>
              <a:rPr lang="en-US" b="0" dirty="0"/>
              <a:t>, it would be </a:t>
            </a:r>
            <a:r>
              <a:rPr lang="en-US" b="1" dirty="0"/>
              <a:t>2 </a:t>
            </a:r>
            <a:r>
              <a:rPr lang="en-US" b="0" dirty="0"/>
              <a:t>out of </a:t>
            </a:r>
            <a:r>
              <a:rPr lang="en-US" b="1" dirty="0"/>
              <a:t>5</a:t>
            </a:r>
            <a:r>
              <a:rPr lang="en-US" b="0" dirty="0"/>
              <a:t> or two fifths.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HylandOutreach/GridExampl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DivExamp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CSS Grid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565084" cy="553998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AEFC-E2C6-449C-8C8A-29C9FE54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Grid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F6C8-D74D-4F41-8511-E92ADBA3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11500" dirty="0">
                <a:hlinkClick r:id="rId2"/>
              </a:rPr>
              <a:t>https://replit.com/@HylandOutreach/GridExample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373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1EA03F-9244-43A1-B480-8DAD496AB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033365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hTML</a:t>
            </a:r>
            <a:r>
              <a:rPr lang="en-US" dirty="0"/>
              <a:t>: The </a:t>
            </a:r>
            <a:r>
              <a:rPr lang="en-US" sz="44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generic container used for layouts and styling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One of the most basic HTML elements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Can be used to separate different parts of a page or section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i="1" dirty="0">
                <a:solidFill>
                  <a:schemeClr val="bg1"/>
                </a:solidFill>
              </a:rPr>
              <a:t>block-level</a:t>
            </a:r>
            <a:r>
              <a:rPr lang="en-US" sz="3600" dirty="0">
                <a:solidFill>
                  <a:schemeClr val="bg1"/>
                </a:solidFill>
              </a:rPr>
              <a:t> element: stacks vertically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This means it adds a new line on the top and bottom</a:t>
            </a:r>
          </a:p>
        </p:txBody>
      </p:sp>
    </p:spTree>
    <p:extLst>
      <p:ext uri="{BB962C8B-B14F-4D97-AF65-F5344CB8AC3E}">
        <p14:creationId xmlns:p14="http://schemas.microsoft.com/office/powerpoint/2010/main" val="2935590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#b2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"b1"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I'm on top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I'm on the bottom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610100" y="1600200"/>
            <a:ext cx="6743700" cy="3200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>
                <a:hlinkClick r:id="rId3"/>
              </a:rPr>
              <a:t>https://replit.com/@HylandOutreach/DivExample</a:t>
            </a:r>
            <a:endParaRPr lang="en-US" sz="6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13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3A62-31B3-433C-9CF4-B99A2957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</a:t>
            </a:r>
            <a:r>
              <a:rPr lang="en-US" sz="44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529C-5ABD-41F8-AB80-B4CDCD39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</a:rPr>
              <a:t> 200px;</a:t>
            </a:r>
          </a:p>
          <a:p>
            <a:pPr lvl="1"/>
            <a:r>
              <a:rPr lang="en-US" sz="39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Sets how big the box will be horizontally</a:t>
            </a:r>
          </a:p>
          <a:p>
            <a:pPr lvl="1"/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5715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</a:rPr>
              <a:t>200px;</a:t>
            </a:r>
          </a:p>
          <a:p>
            <a:pPr lvl="1"/>
            <a:r>
              <a:rPr lang="en-US" sz="39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Sets how big the box will be vertically</a:t>
            </a:r>
          </a:p>
          <a:p>
            <a:pPr lvl="1"/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5715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</a:rPr>
              <a:t>center;</a:t>
            </a:r>
          </a:p>
          <a:p>
            <a:pPr lvl="1">
              <a:lnSpc>
                <a:spcPct val="110000"/>
              </a:lnSpc>
            </a:pPr>
            <a:r>
              <a:rPr lang="en-US" sz="39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Puts text in the horizontal middle of the box</a:t>
            </a:r>
          </a:p>
        </p:txBody>
      </p:sp>
    </p:spTree>
    <p:extLst>
      <p:ext uri="{BB962C8B-B14F-4D97-AF65-F5344CB8AC3E}">
        <p14:creationId xmlns:p14="http://schemas.microsoft.com/office/powerpoint/2010/main" val="661745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3A62-31B3-433C-9CF4-B99A2957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CSS Properties for </a:t>
            </a:r>
            <a:r>
              <a:rPr lang="en-US" sz="44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529C-5ABD-41F8-AB80-B4CDCD39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border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</a:rPr>
              <a:t> 1px solid blue;</a:t>
            </a:r>
          </a:p>
          <a:p>
            <a:pPr lvl="1"/>
            <a:r>
              <a:rPr lang="en-US" sz="39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Adds a blue 1px border around the box</a:t>
            </a:r>
          </a:p>
          <a:p>
            <a:pPr lvl="1"/>
            <a:endParaRPr lang="en-US" sz="17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5715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</a:rPr>
              <a:t>20px;</a:t>
            </a:r>
          </a:p>
          <a:p>
            <a:pPr lvl="1"/>
            <a:r>
              <a:rPr lang="en-US" sz="39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Adds space around the content within the box</a:t>
            </a:r>
          </a:p>
          <a:p>
            <a:pPr lvl="1"/>
            <a:endParaRPr lang="en-US" sz="17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5715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</a:rPr>
              <a:t>red;</a:t>
            </a:r>
          </a:p>
          <a:p>
            <a:pPr lvl="1">
              <a:lnSpc>
                <a:spcPct val="110000"/>
              </a:lnSpc>
            </a:pPr>
            <a:r>
              <a:rPr lang="en-US" sz="39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Sets the background color of the inside of the box</a:t>
            </a:r>
          </a:p>
        </p:txBody>
      </p:sp>
    </p:spTree>
    <p:extLst>
      <p:ext uri="{BB962C8B-B14F-4D97-AF65-F5344CB8AC3E}">
        <p14:creationId xmlns:p14="http://schemas.microsoft.com/office/powerpoint/2010/main" val="3622896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D764-1075-4AA9-8E7B-CE7E3CF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grid?</a:t>
            </a:r>
          </a:p>
        </p:txBody>
      </p:sp>
      <p:pic>
        <p:nvPicPr>
          <p:cNvPr id="1028" name="Picture 4" descr="Symmetrical Grid Squares Wallpaper for Walls | Grid">
            <a:extLst>
              <a:ext uri="{FF2B5EF4-FFF2-40B4-BE49-F238E27FC236}">
                <a16:creationId xmlns:a16="http://schemas.microsoft.com/office/drawing/2014/main" id="{F5FAE6F8-3B07-44BE-8A19-55C7C2188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06"/>
          <a:stretch/>
        </p:blipFill>
        <p:spPr bwMode="auto">
          <a:xfrm>
            <a:off x="5181600" y="0"/>
            <a:ext cx="7010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6114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1903-3980-4AF4-A31D-E0DC7488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62DA-E7D3-42E4-8C75-03905594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219701"/>
            <a:ext cx="7315200" cy="1066798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solidFill>
                  <a:srgbClr val="E95EBE"/>
                </a:solidFill>
              </a:rPr>
              <a:t>Parent </a:t>
            </a:r>
            <a:r>
              <a:rPr lang="en-US" b="1" dirty="0">
                <a:solidFill>
                  <a:srgbClr val="E95EBE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E95EBE"/>
                </a:solidFill>
              </a:rPr>
              <a:t> </a:t>
            </a:r>
            <a:r>
              <a:rPr lang="en-US" dirty="0"/>
              <a:t>– container</a:t>
            </a:r>
          </a:p>
          <a:p>
            <a:pPr marL="57150" indent="0">
              <a:buNone/>
            </a:pPr>
            <a:r>
              <a:rPr lang="en-US" dirty="0"/>
              <a:t>                                        </a:t>
            </a:r>
            <a:r>
              <a:rPr lang="en-US" dirty="0">
                <a:solidFill>
                  <a:srgbClr val="FFB71B"/>
                </a:solidFill>
              </a:rPr>
              <a:t>Child </a:t>
            </a:r>
            <a:r>
              <a:rPr lang="en-US" b="1" dirty="0" err="1">
                <a:solidFill>
                  <a:srgbClr val="FFB71B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FFB71B"/>
                </a:solidFill>
              </a:rPr>
              <a:t>s</a:t>
            </a:r>
            <a:r>
              <a:rPr lang="en-US" dirty="0">
                <a:solidFill>
                  <a:srgbClr val="FFB71B"/>
                </a:solidFill>
              </a:rPr>
              <a:t> </a:t>
            </a:r>
            <a:r>
              <a:rPr lang="en-US" dirty="0"/>
              <a:t>– cells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A94203-E602-4021-85EE-5EC502AE45F2}"/>
              </a:ext>
            </a:extLst>
          </p:cNvPr>
          <p:cNvSpPr/>
          <p:nvPr/>
        </p:nvSpPr>
        <p:spPr bwMode="auto">
          <a:xfrm>
            <a:off x="342900" y="1485900"/>
            <a:ext cx="7315200" cy="3543300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"cell"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"cell"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"cell"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"cell"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50AC1804-1C29-44D8-9570-6BC2F356E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08049"/>
              </p:ext>
            </p:extLst>
          </p:nvPr>
        </p:nvGraphicFramePr>
        <p:xfrm>
          <a:off x="7810500" y="1485900"/>
          <a:ext cx="4000500" cy="4800600"/>
        </p:xfrm>
        <a:graphic>
          <a:graphicData uri="http://schemas.openxmlformats.org/drawingml/2006/table">
            <a:tbl>
              <a:tblPr firstRow="1" bandRow="1">
                <a:tableStyleId>{FFA220EE-ED1F-4DBA-98A4-FBE62A725004}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23270217"/>
                    </a:ext>
                  </a:extLst>
                </a:gridCol>
              </a:tblGrid>
              <a:tr h="12001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662373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907280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565A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309742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565A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7892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E1C1B95-C5AA-4C19-AA7B-5F4375413621}"/>
              </a:ext>
            </a:extLst>
          </p:cNvPr>
          <p:cNvSpPr/>
          <p:nvPr/>
        </p:nvSpPr>
        <p:spPr bwMode="auto">
          <a:xfrm>
            <a:off x="7810500" y="1485900"/>
            <a:ext cx="4000500" cy="4800599"/>
          </a:xfrm>
          <a:prstGeom prst="rect">
            <a:avLst/>
          </a:prstGeom>
          <a:noFill/>
          <a:ln w="762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48F7ED9-9F1A-4C6E-9BB9-A84341636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6733"/>
              </p:ext>
            </p:extLst>
          </p:nvPr>
        </p:nvGraphicFramePr>
        <p:xfrm>
          <a:off x="7872984" y="1545336"/>
          <a:ext cx="3886200" cy="4686300"/>
        </p:xfrm>
        <a:graphic>
          <a:graphicData uri="http://schemas.openxmlformats.org/drawingml/2006/table">
            <a:tbl>
              <a:tblPr firstRow="1" bandRow="1">
                <a:tableStyleId>{FFA220EE-ED1F-4DBA-98A4-FBE62A725004}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866474221"/>
                    </a:ext>
                  </a:extLst>
                </a:gridCol>
              </a:tblGrid>
              <a:tr h="1171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5482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914892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613872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B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900723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24F298CF-7B49-435F-BCE0-E3BBCA85D1C5}"/>
              </a:ext>
            </a:extLst>
          </p:cNvPr>
          <p:cNvSpPr/>
          <p:nvPr/>
        </p:nvSpPr>
        <p:spPr bwMode="auto">
          <a:xfrm>
            <a:off x="432816" y="1659636"/>
            <a:ext cx="3948684" cy="512064"/>
          </a:xfrm>
          <a:prstGeom prst="rect">
            <a:avLst/>
          </a:prstGeom>
          <a:noFill/>
          <a:ln w="762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4B180-9E13-48FE-A74C-7ABE64BCA43B}"/>
              </a:ext>
            </a:extLst>
          </p:cNvPr>
          <p:cNvSpPr/>
          <p:nvPr/>
        </p:nvSpPr>
        <p:spPr bwMode="auto">
          <a:xfrm>
            <a:off x="952500" y="2231136"/>
            <a:ext cx="6400800" cy="512064"/>
          </a:xfrm>
          <a:prstGeom prst="rect">
            <a:avLst/>
          </a:prstGeom>
          <a:noFill/>
          <a:ln w="76200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B71B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99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2395-FEE2-4026-9EA0-2DEA24E1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FCD5-9F88-4CB5-B9D8-06CB4949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543300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8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sz="4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display</a:t>
            </a:r>
            <a:r>
              <a:rPr lang="en-US" sz="4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4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4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sz="4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4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sz="4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800" b="1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sz="4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D62CDB-1D99-411B-981D-80DDFF892672}"/>
              </a:ext>
            </a:extLst>
          </p:cNvPr>
          <p:cNvSpPr/>
          <p:nvPr/>
        </p:nvSpPr>
        <p:spPr bwMode="auto">
          <a:xfrm>
            <a:off x="266700" y="4914900"/>
            <a:ext cx="11925300" cy="1600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#main</a:t>
            </a:r>
            <a:r>
              <a:rPr lang="en-US" sz="2400" dirty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– the main div element that contains the other div elements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display: grid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– the div will be laid out as a grid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grid-template-columns: 1fr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1fr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– each row will contain 2 equal columns</a:t>
            </a:r>
          </a:p>
        </p:txBody>
      </p:sp>
    </p:spTree>
    <p:extLst>
      <p:ext uri="{BB962C8B-B14F-4D97-AF65-F5344CB8AC3E}">
        <p14:creationId xmlns:p14="http://schemas.microsoft.com/office/powerpoint/2010/main" val="1848398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925-0674-43A9-AF74-3D69F74E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units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E6D4B-8BDD-4544-BF91-9924BE2D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5257800" cy="2286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dirty="0"/>
              <a:t>grid-template-columns: </a:t>
            </a:r>
            <a:r>
              <a:rPr lang="en-US" b="1" dirty="0">
                <a:solidFill>
                  <a:srgbClr val="E95EBE"/>
                </a:solidFill>
              </a:rPr>
              <a:t>1fr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8300"/>
                </a:solidFill>
              </a:rPr>
              <a:t>1fr</a:t>
            </a:r>
            <a:r>
              <a:rPr lang="en-US" dirty="0"/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543B83-B3E2-42A9-8AFB-81B345332777}"/>
              </a:ext>
            </a:extLst>
          </p:cNvPr>
          <p:cNvSpPr txBox="1">
            <a:spLocks/>
          </p:cNvSpPr>
          <p:nvPr/>
        </p:nvSpPr>
        <p:spPr>
          <a:xfrm>
            <a:off x="381000" y="3820026"/>
            <a:ext cx="52578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Wingdings" panose="05000000000000000000" pitchFamily="2" charset="2"/>
              <a:buNone/>
            </a:pPr>
            <a:r>
              <a:rPr lang="en-US" dirty="0"/>
              <a:t>grid-template-columns: </a:t>
            </a:r>
            <a:r>
              <a:rPr lang="en-US" b="1" dirty="0">
                <a:solidFill>
                  <a:srgbClr val="E95EBE"/>
                </a:solidFill>
              </a:rPr>
              <a:t>2fr</a:t>
            </a:r>
            <a:r>
              <a:rPr lang="en-US" b="1" dirty="0"/>
              <a:t> </a:t>
            </a:r>
            <a:r>
              <a:rPr lang="en-US" b="1" dirty="0">
                <a:solidFill>
                  <a:srgbClr val="FF8300"/>
                </a:solidFill>
              </a:rPr>
              <a:t>1fr</a:t>
            </a:r>
            <a:r>
              <a:rPr lang="en-US" dirty="0"/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7774A4-A448-4C71-9029-0F04F675C659}"/>
              </a:ext>
            </a:extLst>
          </p:cNvPr>
          <p:cNvSpPr txBox="1">
            <a:spLocks/>
          </p:cNvSpPr>
          <p:nvPr/>
        </p:nvSpPr>
        <p:spPr>
          <a:xfrm>
            <a:off x="5867400" y="1136984"/>
            <a:ext cx="54864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Wingdings" panose="05000000000000000000" pitchFamily="2" charset="2"/>
              <a:buNone/>
            </a:pPr>
            <a:r>
              <a:rPr lang="en-US" dirty="0"/>
              <a:t>grid-template-columns: </a:t>
            </a:r>
            <a:r>
              <a:rPr lang="en-US" b="1" dirty="0">
                <a:solidFill>
                  <a:srgbClr val="E95EBE"/>
                </a:solidFill>
              </a:rPr>
              <a:t>1fr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8300"/>
                </a:solidFill>
              </a:rPr>
              <a:t>1fr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1fr</a:t>
            </a:r>
            <a:r>
              <a:rPr lang="en-US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FA27D1-B3B1-45DE-B049-633EE143A782}"/>
              </a:ext>
            </a:extLst>
          </p:cNvPr>
          <p:cNvSpPr txBox="1">
            <a:spLocks/>
          </p:cNvSpPr>
          <p:nvPr/>
        </p:nvSpPr>
        <p:spPr>
          <a:xfrm>
            <a:off x="5867400" y="3820026"/>
            <a:ext cx="54864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Wingdings" panose="05000000000000000000" pitchFamily="2" charset="2"/>
              <a:buNone/>
            </a:pPr>
            <a:r>
              <a:rPr lang="en-US" dirty="0"/>
              <a:t>grid-template-columns: </a:t>
            </a:r>
            <a:r>
              <a:rPr lang="en-US" b="1" dirty="0">
                <a:solidFill>
                  <a:srgbClr val="E95EBE"/>
                </a:solidFill>
              </a:rPr>
              <a:t>2fr</a:t>
            </a:r>
            <a:r>
              <a:rPr lang="en-US" b="1" dirty="0"/>
              <a:t> </a:t>
            </a:r>
            <a:r>
              <a:rPr lang="en-US" b="1" dirty="0">
                <a:solidFill>
                  <a:srgbClr val="FF8300"/>
                </a:solidFill>
              </a:rPr>
              <a:t>3fr</a:t>
            </a:r>
            <a:r>
              <a:rPr lang="en-US" dirty="0"/>
              <a:t>;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6E4C553-2C52-449B-A174-083AC524A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4071"/>
              </p:ext>
            </p:extLst>
          </p:nvPr>
        </p:nvGraphicFramePr>
        <p:xfrm>
          <a:off x="1206500" y="1828800"/>
          <a:ext cx="3606800" cy="1371600"/>
        </p:xfrm>
        <a:graphic>
          <a:graphicData uri="http://schemas.openxmlformats.org/drawingml/2006/table">
            <a:tbl>
              <a:tblPr firstRow="1" bandRow="1">
                <a:tableStyleId>{FFA220EE-ED1F-4DBA-98A4-FBE62A725004}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370987455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4009233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952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80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5038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A2D42AF-E130-42C4-90AB-AEF4421A7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43475"/>
              </p:ext>
            </p:extLst>
          </p:nvPr>
        </p:nvGraphicFramePr>
        <p:xfrm>
          <a:off x="6807199" y="1828800"/>
          <a:ext cx="3606801" cy="1371600"/>
        </p:xfrm>
        <a:graphic>
          <a:graphicData uri="http://schemas.openxmlformats.org/drawingml/2006/table">
            <a:tbl>
              <a:tblPr firstRow="1" bandRow="1">
                <a:tableStyleId>{FFA220EE-ED1F-4DBA-98A4-FBE62A725004}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370987455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400923341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6316636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952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80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5038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700A91-D350-4A5A-8970-FE69F73FC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14962"/>
              </p:ext>
            </p:extLst>
          </p:nvPr>
        </p:nvGraphicFramePr>
        <p:xfrm>
          <a:off x="1206500" y="4457700"/>
          <a:ext cx="3606801" cy="1371600"/>
        </p:xfrm>
        <a:graphic>
          <a:graphicData uri="http://schemas.openxmlformats.org/drawingml/2006/table">
            <a:tbl>
              <a:tblPr firstRow="1" bandRow="1">
                <a:tableStyleId>{FFA220EE-ED1F-4DBA-98A4-FBE62A725004}</a:tableStyleId>
              </a:tblPr>
              <a:tblGrid>
                <a:gridCol w="2404534">
                  <a:extLst>
                    <a:ext uri="{9D8B030D-6E8A-4147-A177-3AD203B41FA5}">
                      <a16:colId xmlns:a16="http://schemas.microsoft.com/office/drawing/2014/main" val="2370987455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6316636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952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80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5038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BFB48F-E841-44C3-90E5-23AB508A0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48003"/>
              </p:ext>
            </p:extLst>
          </p:nvPr>
        </p:nvGraphicFramePr>
        <p:xfrm>
          <a:off x="6807198" y="4457700"/>
          <a:ext cx="3606800" cy="1371600"/>
        </p:xfrm>
        <a:graphic>
          <a:graphicData uri="http://schemas.openxmlformats.org/drawingml/2006/table">
            <a:tbl>
              <a:tblPr firstRow="1" bandRow="1">
                <a:tableStyleId>{FFA220EE-ED1F-4DBA-98A4-FBE62A725004}</a:tableStyleId>
              </a:tblPr>
              <a:tblGrid>
                <a:gridCol w="1442720">
                  <a:extLst>
                    <a:ext uri="{9D8B030D-6E8A-4147-A177-3AD203B41FA5}">
                      <a16:colId xmlns:a16="http://schemas.microsoft.com/office/drawing/2014/main" val="2370987455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6316636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952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80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95EBE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8300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5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11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652</Words>
  <Application>Microsoft Office PowerPoint</Application>
  <PresentationFormat>Widescreen</PresentationFormat>
  <Paragraphs>119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Wingdings</vt:lpstr>
      <vt:lpstr>Hyland 2019</vt:lpstr>
      <vt:lpstr>CSS Grid</vt:lpstr>
      <vt:lpstr>More hTML: The div Element</vt:lpstr>
      <vt:lpstr>Div example</vt:lpstr>
      <vt:lpstr>CSS Properties for div elements</vt:lpstr>
      <vt:lpstr>More CSS Properties for div elements</vt:lpstr>
      <vt:lpstr>What is a grid?</vt:lpstr>
      <vt:lpstr>Grids in HTML</vt:lpstr>
      <vt:lpstr>Grids in CSS</vt:lpstr>
      <vt:lpstr>fractional units examples</vt:lpstr>
      <vt:lpstr>Grid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89</cp:revision>
  <dcterms:created xsi:type="dcterms:W3CDTF">2019-03-11T04:04:09Z</dcterms:created>
  <dcterms:modified xsi:type="dcterms:W3CDTF">2021-06-02T16:46:07Z</dcterms:modified>
</cp:coreProperties>
</file>