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67" r:id="rId3"/>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279" autoAdjust="0"/>
  </p:normalViewPr>
  <p:slideViewPr>
    <p:cSldViewPr snapToGrid="0">
      <p:cViewPr varScale="1">
        <p:scale>
          <a:sx n="93" d="100"/>
          <a:sy n="93" d="100"/>
        </p:scale>
        <p:origin x="12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D27ED-1006-484E-AA48-810365D05D4C}"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27AB4-4F15-41F3-B102-3A020F10E109}" type="slidenum">
              <a:rPr lang="en-US" smtClean="0"/>
              <a:t>‹#›</a:t>
            </a:fld>
            <a:endParaRPr lang="en-US"/>
          </a:p>
        </p:txBody>
      </p:sp>
    </p:spTree>
    <p:extLst>
      <p:ext uri="{BB962C8B-B14F-4D97-AF65-F5344CB8AC3E}">
        <p14:creationId xmlns:p14="http://schemas.microsoft.com/office/powerpoint/2010/main" val="105124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start by asking</a:t>
            </a:r>
            <a:r>
              <a:rPr lang="en-US" baseline="0" dirty="0" smtClean="0"/>
              <a:t> the students if they have ever used a computer (hopefully all of them should have). </a:t>
            </a:r>
            <a:r>
              <a:rPr lang="en-US" dirty="0" smtClean="0"/>
              <a:t>Allow the students to answer this question to the</a:t>
            </a:r>
            <a:r>
              <a:rPr lang="en-US" baseline="0" dirty="0" smtClean="0"/>
              <a:t> best of their ability.</a:t>
            </a:r>
          </a:p>
        </p:txBody>
      </p:sp>
      <p:sp>
        <p:nvSpPr>
          <p:cNvPr id="4" name="Slide Number Placeholder 3"/>
          <p:cNvSpPr>
            <a:spLocks noGrp="1"/>
          </p:cNvSpPr>
          <p:nvPr>
            <p:ph type="sldNum" sz="quarter" idx="10"/>
          </p:nvPr>
        </p:nvSpPr>
        <p:spPr/>
        <p:txBody>
          <a:bodyPr/>
          <a:lstStyle/>
          <a:p>
            <a:fld id="{A0D27AB4-4F15-41F3-B102-3A020F10E109}" type="slidenum">
              <a:rPr lang="en-US" smtClean="0"/>
              <a:t>2</a:t>
            </a:fld>
            <a:endParaRPr lang="en-US"/>
          </a:p>
        </p:txBody>
      </p:sp>
    </p:spTree>
    <p:extLst>
      <p:ext uri="{BB962C8B-B14F-4D97-AF65-F5344CB8AC3E}">
        <p14:creationId xmlns:p14="http://schemas.microsoft.com/office/powerpoint/2010/main" val="624720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a:t>
            </a:r>
            <a:r>
              <a:rPr lang="en-US" baseline="0" dirty="0" smtClean="0"/>
              <a:t> the students an opportunity to revise their algorithms based on the outcomes of the execution.</a:t>
            </a:r>
            <a:endParaRPr lang="en-US" dirty="0"/>
          </a:p>
        </p:txBody>
      </p:sp>
      <p:sp>
        <p:nvSpPr>
          <p:cNvPr id="4" name="Slide Number Placeholder 3"/>
          <p:cNvSpPr>
            <a:spLocks noGrp="1"/>
          </p:cNvSpPr>
          <p:nvPr>
            <p:ph type="sldNum" sz="quarter" idx="10"/>
          </p:nvPr>
        </p:nvSpPr>
        <p:spPr/>
        <p:txBody>
          <a:bodyPr/>
          <a:lstStyle/>
          <a:p>
            <a:fld id="{A0D27AB4-4F15-41F3-B102-3A020F10E109}" type="slidenum">
              <a:rPr lang="en-US" smtClean="0"/>
              <a:t>11</a:t>
            </a:fld>
            <a:endParaRPr lang="en-US"/>
          </a:p>
        </p:txBody>
      </p:sp>
    </p:spTree>
    <p:extLst>
      <p:ext uri="{BB962C8B-B14F-4D97-AF65-F5344CB8AC3E}">
        <p14:creationId xmlns:p14="http://schemas.microsoft.com/office/powerpoint/2010/main" val="3363411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 quick tag for the end that ties the</a:t>
            </a:r>
            <a:r>
              <a:rPr lang="en-US" baseline="0" dirty="0" smtClean="0"/>
              <a:t> past to the present. Women are still at the forefront of innovation, doing incredible things </a:t>
            </a:r>
            <a:r>
              <a:rPr lang="en-US" baseline="0" smtClean="0"/>
              <a:t>with technology!</a:t>
            </a:r>
            <a:endParaRPr lang="en-US" dirty="0"/>
          </a:p>
        </p:txBody>
      </p:sp>
      <p:sp>
        <p:nvSpPr>
          <p:cNvPr id="4" name="Slide Number Placeholder 3"/>
          <p:cNvSpPr>
            <a:spLocks noGrp="1"/>
          </p:cNvSpPr>
          <p:nvPr>
            <p:ph type="sldNum" sz="quarter" idx="10"/>
          </p:nvPr>
        </p:nvSpPr>
        <p:spPr/>
        <p:txBody>
          <a:bodyPr/>
          <a:lstStyle/>
          <a:p>
            <a:fld id="{A0D27AB4-4F15-41F3-B102-3A020F10E109}" type="slidenum">
              <a:rPr lang="en-US" smtClean="0"/>
              <a:t>12</a:t>
            </a:fld>
            <a:endParaRPr lang="en-US"/>
          </a:p>
        </p:txBody>
      </p:sp>
    </p:spTree>
    <p:extLst>
      <p:ext uri="{BB962C8B-B14F-4D97-AF65-F5344CB8AC3E}">
        <p14:creationId xmlns:p14="http://schemas.microsoft.com/office/powerpoint/2010/main" val="104990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electronic computers, “computers” were people! The</a:t>
            </a:r>
            <a:r>
              <a:rPr lang="en-US" baseline="0" dirty="0" smtClean="0"/>
              <a:t> 2016 film HIDDEN FIGURES is about some of these women, including Katherine Johnson.</a:t>
            </a:r>
            <a:endParaRPr lang="en-US" dirty="0"/>
          </a:p>
        </p:txBody>
      </p:sp>
      <p:sp>
        <p:nvSpPr>
          <p:cNvPr id="4" name="Slide Number Placeholder 3"/>
          <p:cNvSpPr>
            <a:spLocks noGrp="1"/>
          </p:cNvSpPr>
          <p:nvPr>
            <p:ph type="sldNum" sz="quarter" idx="10"/>
          </p:nvPr>
        </p:nvSpPr>
        <p:spPr/>
        <p:txBody>
          <a:bodyPr/>
          <a:lstStyle/>
          <a:p>
            <a:fld id="{A0D27AB4-4F15-41F3-B102-3A020F10E109}" type="slidenum">
              <a:rPr lang="en-US" smtClean="0"/>
              <a:t>3</a:t>
            </a:fld>
            <a:endParaRPr lang="en-US"/>
          </a:p>
        </p:txBody>
      </p:sp>
    </p:spTree>
    <p:extLst>
      <p:ext uri="{BB962C8B-B14F-4D97-AF65-F5344CB8AC3E}">
        <p14:creationId xmlns:p14="http://schemas.microsoft.com/office/powerpoint/2010/main" val="132545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simplest definition for a </a:t>
            </a:r>
            <a:r>
              <a:rPr lang="en-US" b="1" dirty="0" smtClean="0"/>
              <a:t>computer</a:t>
            </a:r>
            <a:r>
              <a:rPr lang="en-US" dirty="0" smtClean="0"/>
              <a:t> is an</a:t>
            </a:r>
            <a:r>
              <a:rPr lang="en-US" baseline="0" dirty="0" smtClean="0"/>
              <a:t> electronic machine that executes programs.</a:t>
            </a:r>
          </a:p>
          <a:p>
            <a:endParaRPr lang="en-US" baseline="0" dirty="0" smtClean="0"/>
          </a:p>
          <a:p>
            <a:r>
              <a:rPr lang="en-US" baseline="0" dirty="0" smtClean="0"/>
              <a:t>What is a </a:t>
            </a:r>
            <a:r>
              <a:rPr lang="en-US" b="1" baseline="0" dirty="0" smtClean="0"/>
              <a:t>program</a:t>
            </a:r>
            <a:r>
              <a:rPr lang="en-US" baseline="0" dirty="0" smtClean="0"/>
              <a:t>? A program is simply a set of instructions that the computer can follow. You can ask the students to name any computer programs or apps they might use (e.g., Microsoft Word, Google Chrome, iTunes, Spotify, games)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ask students if they have ever used </a:t>
            </a:r>
            <a:r>
              <a:rPr lang="en-US" b="1" baseline="0" dirty="0" smtClean="0"/>
              <a:t>Alexa</a:t>
            </a:r>
            <a:r>
              <a:rPr lang="en-US" baseline="0" dirty="0" smtClean="0"/>
              <a:t>, and ask them for examples of things they would ask Alexa to do. Alexa is a computer that understands English commands, but other computers only understand special languages. You can ask the students what other languages they can name (e.g. Spanish, Japanese, </a:t>
            </a:r>
            <a:r>
              <a:rPr lang="en-US" baseline="0" dirty="0" err="1" smtClean="0"/>
              <a:t>etc</a:t>
            </a:r>
            <a:r>
              <a:rPr lang="en-US" baseline="0" dirty="0" smtClean="0"/>
              <a:t>).</a:t>
            </a:r>
          </a:p>
          <a:p>
            <a:endParaRPr lang="en-US" baseline="0" dirty="0" smtClean="0"/>
          </a:p>
          <a:p>
            <a:r>
              <a:rPr lang="en-US" baseline="0" dirty="0" smtClean="0"/>
              <a:t>Programs must be written in </a:t>
            </a:r>
            <a:r>
              <a:rPr lang="en-US" b="1" baseline="0" dirty="0" smtClean="0"/>
              <a:t>languages</a:t>
            </a:r>
            <a:r>
              <a:rPr lang="en-US" baseline="0" dirty="0" smtClean="0"/>
              <a:t> that computers can understand. You can ask the students if they have ever done coding before, and explain that coding uses these special languages.</a:t>
            </a:r>
          </a:p>
          <a:p>
            <a:endParaRPr lang="en-US" baseline="0" dirty="0" smtClean="0"/>
          </a:p>
          <a:p>
            <a:r>
              <a:rPr lang="en-US" baseline="0" dirty="0" smtClean="0"/>
              <a:t>The idea behind a program is called an </a:t>
            </a:r>
            <a:r>
              <a:rPr lang="en-US" b="1" baseline="0" dirty="0" smtClean="0"/>
              <a:t>algorithm</a:t>
            </a:r>
            <a:r>
              <a:rPr lang="en-US" baseline="0" dirty="0" smtClean="0"/>
              <a:t>. A program is the </a:t>
            </a:r>
            <a:r>
              <a:rPr lang="en-US" i="1" baseline="0" dirty="0" smtClean="0"/>
              <a:t>implementation</a:t>
            </a:r>
            <a:r>
              <a:rPr lang="en-US" i="0" baseline="0" dirty="0" smtClean="0"/>
              <a:t> of an algorithm, but an algorithm is conceptual, and does not require a computer.</a:t>
            </a:r>
            <a:endParaRPr lang="en-US" dirty="0"/>
          </a:p>
        </p:txBody>
      </p:sp>
      <p:sp>
        <p:nvSpPr>
          <p:cNvPr id="4" name="Slide Number Placeholder 3"/>
          <p:cNvSpPr>
            <a:spLocks noGrp="1"/>
          </p:cNvSpPr>
          <p:nvPr>
            <p:ph type="sldNum" sz="quarter" idx="10"/>
          </p:nvPr>
        </p:nvSpPr>
        <p:spPr/>
        <p:txBody>
          <a:bodyPr/>
          <a:lstStyle/>
          <a:p>
            <a:fld id="{A0D27AB4-4F15-41F3-B102-3A020F10E109}" type="slidenum">
              <a:rPr lang="en-US" smtClean="0"/>
              <a:t>4</a:t>
            </a:fld>
            <a:endParaRPr lang="en-US"/>
          </a:p>
        </p:txBody>
      </p:sp>
    </p:spTree>
    <p:extLst>
      <p:ext uri="{BB962C8B-B14F-4D97-AF65-F5344CB8AC3E}">
        <p14:creationId xmlns:p14="http://schemas.microsoft.com/office/powerpoint/2010/main" val="3947467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 </a:t>
            </a:r>
            <a:r>
              <a:rPr lang="en-US" b="1" dirty="0" smtClean="0"/>
              <a:t>similar procedures</a:t>
            </a:r>
            <a:r>
              <a:rPr lang="en-US" baseline="0" dirty="0" smtClean="0"/>
              <a:t> involves following a set of steps in order to achieve something. Any person, given the proper skillset, could follow the instructions and produce the same result. An example would be building a guitar – someone has to provide instructions (or a blueprint), and then someone (or something) else can build it!</a:t>
            </a:r>
          </a:p>
          <a:p>
            <a:endParaRPr lang="en-US" baseline="0" dirty="0" smtClean="0"/>
          </a:p>
          <a:p>
            <a:r>
              <a:rPr lang="en-US" baseline="0" dirty="0" smtClean="0"/>
              <a:t>You can ask the students if they like to dance, or build things, or cook. They would usually follow some form of instructions to do these things. You can ask students for examples of recipes or dance routines.</a:t>
            </a:r>
          </a:p>
        </p:txBody>
      </p:sp>
      <p:sp>
        <p:nvSpPr>
          <p:cNvPr id="4" name="Slide Number Placeholder 3"/>
          <p:cNvSpPr>
            <a:spLocks noGrp="1"/>
          </p:cNvSpPr>
          <p:nvPr>
            <p:ph type="sldNum" sz="quarter" idx="10"/>
          </p:nvPr>
        </p:nvSpPr>
        <p:spPr/>
        <p:txBody>
          <a:bodyPr/>
          <a:lstStyle/>
          <a:p>
            <a:fld id="{A0D27AB4-4F15-41F3-B102-3A020F10E109}" type="slidenum">
              <a:rPr lang="en-US" smtClean="0"/>
              <a:t>5</a:t>
            </a:fld>
            <a:endParaRPr lang="en-US"/>
          </a:p>
        </p:txBody>
      </p:sp>
    </p:spTree>
    <p:extLst>
      <p:ext uri="{BB962C8B-B14F-4D97-AF65-F5344CB8AC3E}">
        <p14:creationId xmlns:p14="http://schemas.microsoft.com/office/powerpoint/2010/main" val="460490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student</a:t>
            </a:r>
            <a:r>
              <a:rPr lang="en-US" baseline="0" dirty="0" smtClean="0"/>
              <a:t> provides the correct answer, ask them how they arrived at that answer. Explain that whether they knew it or not, they were using an algorithm! You can attempt to explain the algorithm they used; look at each number in the list, and keep track of the biggest one along the way.</a:t>
            </a:r>
            <a:endParaRPr lang="en-US" dirty="0"/>
          </a:p>
        </p:txBody>
      </p:sp>
      <p:sp>
        <p:nvSpPr>
          <p:cNvPr id="4" name="Slide Number Placeholder 3"/>
          <p:cNvSpPr>
            <a:spLocks noGrp="1"/>
          </p:cNvSpPr>
          <p:nvPr>
            <p:ph type="sldNum" sz="quarter" idx="10"/>
          </p:nvPr>
        </p:nvSpPr>
        <p:spPr/>
        <p:txBody>
          <a:bodyPr/>
          <a:lstStyle/>
          <a:p>
            <a:fld id="{A0D27AB4-4F15-41F3-B102-3A020F10E109}" type="slidenum">
              <a:rPr lang="en-US" smtClean="0"/>
              <a:t>6</a:t>
            </a:fld>
            <a:endParaRPr lang="en-US"/>
          </a:p>
        </p:txBody>
      </p:sp>
    </p:spTree>
    <p:extLst>
      <p:ext uri="{BB962C8B-B14F-4D97-AF65-F5344CB8AC3E}">
        <p14:creationId xmlns:p14="http://schemas.microsoft.com/office/powerpoint/2010/main" val="72623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When a student</a:t>
            </a:r>
            <a:r>
              <a:rPr lang="en-US" baseline="0" dirty="0" smtClean="0"/>
              <a:t> provides the properly sorted list, ask them how they arrived at that result. Explain that whether they knew it or not, they were using an algorithm! You can try to explain how the brain sorts this list; finding the first item by looking through the whole list, then removing it, then finding the second item, etc.</a:t>
            </a:r>
            <a:endParaRPr lang="en-US" dirty="0" smtClean="0"/>
          </a:p>
        </p:txBody>
      </p:sp>
      <p:sp>
        <p:nvSpPr>
          <p:cNvPr id="4" name="Slide Number Placeholder 3"/>
          <p:cNvSpPr>
            <a:spLocks noGrp="1"/>
          </p:cNvSpPr>
          <p:nvPr>
            <p:ph type="sldNum" sz="quarter" idx="10"/>
          </p:nvPr>
        </p:nvSpPr>
        <p:spPr/>
        <p:txBody>
          <a:bodyPr/>
          <a:lstStyle/>
          <a:p>
            <a:fld id="{A0D27AB4-4F15-41F3-B102-3A020F10E109}" type="slidenum">
              <a:rPr lang="en-US" smtClean="0"/>
              <a:t>7</a:t>
            </a:fld>
            <a:endParaRPr lang="en-US"/>
          </a:p>
        </p:txBody>
      </p:sp>
    </p:spTree>
    <p:extLst>
      <p:ext uri="{BB962C8B-B14F-4D97-AF65-F5344CB8AC3E}">
        <p14:creationId xmlns:p14="http://schemas.microsoft.com/office/powerpoint/2010/main" val="321835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like sorting a list, might be easy for</a:t>
            </a:r>
            <a:r>
              <a:rPr lang="en-US" baseline="0" dirty="0" smtClean="0"/>
              <a:t> a human to do, but hard to explain. How would you tell a computer how to sort a list, or find the biggest number in a list?</a:t>
            </a:r>
            <a:endParaRPr lang="en-US" dirty="0"/>
          </a:p>
        </p:txBody>
      </p:sp>
      <p:sp>
        <p:nvSpPr>
          <p:cNvPr id="4" name="Slide Number Placeholder 3"/>
          <p:cNvSpPr>
            <a:spLocks noGrp="1"/>
          </p:cNvSpPr>
          <p:nvPr>
            <p:ph type="sldNum" sz="quarter" idx="10"/>
          </p:nvPr>
        </p:nvSpPr>
        <p:spPr/>
        <p:txBody>
          <a:bodyPr/>
          <a:lstStyle/>
          <a:p>
            <a:fld id="{A0D27AB4-4F15-41F3-B102-3A020F10E109}" type="slidenum">
              <a:rPr lang="en-US" smtClean="0"/>
              <a:t>8</a:t>
            </a:fld>
            <a:endParaRPr lang="en-US"/>
          </a:p>
        </p:txBody>
      </p:sp>
    </p:spTree>
    <p:extLst>
      <p:ext uri="{BB962C8B-B14F-4D97-AF65-F5344CB8AC3E}">
        <p14:creationId xmlns:p14="http://schemas.microsoft.com/office/powerpoint/2010/main" val="2027843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Keep</a:t>
            </a:r>
            <a:r>
              <a:rPr lang="en-US" b="1" baseline="0" dirty="0" smtClean="0"/>
              <a:t> this slide displayed as the students work on their instructions. After a 5-10 minutes, instructors can begin to execute the instructions, and most should fail.</a:t>
            </a:r>
          </a:p>
          <a:p>
            <a:endParaRPr lang="en-US" b="1" baseline="0" dirty="0" smtClean="0"/>
          </a:p>
          <a:p>
            <a:r>
              <a:rPr lang="en-US" b="0" baseline="0" dirty="0" smtClean="0"/>
              <a:t>Explain that the instructions should be as specific as possible… a computer is very dumb, and may make the wrong assumptions if the instructions are not specific!</a:t>
            </a:r>
            <a:endParaRPr lang="en-US" b="0" dirty="0"/>
          </a:p>
        </p:txBody>
      </p:sp>
      <p:sp>
        <p:nvSpPr>
          <p:cNvPr id="4" name="Slide Number Placeholder 3"/>
          <p:cNvSpPr>
            <a:spLocks noGrp="1"/>
          </p:cNvSpPr>
          <p:nvPr>
            <p:ph type="sldNum" sz="quarter" idx="10"/>
          </p:nvPr>
        </p:nvSpPr>
        <p:spPr/>
        <p:txBody>
          <a:bodyPr/>
          <a:lstStyle/>
          <a:p>
            <a:fld id="{A0D27AB4-4F15-41F3-B102-3A020F10E109}" type="slidenum">
              <a:rPr lang="en-US" smtClean="0"/>
              <a:t>9</a:t>
            </a:fld>
            <a:endParaRPr lang="en-US"/>
          </a:p>
        </p:txBody>
      </p:sp>
    </p:spTree>
    <p:extLst>
      <p:ext uri="{BB962C8B-B14F-4D97-AF65-F5344CB8AC3E}">
        <p14:creationId xmlns:p14="http://schemas.microsoft.com/office/powerpoint/2010/main" val="80597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Display this slide after instructors have executed some instructions, and failed.</a:t>
            </a:r>
          </a:p>
          <a:p>
            <a:endParaRPr lang="en-US" b="1" dirty="0" smtClean="0"/>
          </a:p>
          <a:p>
            <a:r>
              <a:rPr lang="en-US" b="0" dirty="0" smtClean="0"/>
              <a:t>You can ask the students if they have</a:t>
            </a:r>
            <a:r>
              <a:rPr lang="en-US" b="0" baseline="0" dirty="0" smtClean="0"/>
              <a:t> ever had a computer crash, or an app do something different than it was supposed to do.</a:t>
            </a:r>
            <a:endParaRPr lang="en-US" b="0" dirty="0"/>
          </a:p>
        </p:txBody>
      </p:sp>
      <p:sp>
        <p:nvSpPr>
          <p:cNvPr id="4" name="Slide Number Placeholder 3"/>
          <p:cNvSpPr>
            <a:spLocks noGrp="1"/>
          </p:cNvSpPr>
          <p:nvPr>
            <p:ph type="sldNum" sz="quarter" idx="10"/>
          </p:nvPr>
        </p:nvSpPr>
        <p:spPr/>
        <p:txBody>
          <a:bodyPr/>
          <a:lstStyle/>
          <a:p>
            <a:fld id="{A0D27AB4-4F15-41F3-B102-3A020F10E109}" type="slidenum">
              <a:rPr lang="en-US" smtClean="0"/>
              <a:t>10</a:t>
            </a:fld>
            <a:endParaRPr lang="en-US"/>
          </a:p>
        </p:txBody>
      </p:sp>
    </p:spTree>
    <p:extLst>
      <p:ext uri="{BB962C8B-B14F-4D97-AF65-F5344CB8AC3E}">
        <p14:creationId xmlns:p14="http://schemas.microsoft.com/office/powerpoint/2010/main" val="681509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E2E2C6-43A7-4BFE-A83F-4C0FAC0219F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295379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2E2C6-43A7-4BFE-A83F-4C0FAC0219F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32706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2E2C6-43A7-4BFE-A83F-4C0FAC0219F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1456598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November 18,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2051066337"/>
      </p:ext>
    </p:extLst>
  </p:cSld>
  <p:clrMapOvr>
    <a:masterClrMapping/>
  </p:clrMapOvr>
  <p:transition>
    <p:fade/>
  </p:transition>
  <p:timing>
    <p:tnLst>
      <p:par>
        <p:cTn id="1" dur="indefinite" restart="never" nodeType="tmRoot"/>
      </p:par>
    </p:tnLst>
  </p:timing>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November 18,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2337853809"/>
      </p:ext>
    </p:extLst>
  </p:cSld>
  <p:clrMapOvr>
    <a:masterClrMapping/>
  </p:clrMapOvr>
  <p:transition>
    <p:fade/>
  </p:transition>
  <p:timing>
    <p:tnLst>
      <p:par>
        <p:cTn id="1" dur="indefinite" restart="never" nodeType="tmRoot"/>
      </p:par>
    </p:tnLst>
  </p:timing>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a:t>
            </a:r>
            <a:r>
              <a:rPr lang="en-US" dirty="0" smtClean="0"/>
              <a:t>subtitle </a:t>
            </a:r>
            <a:r>
              <a:rPr lang="en-US" dirty="0"/>
              <a:t>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November 18, 2019</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smtClean="0"/>
              <a:t>Presenter Name</a:t>
            </a:r>
            <a:br>
              <a:rPr lang="en-US" dirty="0" smtClean="0"/>
            </a:br>
            <a:r>
              <a:rPr lang="en-US" dirty="0" smtClean="0"/>
              <a:t>Presenter Title</a:t>
            </a:r>
            <a:endParaRPr lang="en-US" dirty="0"/>
          </a:p>
        </p:txBody>
      </p:sp>
    </p:spTree>
    <p:extLst>
      <p:ext uri="{BB962C8B-B14F-4D97-AF65-F5344CB8AC3E}">
        <p14:creationId xmlns:p14="http://schemas.microsoft.com/office/powerpoint/2010/main" val="3892492202"/>
      </p:ext>
    </p:extLst>
  </p:cSld>
  <p:clrMapOvr>
    <a:masterClrMapping/>
  </p:clrMapOvr>
  <p:transition>
    <p:fade/>
  </p:transition>
  <p:timing>
    <p:tnLst>
      <p:par>
        <p:cTn id="1" dur="indefinite" restart="never" nodeType="tmRoot"/>
      </p:par>
    </p:tnLst>
  </p:timing>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smtClean="0"/>
              <a:t>Type “Agenda”</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Item 1</a:t>
            </a:r>
          </a:p>
          <a:p>
            <a:pPr lvl="0"/>
            <a:r>
              <a:rPr lang="en-US" dirty="0" smtClean="0"/>
              <a:t>Item 2</a:t>
            </a:r>
          </a:p>
          <a:p>
            <a:pPr lvl="0"/>
            <a:r>
              <a:rPr lang="en-US" dirty="0" smtClean="0"/>
              <a:t>Item 3</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420921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smtClean="0"/>
              <a:t>Notable Quote</a:t>
            </a:r>
            <a:endParaRPr lang="en-US" dirty="0"/>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 Attribution</a:t>
            </a:r>
            <a:endParaRPr lang="en-US" dirty="0"/>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551154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71599323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0599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0387908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2E2C6-43A7-4BFE-A83F-4C0FAC0219F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3836409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87596234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55782626"/>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smtClean="0"/>
              <a:t>Click icon to add picture</a:t>
            </a:r>
            <a:endParaRPr lang="en-US" dirty="0"/>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1984952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9660934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11/18/2019</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518849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11/18/2019</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51916995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11/18/2019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772101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4519962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11/18/2019</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159563227"/>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11/18/2019</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504334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E2E2C6-43A7-4BFE-A83F-4C0FAC0219FE}" type="datetimeFigureOut">
              <a:rPr lang="en-US" smtClean="0"/>
              <a:t>11/18/2019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4334341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1109366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428250281"/>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3972069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41684759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7389937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1261511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550166479"/>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280705089"/>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615632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1953275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E2E2C6-43A7-4BFE-A83F-4C0FAC0219FE}"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31775396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622070798"/>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368866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69559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smtClean="0"/>
              <a:t>&lt;Call to action&gt;</a:t>
            </a:r>
            <a:endParaRPr lang="en-US" dirty="0"/>
          </a:p>
        </p:txBody>
      </p:sp>
    </p:spTree>
    <p:extLst>
      <p:ext uri="{BB962C8B-B14F-4D97-AF65-F5344CB8AC3E}">
        <p14:creationId xmlns:p14="http://schemas.microsoft.com/office/powerpoint/2010/main" val="16787442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9699514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321652268"/>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838613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0995527"/>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478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E2E2C6-43A7-4BFE-A83F-4C0FAC0219FE}" type="datetimeFigureOut">
              <a:rPr lang="en-US" smtClean="0"/>
              <a:t>11/18/2019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314069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E2E2C6-43A7-4BFE-A83F-4C0FAC0219FE}" type="datetimeFigureOut">
              <a:rPr lang="en-US" smtClean="0"/>
              <a:t>11/18/2019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108916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2E2C6-43A7-4BFE-A83F-4C0FAC0219FE}" type="datetimeFigureOut">
              <a:rPr lang="en-US" smtClean="0"/>
              <a:t>11/18/2019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241970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2E2C6-43A7-4BFE-A83F-4C0FAC0219FE}"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251041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2E2C6-43A7-4BFE-A83F-4C0FAC0219FE}" type="datetimeFigureOut">
              <a:rPr lang="en-US" smtClean="0"/>
              <a:t>11/18/2019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78F29-2AB8-4E6E-B5AD-E65D6C42513C}" type="slidenum">
              <a:rPr lang="en-US" smtClean="0"/>
              <a:t>‹#›</a:t>
            </a:fld>
            <a:endParaRPr lang="en-US"/>
          </a:p>
        </p:txBody>
      </p:sp>
    </p:spTree>
    <p:extLst>
      <p:ext uri="{BB962C8B-B14F-4D97-AF65-F5344CB8AC3E}">
        <p14:creationId xmlns:p14="http://schemas.microsoft.com/office/powerpoint/2010/main" val="218405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2E2C6-43A7-4BFE-A83F-4C0FAC0219FE}" type="datetimeFigureOut">
              <a:rPr lang="en-US" smtClean="0"/>
              <a:t>11/18/2019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78F29-2AB8-4E6E-B5AD-E65D6C42513C}" type="slidenum">
              <a:rPr lang="en-US" smtClean="0"/>
              <a:t>‹#›</a:t>
            </a:fld>
            <a:endParaRPr lang="en-US"/>
          </a:p>
        </p:txBody>
      </p:sp>
    </p:spTree>
    <p:extLst>
      <p:ext uri="{BB962C8B-B14F-4D97-AF65-F5344CB8AC3E}">
        <p14:creationId xmlns:p14="http://schemas.microsoft.com/office/powerpoint/2010/main" val="89197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11/18/2019</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66493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ransition>
    <p:fade/>
  </p:transition>
  <p:timing>
    <p:tnLst>
      <p:par>
        <p:cTn id="1" dur="indefinite" restart="never" nodeType="tmRoot"/>
      </p:par>
    </p:tnLst>
  </p:timing>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orient="horz" pos="144">
          <p15:clr>
            <a:srgbClr val="F26B43"/>
          </p15:clr>
        </p15:guide>
        <p15:guide id="4" orient="horz" pos="4176">
          <p15:clr>
            <a:srgbClr val="F26B43"/>
          </p15:clr>
        </p15:guide>
        <p15:guide id="5" pos="240">
          <p15:clr>
            <a:srgbClr val="F26B43"/>
          </p15:clr>
        </p15:guide>
        <p15:guide id="6" pos="74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888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535130" cy="1325563"/>
          </a:xfrm>
        </p:spPr>
        <p:txBody>
          <a:bodyPr/>
          <a:lstStyle/>
          <a:p>
            <a:r>
              <a:rPr lang="en-US" dirty="0" smtClean="0"/>
              <a:t>Bugs</a:t>
            </a:r>
            <a:endParaRPr lang="en-US" dirty="0"/>
          </a:p>
        </p:txBody>
      </p:sp>
      <p:pic>
        <p:nvPicPr>
          <p:cNvPr id="1026" name="Picture 2" descr="Image result for debugging origin"/>
          <p:cNvPicPr>
            <a:picLocks noGrp="1" noChangeAspect="1" noChangeArrowheads="1"/>
          </p:cNvPicPr>
          <p:nvPr>
            <p:ph idx="1"/>
          </p:nvPr>
        </p:nvPicPr>
        <p:blipFill>
          <a:blip r:embed="rId3">
            <a:grayscl/>
            <a:extLst>
              <a:ext uri="{28A0092B-C50C-407E-A947-70E740481C1C}">
                <a14:useLocalDpi xmlns:a14="http://schemas.microsoft.com/office/drawing/2010/main" val="0"/>
              </a:ext>
            </a:extLst>
          </a:blip>
          <a:srcRect/>
          <a:stretch>
            <a:fillRect/>
          </a:stretch>
        </p:blipFill>
        <p:spPr bwMode="auto">
          <a:xfrm>
            <a:off x="6956244" y="2506662"/>
            <a:ext cx="5235756"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38200" y="1825625"/>
            <a:ext cx="60043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solidFill>
                  <a:srgbClr val="1B1B1B"/>
                </a:solidFill>
              </a:rPr>
              <a:t>A </a:t>
            </a:r>
            <a:r>
              <a:rPr lang="en-US" sz="3200" u="sng" dirty="0" smtClean="0">
                <a:solidFill>
                  <a:srgbClr val="1B1B1B"/>
                </a:solidFill>
              </a:rPr>
              <a:t>bug</a:t>
            </a:r>
            <a:r>
              <a:rPr lang="en-US" sz="3200" dirty="0" smtClean="0">
                <a:solidFill>
                  <a:srgbClr val="1B1B1B"/>
                </a:solidFill>
              </a:rPr>
              <a:t> is a problem with a computer program</a:t>
            </a:r>
          </a:p>
          <a:p>
            <a:r>
              <a:rPr lang="en-US" sz="3200" dirty="0" smtClean="0">
                <a:solidFill>
                  <a:srgbClr val="1B1B1B"/>
                </a:solidFill>
              </a:rPr>
              <a:t>The first “bug” was discovered in 1945 by Admiral Grace Hopper, a prominent computer scientist</a:t>
            </a:r>
          </a:p>
          <a:p>
            <a:pPr lvl="1"/>
            <a:r>
              <a:rPr lang="en-US" sz="2800" dirty="0" smtClean="0">
                <a:solidFill>
                  <a:srgbClr val="1B1B1B"/>
                </a:solidFill>
              </a:rPr>
              <a:t>It was an actual physical moth!</a:t>
            </a:r>
          </a:p>
          <a:p>
            <a:r>
              <a:rPr lang="en-US" sz="3200" dirty="0" smtClean="0">
                <a:solidFill>
                  <a:srgbClr val="1B1B1B"/>
                </a:solidFill>
              </a:rPr>
              <a:t>Removing bugs from programs is called </a:t>
            </a:r>
            <a:r>
              <a:rPr lang="en-US" sz="3200" b="1" dirty="0" smtClean="0">
                <a:solidFill>
                  <a:srgbClr val="1B1B1B"/>
                </a:solidFill>
              </a:rPr>
              <a:t>debugging</a:t>
            </a:r>
            <a:endParaRPr lang="en-US" sz="3200" dirty="0" smtClean="0">
              <a:solidFill>
                <a:srgbClr val="1B1B1B"/>
              </a:solidFill>
            </a:endParaRPr>
          </a:p>
          <a:p>
            <a:endParaRPr lang="en-US" sz="3200" dirty="0" smtClean="0">
              <a:solidFill>
                <a:srgbClr val="1B1B1B"/>
              </a:solidFill>
            </a:endParaRPr>
          </a:p>
          <a:p>
            <a:endParaRPr lang="en-US" dirty="0"/>
          </a:p>
        </p:txBody>
      </p:sp>
      <p:pic>
        <p:nvPicPr>
          <p:cNvPr id="1028" name="Picture 4" descr="Image result for grace hopper"/>
          <p:cNvPicPr>
            <a:picLocks noChangeAspect="1" noChangeArrowheads="1"/>
          </p:cNvPicPr>
          <p:nvPr/>
        </p:nvPicPr>
        <p:blipFill rotWithShape="1">
          <a:blip r:embed="rId4">
            <a:extLst>
              <a:ext uri="{28A0092B-C50C-407E-A947-70E740481C1C}">
                <a14:useLocalDpi xmlns:a14="http://schemas.microsoft.com/office/drawing/2010/main" val="0"/>
              </a:ext>
            </a:extLst>
          </a:blip>
          <a:srcRect b="25752"/>
          <a:stretch/>
        </p:blipFill>
        <p:spPr bwMode="auto">
          <a:xfrm>
            <a:off x="6956244" y="-1"/>
            <a:ext cx="5235756" cy="2189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44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Debugging the Sandwich</a:t>
            </a:r>
            <a:endParaRPr lang="en-US" dirty="0"/>
          </a:p>
        </p:txBody>
      </p:sp>
      <p:sp>
        <p:nvSpPr>
          <p:cNvPr id="3" name="Content Placeholder 2"/>
          <p:cNvSpPr>
            <a:spLocks noGrp="1"/>
          </p:cNvSpPr>
          <p:nvPr>
            <p:ph idx="1"/>
          </p:nvPr>
        </p:nvSpPr>
        <p:spPr/>
        <p:txBody>
          <a:bodyPr>
            <a:normAutofit/>
          </a:bodyPr>
          <a:lstStyle/>
          <a:p>
            <a:pPr marL="0" indent="0">
              <a:buNone/>
            </a:pPr>
            <a:r>
              <a:rPr lang="en-US" sz="3600" b="1" dirty="0" smtClean="0"/>
              <a:t>Rewrite any instructions that led to “bugs” in </a:t>
            </a:r>
            <a:r>
              <a:rPr lang="en-US" sz="3600" b="1" smtClean="0"/>
              <a:t>the algorithm</a:t>
            </a:r>
          </a:p>
          <a:p>
            <a:endParaRPr lang="en-US" sz="3600" dirty="0" smtClean="0"/>
          </a:p>
        </p:txBody>
      </p:sp>
    </p:spTree>
    <p:extLst>
      <p:ext uri="{BB962C8B-B14F-4D97-AF65-F5344CB8AC3E}">
        <p14:creationId xmlns:p14="http://schemas.microsoft.com/office/powerpoint/2010/main" val="3349437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last algorithm</a:t>
            </a:r>
            <a:endParaRPr lang="en-US" dirty="0"/>
          </a:p>
        </p:txBody>
      </p:sp>
      <p:sp>
        <p:nvSpPr>
          <p:cNvPr id="3" name="Content Placeholder 2"/>
          <p:cNvSpPr>
            <a:spLocks noGrp="1"/>
          </p:cNvSpPr>
          <p:nvPr>
            <p:ph idx="1"/>
          </p:nvPr>
        </p:nvSpPr>
        <p:spPr>
          <a:xfrm>
            <a:off x="838200" y="1597024"/>
            <a:ext cx="10515600" cy="5081178"/>
          </a:xfrm>
        </p:spPr>
        <p:txBody>
          <a:bodyPr>
            <a:normAutofit/>
          </a:bodyPr>
          <a:lstStyle/>
          <a:p>
            <a:r>
              <a:rPr lang="en-US" sz="4000" dirty="0" smtClean="0"/>
              <a:t>First photograph of a</a:t>
            </a:r>
            <a:br>
              <a:rPr lang="en-US" sz="4000" dirty="0" smtClean="0"/>
            </a:br>
            <a:r>
              <a:rPr lang="en-US" sz="4000" dirty="0" smtClean="0"/>
              <a:t>black hole</a:t>
            </a:r>
          </a:p>
          <a:p>
            <a:endParaRPr lang="en-US" sz="4000" dirty="0" smtClean="0"/>
          </a:p>
          <a:p>
            <a:pPr marL="0" indent="0">
              <a:buNone/>
            </a:pPr>
            <a:endParaRPr lang="en-US" sz="4000" dirty="0" smtClean="0"/>
          </a:p>
          <a:p>
            <a:r>
              <a:rPr lang="en-US" sz="4000" dirty="0" smtClean="0"/>
              <a:t>10 telescopes around the world linked together by computers to work like one massive telescope</a:t>
            </a:r>
          </a:p>
          <a:p>
            <a:r>
              <a:rPr lang="en-US" sz="4000" dirty="0" smtClean="0"/>
              <a:t>The algorithm to make it work was developed by Dr. Katie </a:t>
            </a:r>
            <a:r>
              <a:rPr lang="en-US" sz="4000" dirty="0" err="1" smtClean="0"/>
              <a:t>Bouman</a:t>
            </a:r>
            <a:endParaRPr lang="en-US" sz="4000" dirty="0" smtClean="0"/>
          </a:p>
          <a:p>
            <a:endParaRPr lang="en-US" sz="4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213" y="10478"/>
            <a:ext cx="6173787" cy="3704272"/>
          </a:xfrm>
          <a:prstGeom prst="rect">
            <a:avLst/>
          </a:prstGeom>
        </p:spPr>
      </p:pic>
    </p:spTree>
    <p:extLst>
      <p:ext uri="{BB962C8B-B14F-4D97-AF65-F5344CB8AC3E}">
        <p14:creationId xmlns:p14="http://schemas.microsoft.com/office/powerpoint/2010/main" val="61062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1B1B1B"/>
                </a:solidFill>
              </a:rPr>
              <a:t>What does a computer do?</a:t>
            </a:r>
            <a:endParaRPr lang="en-US" dirty="0">
              <a:solidFill>
                <a:srgbClr val="1B1B1B"/>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14293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pic>
        <p:nvPicPr>
          <p:cNvPr id="1026" name="Picture 2" descr="https://airandspace.si.edu/sites/default/files/styles/callout_half/public/L_Dorothy_Vaughan_M_Lessie_Hunter_R_Vivian_Adair.jpg?itok=zMsoY_s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79894"/>
            <a:ext cx="3048001" cy="6247864"/>
          </a:xfrm>
          <a:prstGeom prst="rect">
            <a:avLst/>
          </a:prstGeom>
          <a:noFill/>
        </p:spPr>
        <p:txBody>
          <a:bodyPr wrap="square" rtlCol="0">
            <a:spAutoFit/>
          </a:bodyPr>
          <a:lstStyle/>
          <a:p>
            <a:pPr algn="r"/>
            <a:r>
              <a:rPr lang="en-US" sz="2800" b="1" dirty="0" smtClean="0">
                <a:solidFill>
                  <a:schemeClr val="bg1"/>
                </a:solidFill>
              </a:rPr>
              <a:t>Hidden Figures:</a:t>
            </a:r>
          </a:p>
          <a:p>
            <a:pPr algn="r"/>
            <a:r>
              <a:rPr lang="en-US" sz="2800" b="1" dirty="0" smtClean="0">
                <a:solidFill>
                  <a:schemeClr val="bg1"/>
                </a:solidFill>
              </a:rPr>
              <a:t>Human Computers</a:t>
            </a:r>
          </a:p>
          <a:p>
            <a:pPr algn="r"/>
            <a:endParaRPr lang="en-US" sz="2800" b="1" dirty="0">
              <a:solidFill>
                <a:schemeClr val="bg1"/>
              </a:solidFill>
            </a:endParaRPr>
          </a:p>
          <a:p>
            <a:pPr algn="r"/>
            <a:endParaRPr lang="en-US" sz="2800" dirty="0">
              <a:solidFill>
                <a:schemeClr val="bg1"/>
              </a:solidFill>
            </a:endParaRPr>
          </a:p>
          <a:p>
            <a:r>
              <a:rPr lang="en-US" sz="2400" dirty="0">
                <a:solidFill>
                  <a:schemeClr val="bg1"/>
                </a:solidFill>
              </a:rPr>
              <a:t>They were people, primarily women, who reduced or analyzed data using mechanical </a:t>
            </a:r>
            <a:r>
              <a:rPr lang="en-US" sz="2400" dirty="0" smtClean="0">
                <a:solidFill>
                  <a:schemeClr val="bg1"/>
                </a:solidFill>
              </a:rPr>
              <a:t>calculators</a:t>
            </a:r>
          </a:p>
          <a:p>
            <a:endParaRPr lang="en-US" sz="2400" dirty="0" smtClean="0">
              <a:solidFill>
                <a:schemeClr val="bg1"/>
              </a:solidFill>
            </a:endParaRPr>
          </a:p>
          <a:p>
            <a:endParaRPr lang="en-US" sz="2400" dirty="0">
              <a:solidFill>
                <a:schemeClr val="bg1"/>
              </a:solidFill>
            </a:endParaRPr>
          </a:p>
          <a:p>
            <a:r>
              <a:rPr lang="en-US" sz="2400" dirty="0" smtClean="0">
                <a:solidFill>
                  <a:schemeClr val="bg1"/>
                </a:solidFill>
                <a:effectLst/>
              </a:rPr>
              <a:t>Katherine Johnson’s calculations were used for manned and unmanned orbital missions by NASA</a:t>
            </a:r>
            <a:endParaRPr lang="en-US" sz="2400" dirty="0">
              <a:solidFill>
                <a:schemeClr val="bg1"/>
              </a:solidFill>
            </a:endParaRPr>
          </a:p>
        </p:txBody>
      </p:sp>
    </p:spTree>
    <p:extLst>
      <p:ext uri="{BB962C8B-B14F-4D97-AF65-F5344CB8AC3E}">
        <p14:creationId xmlns:p14="http://schemas.microsoft.com/office/powerpoint/2010/main" val="1638178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B1B1B"/>
                </a:solidFill>
              </a:rPr>
              <a:t>Modern Computers</a:t>
            </a:r>
            <a:endParaRPr lang="en-US" dirty="0">
              <a:solidFill>
                <a:srgbClr val="1B1B1B"/>
              </a:solidFill>
            </a:endParaRPr>
          </a:p>
        </p:txBody>
      </p:sp>
      <p:sp>
        <p:nvSpPr>
          <p:cNvPr id="3" name="Content Placeholder 2"/>
          <p:cNvSpPr>
            <a:spLocks noGrp="1"/>
          </p:cNvSpPr>
          <p:nvPr>
            <p:ph idx="1"/>
          </p:nvPr>
        </p:nvSpPr>
        <p:spPr/>
        <p:txBody>
          <a:bodyPr/>
          <a:lstStyle/>
          <a:p>
            <a:r>
              <a:rPr lang="en-US" sz="3200" u="sng" dirty="0" smtClean="0">
                <a:solidFill>
                  <a:srgbClr val="1B1B1B"/>
                </a:solidFill>
              </a:rPr>
              <a:t>Computer</a:t>
            </a:r>
            <a:r>
              <a:rPr lang="en-US" sz="3200" dirty="0" smtClean="0">
                <a:solidFill>
                  <a:srgbClr val="1B1B1B"/>
                </a:solidFill>
              </a:rPr>
              <a:t> – An electronic machine that executes </a:t>
            </a:r>
            <a:r>
              <a:rPr lang="en-US" sz="3200" b="1" dirty="0" smtClean="0">
                <a:solidFill>
                  <a:srgbClr val="1B1B1B"/>
                </a:solidFill>
              </a:rPr>
              <a:t>programs</a:t>
            </a:r>
            <a:endParaRPr lang="en-US" sz="3200" u="sng" dirty="0" smtClean="0">
              <a:solidFill>
                <a:srgbClr val="1B1B1B"/>
              </a:solidFill>
            </a:endParaRPr>
          </a:p>
          <a:p>
            <a:pPr marL="0" indent="0">
              <a:buNone/>
            </a:pPr>
            <a:endParaRPr lang="en-US" sz="3200" u="sng" dirty="0">
              <a:solidFill>
                <a:srgbClr val="1B1B1B"/>
              </a:solidFill>
            </a:endParaRPr>
          </a:p>
          <a:p>
            <a:r>
              <a:rPr lang="en-US" sz="3200" u="sng" dirty="0" smtClean="0">
                <a:solidFill>
                  <a:srgbClr val="1B1B1B"/>
                </a:solidFill>
              </a:rPr>
              <a:t>Computer Program</a:t>
            </a:r>
            <a:r>
              <a:rPr lang="en-US" sz="3200" dirty="0" smtClean="0">
                <a:solidFill>
                  <a:srgbClr val="1B1B1B"/>
                </a:solidFill>
              </a:rPr>
              <a:t> – A se</a:t>
            </a:r>
            <a:r>
              <a:rPr lang="en-US" sz="3200" dirty="0">
                <a:solidFill>
                  <a:srgbClr val="1B1B1B"/>
                </a:solidFill>
              </a:rPr>
              <a:t>quence of </a:t>
            </a:r>
            <a:r>
              <a:rPr lang="en-US" sz="3200" b="1" dirty="0">
                <a:solidFill>
                  <a:srgbClr val="1B1B1B"/>
                </a:solidFill>
              </a:rPr>
              <a:t>instructions</a:t>
            </a:r>
            <a:r>
              <a:rPr lang="en-US" sz="3200" dirty="0">
                <a:solidFill>
                  <a:srgbClr val="1B1B1B"/>
                </a:solidFill>
              </a:rPr>
              <a:t> or </a:t>
            </a:r>
            <a:r>
              <a:rPr lang="en-US" sz="3200" b="1" dirty="0" smtClean="0">
                <a:solidFill>
                  <a:srgbClr val="1B1B1B"/>
                </a:solidFill>
              </a:rPr>
              <a:t>steps</a:t>
            </a:r>
            <a:r>
              <a:rPr lang="en-US" sz="3200" dirty="0" smtClean="0">
                <a:solidFill>
                  <a:srgbClr val="1B1B1B"/>
                </a:solidFill>
              </a:rPr>
              <a:t> that </a:t>
            </a:r>
            <a:r>
              <a:rPr lang="en-US" sz="3200" dirty="0">
                <a:solidFill>
                  <a:srgbClr val="1B1B1B"/>
                </a:solidFill>
              </a:rPr>
              <a:t>will be used by the computer to complete a task or solve a </a:t>
            </a:r>
            <a:r>
              <a:rPr lang="en-US" sz="3200" dirty="0" smtClean="0">
                <a:solidFill>
                  <a:srgbClr val="1B1B1B"/>
                </a:solidFill>
              </a:rPr>
              <a:t>problem, written in a </a:t>
            </a:r>
            <a:r>
              <a:rPr lang="en-US" sz="3200" b="1" dirty="0" smtClean="0">
                <a:solidFill>
                  <a:srgbClr val="1B1B1B"/>
                </a:solidFill>
              </a:rPr>
              <a:t>programming language</a:t>
            </a:r>
          </a:p>
          <a:p>
            <a:pPr marL="0" indent="0">
              <a:buNone/>
            </a:pPr>
            <a:endParaRPr lang="en-US" sz="3200" b="1" dirty="0" smtClean="0">
              <a:solidFill>
                <a:srgbClr val="1B1B1B"/>
              </a:solidFill>
            </a:endParaRPr>
          </a:p>
          <a:p>
            <a:r>
              <a:rPr lang="en-US" sz="3200" u="sng" dirty="0" smtClean="0">
                <a:solidFill>
                  <a:srgbClr val="1B1B1B"/>
                </a:solidFill>
              </a:rPr>
              <a:t>Algorithm</a:t>
            </a:r>
            <a:r>
              <a:rPr lang="en-US" sz="3200" dirty="0">
                <a:solidFill>
                  <a:srgbClr val="1B1B1B"/>
                </a:solidFill>
              </a:rPr>
              <a:t> </a:t>
            </a:r>
            <a:r>
              <a:rPr lang="en-US" sz="3200" dirty="0" smtClean="0">
                <a:solidFill>
                  <a:srgbClr val="1B1B1B"/>
                </a:solidFill>
              </a:rPr>
              <a:t>– A complete, well-defined sequence of steps for completing a task or solving a problem</a:t>
            </a:r>
            <a:endParaRPr lang="en-US" sz="3200" u="sng" dirty="0" smtClean="0">
              <a:solidFill>
                <a:srgbClr val="1B1B1B"/>
              </a:solidFill>
            </a:endParaRPr>
          </a:p>
          <a:p>
            <a:endParaRPr lang="en-US" dirty="0"/>
          </a:p>
        </p:txBody>
      </p:sp>
    </p:spTree>
    <p:extLst>
      <p:ext uri="{BB962C8B-B14F-4D97-AF65-F5344CB8AC3E}">
        <p14:creationId xmlns:p14="http://schemas.microsoft.com/office/powerpoint/2010/main" val="282167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B1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477000" cy="1325563"/>
          </a:xfrm>
        </p:spPr>
        <p:txBody>
          <a:bodyPr>
            <a:noAutofit/>
          </a:bodyPr>
          <a:lstStyle/>
          <a:p>
            <a:r>
              <a:rPr lang="en-US" sz="5400" dirty="0" smtClean="0">
                <a:solidFill>
                  <a:schemeClr val="bg1"/>
                </a:solidFill>
              </a:rPr>
              <a:t>Procedures similar to Algorithms</a:t>
            </a:r>
            <a:endParaRPr lang="en-US" sz="5400" dirty="0">
              <a:solidFill>
                <a:schemeClr val="bg1"/>
              </a:solidFill>
            </a:endParaRPr>
          </a:p>
        </p:txBody>
      </p:sp>
      <p:sp>
        <p:nvSpPr>
          <p:cNvPr id="3" name="Content Placeholder 2"/>
          <p:cNvSpPr>
            <a:spLocks noGrp="1"/>
          </p:cNvSpPr>
          <p:nvPr>
            <p:ph idx="1"/>
          </p:nvPr>
        </p:nvSpPr>
        <p:spPr>
          <a:xfrm>
            <a:off x="838200" y="2524872"/>
            <a:ext cx="4720119" cy="2099103"/>
          </a:xfrm>
        </p:spPr>
        <p:txBody>
          <a:bodyPr>
            <a:normAutofit/>
          </a:bodyPr>
          <a:lstStyle/>
          <a:p>
            <a:r>
              <a:rPr lang="en-US" sz="3600" dirty="0" smtClean="0">
                <a:solidFill>
                  <a:schemeClr val="bg1"/>
                </a:solidFill>
              </a:rPr>
              <a:t>Dance choreography</a:t>
            </a:r>
          </a:p>
          <a:p>
            <a:r>
              <a:rPr lang="en-US" sz="3600" dirty="0" smtClean="0">
                <a:solidFill>
                  <a:schemeClr val="bg1"/>
                </a:solidFill>
              </a:rPr>
              <a:t>Construction plans</a:t>
            </a:r>
          </a:p>
          <a:p>
            <a:r>
              <a:rPr lang="en-US" sz="3600" dirty="0" smtClean="0">
                <a:solidFill>
                  <a:schemeClr val="bg1"/>
                </a:solidFill>
              </a:rPr>
              <a:t>Culinary recipes</a:t>
            </a:r>
          </a:p>
          <a:p>
            <a:endParaRPr lang="en-US" sz="3600" dirty="0"/>
          </a:p>
        </p:txBody>
      </p:sp>
      <p:pic>
        <p:nvPicPr>
          <p:cNvPr id="2050" name="Picture 2" descr="https://i.pinimg.com/originals/d4/9b/b7/d49bb75ec25b8c8989cf9ce2840bb28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7524" y="1"/>
            <a:ext cx="5164475"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13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solidFill>
                  <a:srgbClr val="1B1B1B"/>
                </a:solidFill>
              </a:rPr>
              <a:t>What is the biggest number in this list?</a:t>
            </a:r>
            <a:endParaRPr lang="en-US" sz="4800" dirty="0">
              <a:solidFill>
                <a:srgbClr val="1B1B1B"/>
              </a:solidFill>
            </a:endParaRPr>
          </a:p>
        </p:txBody>
      </p:sp>
      <p:sp>
        <p:nvSpPr>
          <p:cNvPr id="4" name="Content Placeholder 2"/>
          <p:cNvSpPr txBox="1">
            <a:spLocks/>
          </p:cNvSpPr>
          <p:nvPr/>
        </p:nvSpPr>
        <p:spPr>
          <a:xfrm>
            <a:off x="990601" y="1978025"/>
            <a:ext cx="10498566" cy="855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800" dirty="0" smtClean="0">
                <a:solidFill>
                  <a:srgbClr val="1B1B1B"/>
                </a:solidFill>
              </a:rPr>
              <a:t>8, 19, 25, 7, 60, 29, 9, 9, 43, 8, 61, 49, 17</a:t>
            </a:r>
            <a:endParaRPr lang="en-US" sz="4800" dirty="0">
              <a:solidFill>
                <a:srgbClr val="1B1B1B"/>
              </a:solidFill>
            </a:endParaRPr>
          </a:p>
        </p:txBody>
      </p:sp>
      <p:sp>
        <p:nvSpPr>
          <p:cNvPr id="6" name="TextBox 5"/>
          <p:cNvSpPr txBox="1"/>
          <p:nvPr/>
        </p:nvSpPr>
        <p:spPr>
          <a:xfrm>
            <a:off x="8732829" y="1858358"/>
            <a:ext cx="886781" cy="923330"/>
          </a:xfrm>
          <a:prstGeom prst="rect">
            <a:avLst/>
          </a:prstGeom>
          <a:noFill/>
        </p:spPr>
        <p:txBody>
          <a:bodyPr wrap="none" rtlCol="0">
            <a:spAutoFit/>
          </a:bodyPr>
          <a:lstStyle/>
          <a:p>
            <a:r>
              <a:rPr lang="en-US" sz="5400" b="1" u="sng" dirty="0" smtClean="0">
                <a:solidFill>
                  <a:srgbClr val="1B1B1B"/>
                </a:solidFill>
              </a:rPr>
              <a:t>61</a:t>
            </a:r>
            <a:endParaRPr lang="en-US" sz="5400" b="1" u="sng" dirty="0">
              <a:solidFill>
                <a:srgbClr val="1B1B1B"/>
              </a:solidFill>
            </a:endParaRPr>
          </a:p>
        </p:txBody>
      </p:sp>
      <p:sp>
        <p:nvSpPr>
          <p:cNvPr id="8" name="Content Placeholder 2"/>
          <p:cNvSpPr txBox="1">
            <a:spLocks/>
          </p:cNvSpPr>
          <p:nvPr/>
        </p:nvSpPr>
        <p:spPr>
          <a:xfrm>
            <a:off x="838200" y="4316001"/>
            <a:ext cx="10498566" cy="8559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i="1" dirty="0" smtClean="0">
                <a:solidFill>
                  <a:schemeClr val="tx1">
                    <a:lumMod val="65000"/>
                    <a:lumOff val="35000"/>
                  </a:schemeClr>
                </a:solidFill>
              </a:rPr>
              <a:t>Your brain used an </a:t>
            </a:r>
            <a:r>
              <a:rPr lang="en-US" sz="4000" b="1" i="1" dirty="0" smtClean="0">
                <a:solidFill>
                  <a:schemeClr val="tx1">
                    <a:lumMod val="65000"/>
                    <a:lumOff val="35000"/>
                  </a:schemeClr>
                </a:solidFill>
              </a:rPr>
              <a:t>algorithm</a:t>
            </a:r>
            <a:r>
              <a:rPr lang="en-US" sz="4000" i="1" dirty="0" smtClean="0">
                <a:solidFill>
                  <a:schemeClr val="tx1">
                    <a:lumMod val="65000"/>
                    <a:lumOff val="35000"/>
                  </a:schemeClr>
                </a:solidFill>
              </a:rPr>
              <a:t> to find the answer!</a:t>
            </a:r>
            <a:endParaRPr lang="en-US" sz="4000" i="1" dirty="0">
              <a:solidFill>
                <a:schemeClr val="tx1">
                  <a:lumMod val="65000"/>
                  <a:lumOff val="35000"/>
                </a:schemeClr>
              </a:solidFill>
            </a:endParaRPr>
          </a:p>
        </p:txBody>
      </p:sp>
    </p:spTree>
    <p:extLst>
      <p:ext uri="{BB962C8B-B14F-4D97-AF65-F5344CB8AC3E}">
        <p14:creationId xmlns:p14="http://schemas.microsoft.com/office/powerpoint/2010/main" val="303978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1B1B1B"/>
                </a:solidFill>
              </a:rPr>
              <a:t>Alphabetize the following list:</a:t>
            </a:r>
            <a:endParaRPr lang="en-US" sz="4800" dirty="0">
              <a:solidFill>
                <a:srgbClr val="1B1B1B"/>
              </a:solidFill>
            </a:endParaRPr>
          </a:p>
        </p:txBody>
      </p:sp>
      <p:sp>
        <p:nvSpPr>
          <p:cNvPr id="5" name="TextBox 4"/>
          <p:cNvSpPr txBox="1"/>
          <p:nvPr/>
        </p:nvSpPr>
        <p:spPr>
          <a:xfrm>
            <a:off x="838199" y="2076226"/>
            <a:ext cx="1937273" cy="707886"/>
          </a:xfrm>
          <a:prstGeom prst="rect">
            <a:avLst/>
          </a:prstGeom>
          <a:noFill/>
        </p:spPr>
        <p:txBody>
          <a:bodyPr wrap="square" rtlCol="0">
            <a:spAutoFit/>
          </a:bodyPr>
          <a:lstStyle/>
          <a:p>
            <a:r>
              <a:rPr lang="en-US" sz="4000" dirty="0" smtClean="0">
                <a:solidFill>
                  <a:srgbClr val="1B1B1B"/>
                </a:solidFill>
              </a:rPr>
              <a:t>Banana</a:t>
            </a:r>
            <a:endParaRPr lang="en-US" sz="2800" dirty="0">
              <a:solidFill>
                <a:srgbClr val="1B1B1B"/>
              </a:solidFill>
            </a:endParaRPr>
          </a:p>
        </p:txBody>
      </p:sp>
      <p:sp>
        <p:nvSpPr>
          <p:cNvPr id="6" name="TextBox 5"/>
          <p:cNvSpPr txBox="1"/>
          <p:nvPr/>
        </p:nvSpPr>
        <p:spPr>
          <a:xfrm>
            <a:off x="838199" y="2784112"/>
            <a:ext cx="1937273" cy="707886"/>
          </a:xfrm>
          <a:prstGeom prst="rect">
            <a:avLst/>
          </a:prstGeom>
          <a:noFill/>
        </p:spPr>
        <p:txBody>
          <a:bodyPr wrap="square" rtlCol="0">
            <a:spAutoFit/>
          </a:bodyPr>
          <a:lstStyle/>
          <a:p>
            <a:r>
              <a:rPr lang="en-US" sz="4000" dirty="0" smtClean="0">
                <a:solidFill>
                  <a:srgbClr val="1B1B1B"/>
                </a:solidFill>
              </a:rPr>
              <a:t>Pear</a:t>
            </a:r>
            <a:endParaRPr lang="en-US" sz="2800" dirty="0">
              <a:solidFill>
                <a:srgbClr val="1B1B1B"/>
              </a:solidFill>
            </a:endParaRPr>
          </a:p>
        </p:txBody>
      </p:sp>
      <p:sp>
        <p:nvSpPr>
          <p:cNvPr id="7" name="TextBox 6"/>
          <p:cNvSpPr txBox="1"/>
          <p:nvPr/>
        </p:nvSpPr>
        <p:spPr>
          <a:xfrm>
            <a:off x="838198" y="3491998"/>
            <a:ext cx="1937273" cy="707886"/>
          </a:xfrm>
          <a:prstGeom prst="rect">
            <a:avLst/>
          </a:prstGeom>
          <a:noFill/>
        </p:spPr>
        <p:txBody>
          <a:bodyPr wrap="square" rtlCol="0">
            <a:spAutoFit/>
          </a:bodyPr>
          <a:lstStyle/>
          <a:p>
            <a:r>
              <a:rPr lang="en-US" sz="4000" dirty="0" smtClean="0">
                <a:solidFill>
                  <a:srgbClr val="1B1B1B"/>
                </a:solidFill>
              </a:rPr>
              <a:t>Apple</a:t>
            </a:r>
            <a:endParaRPr lang="en-US" sz="2800" dirty="0">
              <a:solidFill>
                <a:srgbClr val="1B1B1B"/>
              </a:solidFill>
            </a:endParaRPr>
          </a:p>
        </p:txBody>
      </p:sp>
      <p:sp>
        <p:nvSpPr>
          <p:cNvPr id="8" name="TextBox 7"/>
          <p:cNvSpPr txBox="1"/>
          <p:nvPr/>
        </p:nvSpPr>
        <p:spPr>
          <a:xfrm>
            <a:off x="838197" y="4199884"/>
            <a:ext cx="1937273" cy="707886"/>
          </a:xfrm>
          <a:prstGeom prst="rect">
            <a:avLst/>
          </a:prstGeom>
          <a:noFill/>
        </p:spPr>
        <p:txBody>
          <a:bodyPr wrap="square" rtlCol="0">
            <a:spAutoFit/>
          </a:bodyPr>
          <a:lstStyle/>
          <a:p>
            <a:r>
              <a:rPr lang="en-US" sz="4000" dirty="0" smtClean="0">
                <a:solidFill>
                  <a:srgbClr val="1B1B1B"/>
                </a:solidFill>
              </a:rPr>
              <a:t>Orange</a:t>
            </a:r>
            <a:endParaRPr lang="en-US" sz="2800" dirty="0">
              <a:solidFill>
                <a:srgbClr val="1B1B1B"/>
              </a:solidFill>
            </a:endParaRPr>
          </a:p>
        </p:txBody>
      </p:sp>
      <p:sp>
        <p:nvSpPr>
          <p:cNvPr id="9" name="Content Placeholder 2"/>
          <p:cNvSpPr txBox="1">
            <a:spLocks/>
          </p:cNvSpPr>
          <p:nvPr/>
        </p:nvSpPr>
        <p:spPr>
          <a:xfrm>
            <a:off x="6394526" y="2253279"/>
            <a:ext cx="4040392" cy="2477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i="1" dirty="0" smtClean="0">
                <a:solidFill>
                  <a:schemeClr val="tx1">
                    <a:lumMod val="65000"/>
                    <a:lumOff val="35000"/>
                  </a:schemeClr>
                </a:solidFill>
              </a:rPr>
              <a:t>Your brain used an </a:t>
            </a:r>
            <a:r>
              <a:rPr lang="en-US" sz="4000" b="1" i="1" dirty="0" smtClean="0">
                <a:solidFill>
                  <a:schemeClr val="tx1">
                    <a:lumMod val="65000"/>
                    <a:lumOff val="35000"/>
                  </a:schemeClr>
                </a:solidFill>
              </a:rPr>
              <a:t>algorithm</a:t>
            </a:r>
            <a:r>
              <a:rPr lang="en-US" sz="4000" i="1" dirty="0" smtClean="0">
                <a:solidFill>
                  <a:schemeClr val="tx1">
                    <a:lumMod val="65000"/>
                    <a:lumOff val="35000"/>
                  </a:schemeClr>
                </a:solidFill>
              </a:rPr>
              <a:t> to sort the list!</a:t>
            </a:r>
            <a:endParaRPr lang="en-US" sz="4000" i="1" dirty="0">
              <a:solidFill>
                <a:schemeClr val="tx1">
                  <a:lumMod val="65000"/>
                  <a:lumOff val="35000"/>
                </a:schemeClr>
              </a:solidFill>
            </a:endParaRPr>
          </a:p>
        </p:txBody>
      </p:sp>
    </p:spTree>
    <p:extLst>
      <p:ext uri="{BB962C8B-B14F-4D97-AF65-F5344CB8AC3E}">
        <p14:creationId xmlns:p14="http://schemas.microsoft.com/office/powerpoint/2010/main" val="213836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2.91667E-6 -3.7037E-7 L 2.91667E-6 -0.10255 " pathEditMode="relative" rAng="0" ptsTypes="AA">
                                      <p:cBhvr>
                                        <p:cTn id="6" dur="2000" fill="hold"/>
                                        <p:tgtEl>
                                          <p:spTgt spid="8"/>
                                        </p:tgtEl>
                                        <p:attrNameLst>
                                          <p:attrName>ppt_x</p:attrName>
                                          <p:attrName>ppt_y</p:attrName>
                                        </p:attrNameLst>
                                      </p:cBhvr>
                                      <p:rCtr x="0" y="-5139"/>
                                    </p:animMotion>
                                  </p:childTnLst>
                                </p:cTn>
                              </p:par>
                              <p:par>
                                <p:cTn id="7" presetID="42" presetClass="path" presetSubtype="0" fill="hold" grpId="0" nodeType="withEffect">
                                  <p:stCondLst>
                                    <p:cond delay="0"/>
                                  </p:stCondLst>
                                  <p:childTnLst>
                                    <p:animMotion origin="layout" path="M 2.91667E-6 1.11111E-6 L 4.16667E-6 0.20649 " pathEditMode="relative" rAng="0" ptsTypes="AA">
                                      <p:cBhvr>
                                        <p:cTn id="8" dur="2000" fill="hold"/>
                                        <p:tgtEl>
                                          <p:spTgt spid="6"/>
                                        </p:tgtEl>
                                        <p:attrNameLst>
                                          <p:attrName>ppt_x</p:attrName>
                                          <p:attrName>ppt_y</p:attrName>
                                        </p:attrNameLst>
                                      </p:cBhvr>
                                      <p:rCtr x="-39" y="10278"/>
                                    </p:animMotion>
                                  </p:childTnLst>
                                </p:cTn>
                              </p:par>
                              <p:par>
                                <p:cTn id="9" presetID="42" presetClass="path" presetSubtype="0" fill="hold" grpId="0" nodeType="withEffect">
                                  <p:stCondLst>
                                    <p:cond delay="0"/>
                                  </p:stCondLst>
                                  <p:childTnLst>
                                    <p:animMotion origin="layout" path="M 2.91667E-6 1.85185E-6 L 2.91667E-6 0.10324 " pathEditMode="relative" rAng="0" ptsTypes="AA">
                                      <p:cBhvr>
                                        <p:cTn id="10" dur="2000" fill="hold"/>
                                        <p:tgtEl>
                                          <p:spTgt spid="5"/>
                                        </p:tgtEl>
                                        <p:attrNameLst>
                                          <p:attrName>ppt_x</p:attrName>
                                          <p:attrName>ppt_y</p:attrName>
                                        </p:attrNameLst>
                                      </p:cBhvr>
                                      <p:rCtr x="0" y="5394"/>
                                    </p:animMotion>
                                  </p:childTnLst>
                                </p:cTn>
                              </p:par>
                              <p:par>
                                <p:cTn id="11" presetID="42" presetClass="path" presetSubtype="0" fill="hold" grpId="0" nodeType="withEffect">
                                  <p:stCondLst>
                                    <p:cond delay="0"/>
                                  </p:stCondLst>
                                  <p:childTnLst>
                                    <p:animMotion origin="layout" path="M 2.91667E-6 3.7037E-7 L 2.91667E-6 -0.20648 " pathEditMode="relative" rAng="0" ptsTypes="AA">
                                      <p:cBhvr>
                                        <p:cTn id="12" dur="2000" fill="hold"/>
                                        <p:tgtEl>
                                          <p:spTgt spid="7"/>
                                        </p:tgtEl>
                                        <p:attrNameLst>
                                          <p:attrName>ppt_x</p:attrName>
                                          <p:attrName>ppt_y</p:attrName>
                                        </p:attrNameLst>
                                      </p:cBhvr>
                                      <p:rCtr x="0" y="-10556"/>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B1B1B"/>
                </a:solidFill>
              </a:rPr>
              <a:t>Translating Ideas into Instructions</a:t>
            </a:r>
            <a:endParaRPr lang="en-US" dirty="0">
              <a:solidFill>
                <a:srgbClr val="1B1B1B"/>
              </a:solidFill>
            </a:endParaRPr>
          </a:p>
        </p:txBody>
      </p:sp>
      <p:sp>
        <p:nvSpPr>
          <p:cNvPr id="3" name="Content Placeholder 2"/>
          <p:cNvSpPr>
            <a:spLocks noGrp="1"/>
          </p:cNvSpPr>
          <p:nvPr>
            <p:ph idx="1"/>
          </p:nvPr>
        </p:nvSpPr>
        <p:spPr/>
        <p:txBody>
          <a:bodyPr>
            <a:normAutofit/>
          </a:bodyPr>
          <a:lstStyle/>
          <a:p>
            <a:r>
              <a:rPr lang="en-US" sz="4000" dirty="0" smtClean="0">
                <a:solidFill>
                  <a:srgbClr val="1B1B1B"/>
                </a:solidFill>
              </a:rPr>
              <a:t>The job of a </a:t>
            </a:r>
            <a:r>
              <a:rPr lang="en-US" sz="4000" i="1" dirty="0" smtClean="0">
                <a:solidFill>
                  <a:srgbClr val="1B1B1B"/>
                </a:solidFill>
              </a:rPr>
              <a:t>computer scientist</a:t>
            </a:r>
            <a:r>
              <a:rPr lang="en-US" sz="4000" dirty="0" smtClean="0">
                <a:solidFill>
                  <a:srgbClr val="1B1B1B"/>
                </a:solidFill>
              </a:rPr>
              <a:t> is to translate ideas into programs a computer can execute</a:t>
            </a:r>
          </a:p>
          <a:p>
            <a:endParaRPr lang="en-US" sz="4000" dirty="0" smtClean="0">
              <a:solidFill>
                <a:srgbClr val="1B1B1B"/>
              </a:solidFill>
            </a:endParaRPr>
          </a:p>
          <a:p>
            <a:r>
              <a:rPr lang="en-US" sz="4000" dirty="0" smtClean="0">
                <a:solidFill>
                  <a:srgbClr val="1B1B1B"/>
                </a:solidFill>
              </a:rPr>
              <a:t>Modern computers are stupid; they need someone to tell them </a:t>
            </a:r>
            <a:r>
              <a:rPr lang="en-US" sz="4000" i="1" dirty="0" smtClean="0">
                <a:solidFill>
                  <a:srgbClr val="1B1B1B"/>
                </a:solidFill>
              </a:rPr>
              <a:t>exactly</a:t>
            </a:r>
            <a:r>
              <a:rPr lang="en-US" sz="4000" dirty="0" smtClean="0">
                <a:solidFill>
                  <a:srgbClr val="1B1B1B"/>
                </a:solidFill>
              </a:rPr>
              <a:t> what to do</a:t>
            </a:r>
          </a:p>
          <a:p>
            <a:r>
              <a:rPr lang="en-US" sz="4000" dirty="0" smtClean="0">
                <a:solidFill>
                  <a:srgbClr val="1B1B1B"/>
                </a:solidFill>
              </a:rPr>
              <a:t>Even if a person knows how to do something, it can be a challenge to explain it to a computer</a:t>
            </a:r>
          </a:p>
          <a:p>
            <a:endParaRPr lang="en-US" sz="4000" dirty="0"/>
          </a:p>
        </p:txBody>
      </p:sp>
    </p:spTree>
    <p:extLst>
      <p:ext uri="{BB962C8B-B14F-4D97-AF65-F5344CB8AC3E}">
        <p14:creationId xmlns:p14="http://schemas.microsoft.com/office/powerpoint/2010/main" val="309517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Marshmallow Fluff &amp; Jelly Sandwich</a:t>
            </a:r>
            <a:endParaRPr lang="en-US" dirty="0"/>
          </a:p>
        </p:txBody>
      </p:sp>
      <p:sp>
        <p:nvSpPr>
          <p:cNvPr id="3" name="Content Placeholder 2"/>
          <p:cNvSpPr>
            <a:spLocks noGrp="1"/>
          </p:cNvSpPr>
          <p:nvPr>
            <p:ph idx="1"/>
          </p:nvPr>
        </p:nvSpPr>
        <p:spPr/>
        <p:txBody>
          <a:bodyPr>
            <a:normAutofit/>
          </a:bodyPr>
          <a:lstStyle/>
          <a:p>
            <a:r>
              <a:rPr lang="en-US" sz="3600" b="1" dirty="0" smtClean="0"/>
              <a:t>On a piece of paper, write precise instructions explaining how to make a MF&amp;J sandwich</a:t>
            </a:r>
          </a:p>
          <a:p>
            <a:r>
              <a:rPr lang="en-US" sz="3600" dirty="0" smtClean="0"/>
              <a:t>The instructions must be complete and detailed enough for a “computer” to understand</a:t>
            </a:r>
          </a:p>
          <a:p>
            <a:r>
              <a:rPr lang="en-US" sz="3600" dirty="0" smtClean="0"/>
              <a:t>Once complete, an instructor will </a:t>
            </a:r>
            <a:r>
              <a:rPr lang="en-US" sz="3600" i="1" dirty="0" smtClean="0"/>
              <a:t>execute</a:t>
            </a:r>
            <a:r>
              <a:rPr lang="en-US" sz="3600" dirty="0" smtClean="0"/>
              <a:t> your instructions just like a computer program!</a:t>
            </a:r>
          </a:p>
        </p:txBody>
      </p:sp>
    </p:spTree>
    <p:extLst>
      <p:ext uri="{BB962C8B-B14F-4D97-AF65-F5344CB8AC3E}">
        <p14:creationId xmlns:p14="http://schemas.microsoft.com/office/powerpoint/2010/main" val="2477143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1033</Words>
  <Application>Microsoft Office PowerPoint</Application>
  <PresentationFormat>Widescreen</PresentationFormat>
  <Paragraphs>87</Paragraphs>
  <Slides>12</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Black</vt:lpstr>
      <vt:lpstr>Calibri</vt:lpstr>
      <vt:lpstr>Calibri Light</vt:lpstr>
      <vt:lpstr>Segoe UI</vt:lpstr>
      <vt:lpstr>Wingdings</vt:lpstr>
      <vt:lpstr>Office Theme</vt:lpstr>
      <vt:lpstr>Hyland 2019</vt:lpstr>
      <vt:lpstr>PowerPoint Presentation</vt:lpstr>
      <vt:lpstr>What does a computer do?</vt:lpstr>
      <vt:lpstr>PowerPoint Presentation</vt:lpstr>
      <vt:lpstr>Modern Computers</vt:lpstr>
      <vt:lpstr>Procedures similar to Algorithms</vt:lpstr>
      <vt:lpstr>What is the biggest number in this list?</vt:lpstr>
      <vt:lpstr>Alphabetize the following list:</vt:lpstr>
      <vt:lpstr>Translating Ideas into Instructions</vt:lpstr>
      <vt:lpstr>Marshmallow Fluff &amp; Jelly Sandwich</vt:lpstr>
      <vt:lpstr>Bugs</vt:lpstr>
      <vt:lpstr>Debugging the Sandwich</vt:lpstr>
      <vt:lpstr>One last algorithm</vt:lpstr>
    </vt:vector>
  </TitlesOfParts>
  <Company>Hyland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does a computer do?</dc:title>
  <dc:creator>Joseph Maxwell</dc:creator>
  <cp:lastModifiedBy>Joseph Maxwell</cp:lastModifiedBy>
  <cp:revision>22</cp:revision>
  <dcterms:created xsi:type="dcterms:W3CDTF">2019-04-01T12:48:37Z</dcterms:created>
  <dcterms:modified xsi:type="dcterms:W3CDTF">2019-11-18T19:20:19Z</dcterms:modified>
</cp:coreProperties>
</file>