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311" r:id="rId3"/>
    <p:sldId id="297" r:id="rId4"/>
    <p:sldId id="308" r:id="rId5"/>
    <p:sldId id="309" r:id="rId6"/>
    <p:sldId id="310" r:id="rId7"/>
    <p:sldId id="326" r:id="rId8"/>
    <p:sldId id="313" r:id="rId9"/>
    <p:sldId id="314" r:id="rId10"/>
    <p:sldId id="315" r:id="rId11"/>
    <p:sldId id="316" r:id="rId12"/>
    <p:sldId id="327" r:id="rId13"/>
    <p:sldId id="325" r:id="rId14"/>
    <p:sldId id="307" r:id="rId15"/>
    <p:sldId id="320" r:id="rId16"/>
    <p:sldId id="321" r:id="rId17"/>
    <p:sldId id="322" r:id="rId18"/>
    <p:sldId id="323" r:id="rId19"/>
    <p:sldId id="329"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0"/>
    <a:srgbClr val="F8CFFF"/>
    <a:srgbClr val="FFCFCF"/>
    <a:srgbClr val="FCFFCF"/>
    <a:srgbClr val="00303C"/>
    <a:srgbClr val="080808"/>
    <a:srgbClr val="181818"/>
    <a:srgbClr val="212121"/>
    <a:srgbClr val="0A0A0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students this site – it has a lot of helpful resources, including this presentation and links.</a:t>
            </a:r>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36966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purpose</a:t>
            </a:r>
            <a:r>
              <a:rPr lang="en-US" baseline="0" dirty="0"/>
              <a:t> and procedure for </a:t>
            </a:r>
            <a:r>
              <a:rPr lang="en-US" b="1" baseline="0" dirty="0"/>
              <a:t>pulling</a:t>
            </a:r>
            <a:r>
              <a:rPr lang="en-US" baseline="0" dirty="0"/>
              <a:t>. It’s usually a good idea to pull</a:t>
            </a:r>
            <a:r>
              <a:rPr lang="en-US" i="1" baseline="0" dirty="0"/>
              <a:t> before</a:t>
            </a:r>
            <a:r>
              <a:rPr lang="en-US" i="0" baseline="0" dirty="0"/>
              <a:t> pushing – this can prevent merge issues.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602773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boxed description corresponds with a term. Prompt the students to answer in the chat for each box, and whoever answers first gets a point.</a:t>
            </a:r>
          </a:p>
          <a:p>
            <a:endParaRPr lang="en-US" dirty="0"/>
          </a:p>
          <a:p>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412522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idea of branching</a:t>
            </a:r>
            <a:r>
              <a:rPr lang="en-US" baseline="0" dirty="0"/>
              <a:t> in </a:t>
            </a:r>
            <a:r>
              <a:rPr lang="en-US" baseline="0" dirty="0" err="1"/>
              <a:t>Git</a:t>
            </a:r>
            <a:r>
              <a:rPr lang="en-US" baseline="0" dirty="0"/>
              <a:t>.</a:t>
            </a:r>
          </a:p>
          <a:p>
            <a:endParaRPr lang="en-US" baseline="0" dirty="0"/>
          </a:p>
          <a:p>
            <a:r>
              <a:rPr lang="en-US" baseline="0" dirty="0"/>
              <a:t>The </a:t>
            </a:r>
            <a:r>
              <a:rPr lang="en-US" b="1" baseline="0" dirty="0"/>
              <a:t>master</a:t>
            </a:r>
            <a:r>
              <a:rPr lang="en-US" b="0" baseline="0" dirty="0"/>
              <a:t> branch holds all of the “real” code. It is usually the main branch, the one source of truth in a repository.</a:t>
            </a:r>
          </a:p>
          <a:p>
            <a:r>
              <a:rPr lang="en-US" b="0" baseline="0" dirty="0"/>
              <a:t>A </a:t>
            </a:r>
            <a:r>
              <a:rPr lang="en-US" b="1" baseline="0" dirty="0"/>
              <a:t>feature</a:t>
            </a:r>
            <a:r>
              <a:rPr lang="en-US" b="0" baseline="0" dirty="0"/>
              <a:t> branch is usually used for development work on features that are </a:t>
            </a:r>
            <a:r>
              <a:rPr lang="en-US" b="0" i="1" baseline="0" dirty="0"/>
              <a:t>in progress</a:t>
            </a:r>
            <a:r>
              <a:rPr lang="en-US" b="0" baseline="0" dirty="0"/>
              <a:t>. Once the work is complete, the </a:t>
            </a:r>
            <a:r>
              <a:rPr lang="en-US" b="1" baseline="0" dirty="0"/>
              <a:t>feature</a:t>
            </a:r>
            <a:r>
              <a:rPr lang="en-US" b="0" baseline="0" dirty="0"/>
              <a:t> branch merges into the </a:t>
            </a:r>
            <a:r>
              <a:rPr lang="en-US" b="1" baseline="0" dirty="0"/>
              <a:t>master</a:t>
            </a:r>
            <a:r>
              <a:rPr lang="en-US" b="0" baseline="0" dirty="0"/>
              <a:t> branch.</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279585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merging. It</a:t>
            </a:r>
            <a:r>
              <a:rPr lang="en-US" baseline="0" dirty="0"/>
              <a:t> basically means adding changes from one branch to another. Where have we seen the word “merge” before? For </a:t>
            </a:r>
            <a:r>
              <a:rPr lang="en-US" b="1" baseline="0" dirty="0"/>
              <a:t>pulling</a:t>
            </a:r>
            <a:r>
              <a:rPr lang="en-US" b="0" baseline="0" dirty="0"/>
              <a:t>!</a:t>
            </a:r>
            <a:endParaRPr lang="en-US" baseline="0" dirty="0"/>
          </a:p>
          <a:p>
            <a:endParaRPr lang="en-US" baseline="0" dirty="0"/>
          </a:p>
          <a:p>
            <a:r>
              <a:rPr lang="en-US" b="1" baseline="0" dirty="0"/>
              <a:t>Merging</a:t>
            </a:r>
            <a:r>
              <a:rPr lang="en-US" b="0" baseline="0" dirty="0"/>
              <a:t> is often used to add new changes from a </a:t>
            </a:r>
            <a:r>
              <a:rPr lang="en-US" b="1" baseline="0" dirty="0"/>
              <a:t>feature</a:t>
            </a:r>
            <a:r>
              <a:rPr lang="en-US" b="0" baseline="0" dirty="0"/>
              <a:t> branch to the </a:t>
            </a:r>
            <a:r>
              <a:rPr lang="en-US" b="1" baseline="0" dirty="0"/>
              <a:t>master</a:t>
            </a:r>
            <a:r>
              <a:rPr lang="en-US" b="0" baseline="0" dirty="0"/>
              <a:t> branch, or pulling down the latest changes from the </a:t>
            </a:r>
            <a:r>
              <a:rPr lang="en-US" b="1" baseline="0" dirty="0"/>
              <a:t>master</a:t>
            </a:r>
            <a:r>
              <a:rPr lang="en-US" b="0" baseline="0" dirty="0"/>
              <a:t> branch into a </a:t>
            </a:r>
            <a:r>
              <a:rPr lang="en-US" b="1" baseline="0" dirty="0"/>
              <a:t>feature</a:t>
            </a:r>
            <a:r>
              <a:rPr lang="en-US" b="0" baseline="0" dirty="0"/>
              <a:t> branch.</a:t>
            </a:r>
          </a:p>
          <a:p>
            <a:endParaRPr lang="en-US" b="0" baseline="0" dirty="0"/>
          </a:p>
          <a:p>
            <a:r>
              <a:rPr lang="en-US" b="0" baseline="0" dirty="0"/>
              <a:t>So how does a merge take place? With a </a:t>
            </a:r>
            <a:r>
              <a:rPr lang="en-US" b="1" baseline="0" dirty="0"/>
              <a:t>pull request!</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31402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Merges</a:t>
            </a:r>
            <a:r>
              <a:rPr lang="en-US" baseline="0" dirty="0"/>
              <a:t> are initiated with </a:t>
            </a:r>
            <a:r>
              <a:rPr lang="en-US" b="1" baseline="0" dirty="0"/>
              <a:t>pull requests</a:t>
            </a:r>
            <a:r>
              <a:rPr lang="en-US" b="0" baseline="0" dirty="0"/>
              <a:t>. This is basically someone saying, “I would like to add my changes to the repository.” Pull requests can include a number of commits, comments, and discussion. A pull request is complete when the owner of the repository merges it.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194902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full workflow of a typical developer.</a:t>
            </a:r>
          </a:p>
          <a:p>
            <a:endParaRPr lang="en-US" baseline="0" dirty="0"/>
          </a:p>
          <a:p>
            <a:pPr marL="171450" indent="-171450">
              <a:buFontTx/>
              <a:buChar char="-"/>
            </a:pPr>
            <a:r>
              <a:rPr lang="en-US" baseline="0" dirty="0"/>
              <a:t>The developer creates the feature branch and makes some changes in it. </a:t>
            </a:r>
            <a:r>
              <a:rPr lang="en-US" b="1" baseline="0" dirty="0"/>
              <a:t>Note that this does not affect the master branch.</a:t>
            </a:r>
          </a:p>
          <a:p>
            <a:pPr marL="171450" indent="-171450">
              <a:buFontTx/>
              <a:buChar char="-"/>
            </a:pPr>
            <a:endParaRPr lang="en-US" b="0" baseline="0" dirty="0"/>
          </a:p>
          <a:p>
            <a:pPr marL="171450" indent="-171450">
              <a:buFontTx/>
              <a:buChar char="-"/>
            </a:pPr>
            <a:r>
              <a:rPr lang="en-US" b="0" baseline="0" dirty="0"/>
              <a:t>The blue part: the team makes separate changes in the repository. The developer merges these </a:t>
            </a:r>
            <a:r>
              <a:rPr lang="en-US" b="0" i="1" baseline="0" dirty="0"/>
              <a:t>into</a:t>
            </a:r>
            <a:r>
              <a:rPr lang="en-US" b="0" i="0" baseline="0" dirty="0"/>
              <a:t> the feature branch to make sure all the code is up-to-date.</a:t>
            </a:r>
          </a:p>
          <a:p>
            <a:pPr marL="628650" lvl="1" indent="-171450">
              <a:buFontTx/>
              <a:buChar char="-"/>
            </a:pPr>
            <a:r>
              <a:rPr lang="en-US" b="0" i="0" baseline="0" dirty="0"/>
              <a:t>This is important to avoid merge conflicts</a:t>
            </a:r>
          </a:p>
          <a:p>
            <a:pPr marL="628650" lvl="1" indent="-171450">
              <a:buFontTx/>
              <a:buChar char="-"/>
            </a:pPr>
            <a:endParaRPr lang="en-US" b="0" i="0" baseline="0" dirty="0"/>
          </a:p>
          <a:p>
            <a:pPr marL="171450" lvl="0" indent="-171450">
              <a:buFontTx/>
              <a:buChar char="-"/>
            </a:pPr>
            <a:r>
              <a:rPr lang="en-US" b="0" i="0" baseline="0" dirty="0"/>
              <a:t>Finally, the developer submits a </a:t>
            </a:r>
            <a:r>
              <a:rPr lang="en-US" b="1" i="0" baseline="0" dirty="0"/>
              <a:t>pull request</a:t>
            </a:r>
            <a:r>
              <a:rPr lang="en-US" b="0" i="0" baseline="0" dirty="0"/>
              <a:t> and the changes are merged into the code.</a:t>
            </a:r>
            <a:endParaRPr lang="en-US" baseline="0" dirty="0"/>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782586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a graphic representation of the </a:t>
            </a:r>
            <a:r>
              <a:rPr lang="en-US" dirty="0" err="1"/>
              <a:t>git</a:t>
            </a:r>
            <a:r>
              <a:rPr lang="en-US" dirty="0"/>
              <a:t> workflow.</a:t>
            </a:r>
          </a:p>
          <a:p>
            <a:endParaRPr lang="en-US" dirty="0"/>
          </a:p>
          <a:p>
            <a:r>
              <a:rPr lang="en-US" i="1" dirty="0"/>
              <a:t>This graphic does not contain a</a:t>
            </a:r>
            <a:r>
              <a:rPr lang="en-US" i="1" baseline="0" dirty="0"/>
              <a:t> depiction of changes from master merging into the feature branch, but that is also important.</a:t>
            </a:r>
            <a:r>
              <a:rPr lang="en-US" i="1" dirty="0"/>
              <a:t> </a:t>
            </a:r>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120138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presentation, students may realize that using GitHub can be a lot of work. It would probably be easier to just use Repl.it Multiplayer/VS Live Share and keep all the code in one project, or send files back and forth. However, there are several reasons to start learning and using GitHub.</a:t>
            </a:r>
          </a:p>
        </p:txBody>
      </p:sp>
      <p:sp>
        <p:nvSpPr>
          <p:cNvPr id="4" name="Slide Number Placeholder 3"/>
          <p:cNvSpPr>
            <a:spLocks noGrp="1"/>
          </p:cNvSpPr>
          <p:nvPr>
            <p:ph type="sldNum" sz="quarter" idx="5"/>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157767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have heard of GitHub or have any idea</a:t>
            </a:r>
            <a:r>
              <a:rPr lang="en-US" baseline="0" dirty="0"/>
              <a:t> what </a:t>
            </a:r>
            <a:r>
              <a:rPr lang="en-US" b="1" baseline="0" dirty="0"/>
              <a:t>version control</a:t>
            </a:r>
            <a:r>
              <a:rPr lang="en-US" baseline="0" dirty="0"/>
              <a:t>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96283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~4min</a:t>
            </a:r>
            <a:r>
              <a:rPr lang="en-US" baseline="0" dirty="0"/>
              <a:t> video introduces GitHub at a very high level, including issue tracking. The idea of the video is to give students an idea of who uses GitHub and how they use it, not introduce them to any technical concepts.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93599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difference between </a:t>
            </a:r>
            <a:r>
              <a:rPr lang="en-US" dirty="0" err="1"/>
              <a:t>Git</a:t>
            </a:r>
            <a:r>
              <a:rPr lang="en-US" dirty="0"/>
              <a:t> and GitHub. Students</a:t>
            </a:r>
            <a:r>
              <a:rPr lang="en-US" baseline="0" dirty="0"/>
              <a:t> may confuse the two, which is understandable. The important thing to remember is that GitHub </a:t>
            </a:r>
            <a:r>
              <a:rPr lang="en-US" b="1" baseline="0" dirty="0"/>
              <a:t>uses</a:t>
            </a:r>
            <a:r>
              <a:rPr lang="en-US" b="0" baseline="0" dirty="0"/>
              <a:t> </a:t>
            </a:r>
            <a:r>
              <a:rPr lang="en-US" b="0" baseline="0" dirty="0" err="1"/>
              <a:t>Git</a:t>
            </a:r>
            <a:r>
              <a:rPr lang="en-US" b="0" baseline="0" dirty="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3495691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some basic </a:t>
            </a:r>
            <a:r>
              <a:rPr lang="en-US" dirty="0" err="1"/>
              <a:t>Git</a:t>
            </a:r>
            <a:r>
              <a:rPr lang="en-US" dirty="0"/>
              <a:t> terminology.</a:t>
            </a:r>
            <a:r>
              <a:rPr lang="en-US" baseline="0" dirty="0"/>
              <a:t> The most important part of Git is the </a:t>
            </a:r>
            <a:r>
              <a:rPr lang="en-US" b="1" baseline="0" dirty="0"/>
              <a:t>Repository</a:t>
            </a:r>
            <a:r>
              <a:rPr lang="en-US" b="0" baseline="0" dirty="0"/>
              <a:t>. A </a:t>
            </a:r>
            <a:r>
              <a:rPr lang="en-US" b="1" baseline="0" dirty="0"/>
              <a:t>clone</a:t>
            </a:r>
            <a:r>
              <a:rPr lang="en-US" b="0" baseline="0" dirty="0"/>
              <a:t> is also important – it’s a local copy.</a:t>
            </a:r>
          </a:p>
          <a:p>
            <a:endParaRPr lang="en-US" b="0" baseline="0" dirty="0"/>
          </a:p>
          <a:p>
            <a:r>
              <a:rPr lang="en-US" b="1" baseline="0" dirty="0"/>
              <a:t>Branches</a:t>
            </a:r>
            <a:r>
              <a:rPr lang="en-US" b="0" baseline="0" dirty="0"/>
              <a:t> will be discussed more later.</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6366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boxed description corresponds with a term. Prompt the students to answer in the chat for each box, and whoever answers first gets a point.</a:t>
            </a:r>
          </a:p>
          <a:p>
            <a:endParaRPr lang="en-US" dirty="0"/>
          </a:p>
          <a:p>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83142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a repository</a:t>
            </a:r>
            <a:r>
              <a:rPr lang="en-US" baseline="0" dirty="0"/>
              <a:t> exists, how do you actually work with it? How do you add/update files and make sure everything is up to date? Let’s find out.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22183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Commit</a:t>
            </a:r>
            <a:r>
              <a:rPr lang="en-US" b="0" dirty="0"/>
              <a:t> is like a file save.</a:t>
            </a:r>
            <a:r>
              <a:rPr lang="en-US" b="0" baseline="0" dirty="0"/>
              <a:t> </a:t>
            </a:r>
            <a:r>
              <a:rPr lang="en-US" b="0" dirty="0"/>
              <a:t>It keeps track of every change to the</a:t>
            </a:r>
            <a:r>
              <a:rPr lang="en-US" b="0" baseline="0" dirty="0"/>
              <a:t> file with a message. Commits are made locally but stored remotely after being </a:t>
            </a:r>
            <a:r>
              <a:rPr lang="en-US" b="0" i="1" baseline="0" dirty="0"/>
              <a:t>pushed</a:t>
            </a:r>
            <a:r>
              <a:rPr lang="en-US" b="0" i="0" baseline="0" dirty="0"/>
              <a:t>. They make</a:t>
            </a:r>
            <a:r>
              <a:rPr lang="en-US" b="0" baseline="0" dirty="0"/>
              <a:t> it possible to revert back if necessary!</a:t>
            </a:r>
          </a:p>
          <a:p>
            <a:endParaRPr lang="en-US" b="0" baseline="0" dirty="0"/>
          </a:p>
          <a:p>
            <a:r>
              <a:rPr lang="en-US" b="1" baseline="0" dirty="0"/>
              <a:t>Pushing</a:t>
            </a:r>
            <a:r>
              <a:rPr lang="en-US" b="0" baseline="0" dirty="0"/>
              <a:t> code sends it from the </a:t>
            </a:r>
            <a:r>
              <a:rPr lang="en-US" b="0" i="1" baseline="0" dirty="0"/>
              <a:t>local</a:t>
            </a:r>
            <a:r>
              <a:rPr lang="en-US" b="0" i="0" baseline="0" dirty="0"/>
              <a:t> to the </a:t>
            </a:r>
            <a:r>
              <a:rPr lang="en-US" b="0" i="1" baseline="0" dirty="0"/>
              <a:t>remote</a:t>
            </a:r>
            <a:r>
              <a:rPr lang="en-US" b="0" i="0" baseline="0" dirty="0"/>
              <a:t>, allowing the changes to be stored on the server repository.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endParaRPr lang="en-US" b="0" i="0" baseline="0" dirty="0"/>
          </a:p>
          <a:p>
            <a:endParaRPr lang="en-US" b="0" i="0" baseline="0" dirty="0"/>
          </a:p>
          <a:p>
            <a:r>
              <a:rPr lang="en-US" b="1" i="0" baseline="0" dirty="0"/>
              <a:t>Pulling</a:t>
            </a:r>
            <a:r>
              <a:rPr lang="en-US" b="0" i="0" baseline="0" dirty="0"/>
              <a:t> fetches changes from the </a:t>
            </a:r>
            <a:r>
              <a:rPr lang="en-US" b="0" i="1" baseline="0" dirty="0"/>
              <a:t>remote</a:t>
            </a:r>
            <a:r>
              <a:rPr lang="en-US" b="0" i="0" baseline="0" dirty="0"/>
              <a:t> and merges them into the </a:t>
            </a:r>
            <a:r>
              <a:rPr lang="en-US" b="0" i="1" baseline="0" dirty="0"/>
              <a:t>clone</a:t>
            </a:r>
            <a:r>
              <a:rPr lang="en-US" b="0" i="0" baseline="0" dirty="0"/>
              <a:t> repository. Again,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endParaRPr lang="en-US" b="1"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992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necessary steps to make a change in the server repository from the clone repository.</a:t>
            </a:r>
          </a:p>
          <a:p>
            <a:endParaRPr lang="en-US" baseline="0" dirty="0"/>
          </a:p>
          <a:p>
            <a:r>
              <a:rPr lang="en-US" baseline="0" dirty="0"/>
              <a:t>Emphasize that </a:t>
            </a:r>
            <a:r>
              <a:rPr lang="en-US" b="1" baseline="0" dirty="0"/>
              <a:t>local </a:t>
            </a:r>
            <a:r>
              <a:rPr lang="en-US" b="0" baseline="0" dirty="0"/>
              <a:t>= </a:t>
            </a:r>
            <a:r>
              <a:rPr lang="en-US" b="1" baseline="0" dirty="0"/>
              <a:t>clone</a:t>
            </a:r>
            <a:r>
              <a:rPr lang="en-US" b="0" baseline="0" dirty="0"/>
              <a:t> and </a:t>
            </a:r>
            <a:r>
              <a:rPr lang="en-US" b="1" baseline="0" dirty="0"/>
              <a:t>remote</a:t>
            </a:r>
            <a:r>
              <a:rPr lang="en-US" b="0" baseline="0" dirty="0"/>
              <a:t> = </a:t>
            </a:r>
            <a:r>
              <a:rPr lang="en-US" b="1" baseline="0" dirty="0"/>
              <a:t>server</a:t>
            </a:r>
            <a:r>
              <a:rPr lang="en-US" b="0" baseline="0" dirty="0"/>
              <a:t>.</a:t>
            </a:r>
          </a:p>
          <a:p>
            <a:endParaRPr lang="en-US" b="0" baseline="0" dirty="0"/>
          </a:p>
          <a:p>
            <a:r>
              <a:rPr lang="en-US" b="0" baseline="0" dirty="0"/>
              <a:t>This applies for regularly-created repositories as well as forked repositories.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648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22,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2/22/2021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2/22/2021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2/22/2021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2/22/2021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2/22/2021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22,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February 22,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2/22/2021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hylandtechoutreach.github.io/hackathon"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video" Target="https://www.youtube.com/embed/w3jLJU7DT5E"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Introduction to Git &amp; GitHub</a:t>
            </a:r>
          </a:p>
        </p:txBody>
      </p:sp>
      <p:sp>
        <p:nvSpPr>
          <p:cNvPr id="3" name="Subtitle 2"/>
          <p:cNvSpPr>
            <a:spLocks noGrp="1"/>
          </p:cNvSpPr>
          <p:nvPr>
            <p:ph type="subTitle" idx="1"/>
          </p:nvPr>
        </p:nvSpPr>
        <p:spPr>
          <a:xfrm>
            <a:off x="381000" y="3429000"/>
            <a:ext cx="4224811" cy="553998"/>
          </a:xfrm>
        </p:spPr>
        <p:txBody>
          <a:bodyPr/>
          <a:lstStyle/>
          <a:p>
            <a:r>
              <a:rPr lang="en-US" dirty="0"/>
              <a:t>Hyland Hackathon</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add</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commit</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push</a:t>
            </a:r>
            <a:endParaRPr lang="en-US" sz="4000" cap="none" dirty="0">
              <a:solidFill>
                <a:schemeClr val="accent1">
                  <a:lumMod val="40000"/>
                  <a:lumOff val="60000"/>
                </a:schemeClr>
              </a:solidFill>
            </a:endParaRPr>
          </a:p>
        </p:txBody>
      </p:sp>
      <p:sp>
        <p:nvSpPr>
          <p:cNvPr id="3" name="Content Placeholder 2"/>
          <p:cNvSpPr>
            <a:spLocks noGrp="1"/>
          </p:cNvSpPr>
          <p:nvPr>
            <p:ph idx="1"/>
          </p:nvPr>
        </p:nvSpPr>
        <p:spPr/>
        <p:txBody>
          <a:bodyPr/>
          <a:lstStyle/>
          <a:p>
            <a:pPr marL="57150" indent="0" algn="ctr">
              <a:buNone/>
            </a:pPr>
            <a:r>
              <a:rPr lang="en-US" sz="3600" dirty="0"/>
              <a:t>In order to update the files in a repository, it is necessary to </a:t>
            </a:r>
            <a:r>
              <a:rPr lang="en-US" sz="3600" b="1" dirty="0"/>
              <a:t>add</a:t>
            </a:r>
            <a:r>
              <a:rPr lang="en-US" sz="3600" dirty="0"/>
              <a:t>, </a:t>
            </a:r>
            <a:r>
              <a:rPr lang="en-US" sz="3600" b="1" dirty="0"/>
              <a:t>commit</a:t>
            </a:r>
            <a:r>
              <a:rPr lang="en-US" sz="3600" dirty="0"/>
              <a:t>, and </a:t>
            </a:r>
            <a:r>
              <a:rPr lang="en-US" sz="3600" b="1" dirty="0"/>
              <a:t>push</a:t>
            </a:r>
            <a:r>
              <a:rPr lang="en-US" sz="3600" dirty="0"/>
              <a:t> the changes.</a:t>
            </a:r>
          </a:p>
          <a:p>
            <a:pPr marL="57150" indent="0">
              <a:buNone/>
            </a:pPr>
            <a:endParaRPr lang="en-US" dirty="0"/>
          </a:p>
          <a:p>
            <a:pPr marL="57150" indent="0">
              <a:buNone/>
            </a:pPr>
            <a:r>
              <a:rPr lang="en-US" i="1" dirty="0"/>
              <a:t>Follow these steps:</a:t>
            </a:r>
            <a:endParaRPr lang="en-US" dirty="0"/>
          </a:p>
          <a:p>
            <a:r>
              <a:rPr lang="en-US" u="sng" dirty="0"/>
              <a:t>Make a change</a:t>
            </a:r>
            <a:r>
              <a:rPr lang="en-US" dirty="0"/>
              <a:t> in the local repository</a:t>
            </a:r>
          </a:p>
          <a:p>
            <a:r>
              <a:rPr lang="en-US" u="sng" dirty="0"/>
              <a:t>Add the change</a:t>
            </a:r>
            <a:r>
              <a:rPr lang="en-US" dirty="0"/>
              <a:t> to the </a:t>
            </a:r>
            <a:r>
              <a:rPr lang="en-US" i="1" dirty="0"/>
              <a:t>staged changes</a:t>
            </a:r>
            <a:endParaRPr lang="en-US" dirty="0"/>
          </a:p>
          <a:p>
            <a:r>
              <a:rPr lang="en-US" u="sng" dirty="0"/>
              <a:t>Commit the change</a:t>
            </a:r>
            <a:r>
              <a:rPr lang="en-US" dirty="0"/>
              <a:t> to the local repository</a:t>
            </a:r>
          </a:p>
          <a:p>
            <a:r>
              <a:rPr lang="en-US" u="sng" dirty="0"/>
              <a:t>Push the change</a:t>
            </a:r>
            <a:r>
              <a:rPr lang="en-US" dirty="0"/>
              <a:t> from the local repository to the remote repository</a:t>
            </a:r>
            <a:endParaRPr lang="en-US" u="sng" dirty="0"/>
          </a:p>
          <a:p>
            <a:endParaRPr lang="en-US" dirty="0"/>
          </a:p>
        </p:txBody>
      </p:sp>
    </p:spTree>
    <p:extLst>
      <p:ext uri="{BB962C8B-B14F-4D97-AF65-F5344CB8AC3E}">
        <p14:creationId xmlns:p14="http://schemas.microsoft.com/office/powerpoint/2010/main" val="2721211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pull</a:t>
            </a:r>
            <a:endParaRPr lang="en-US" sz="4000" dirty="0"/>
          </a:p>
        </p:txBody>
      </p:sp>
      <p:sp>
        <p:nvSpPr>
          <p:cNvPr id="4" name="Content Placeholder 2"/>
          <p:cNvSpPr>
            <a:spLocks noGrp="1"/>
          </p:cNvSpPr>
          <p:nvPr>
            <p:ph idx="1"/>
          </p:nvPr>
        </p:nvSpPr>
        <p:spPr/>
        <p:txBody>
          <a:bodyPr>
            <a:normAutofit/>
          </a:bodyPr>
          <a:lstStyle/>
          <a:p>
            <a:pPr marL="0" indent="0" algn="ctr">
              <a:buNone/>
            </a:pPr>
            <a:r>
              <a:rPr lang="en-US" sz="3600" dirty="0"/>
              <a:t>In order to update a local repository with the latest changes from a remote repository (or another branch), it is necessary to </a:t>
            </a:r>
            <a:r>
              <a:rPr lang="en-US" sz="3600" b="1" dirty="0"/>
              <a:t>pull</a:t>
            </a:r>
            <a:r>
              <a:rPr lang="en-US" sz="3600" dirty="0"/>
              <a:t> the changes.</a:t>
            </a:r>
          </a:p>
          <a:p>
            <a:pPr marL="57150" indent="0">
              <a:buNone/>
            </a:pPr>
            <a:endParaRPr lang="en-US" dirty="0"/>
          </a:p>
          <a:p>
            <a:pPr marL="0" indent="0">
              <a:buNone/>
            </a:pPr>
            <a:r>
              <a:rPr lang="en-US" i="1" dirty="0"/>
              <a:t>Follow these steps:</a:t>
            </a:r>
          </a:p>
          <a:p>
            <a:r>
              <a:rPr lang="en-US" dirty="0"/>
              <a:t>Clean up the local repository as needed</a:t>
            </a:r>
          </a:p>
          <a:p>
            <a:r>
              <a:rPr lang="en-US" dirty="0"/>
              <a:t>Pull from the remove repository</a:t>
            </a:r>
          </a:p>
          <a:p>
            <a:r>
              <a:rPr lang="en-US" dirty="0"/>
              <a:t>Fix any merge conflicts that might arise</a:t>
            </a:r>
          </a:p>
        </p:txBody>
      </p:sp>
    </p:spTree>
    <p:extLst>
      <p:ext uri="{BB962C8B-B14F-4D97-AF65-F5344CB8AC3E}">
        <p14:creationId xmlns:p14="http://schemas.microsoft.com/office/powerpoint/2010/main" val="2146830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495304" y="1050898"/>
            <a:ext cx="4343400" cy="2721002"/>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dirty="0">
                <a:solidFill>
                  <a:srgbClr val="00303C"/>
                </a:solidFill>
              </a:rPr>
              <a:t> </a:t>
            </a:r>
            <a:r>
              <a:rPr lang="en-US" sz="4400" dirty="0">
                <a:solidFill>
                  <a:srgbClr val="00303C"/>
                </a:solidFill>
              </a:rPr>
              <a:t>an individual change to a file (or set of files)</a:t>
            </a:r>
          </a:p>
        </p:txBody>
      </p:sp>
      <p:sp>
        <p:nvSpPr>
          <p:cNvPr id="2" name="Green box">
            <a:extLst>
              <a:ext uri="{FF2B5EF4-FFF2-40B4-BE49-F238E27FC236}">
                <a16:creationId xmlns:a16="http://schemas.microsoft.com/office/drawing/2014/main" id="{6A4E6574-0304-486C-B87A-617F3B420FB5}"/>
              </a:ext>
            </a:extLst>
          </p:cNvPr>
          <p:cNvSpPr/>
          <p:nvPr/>
        </p:nvSpPr>
        <p:spPr bwMode="auto">
          <a:xfrm>
            <a:off x="5410200" y="914401"/>
            <a:ext cx="6094413" cy="21717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ts val="600"/>
              </a:spcAft>
            </a:pPr>
            <a:r>
              <a:rPr lang="en-US" sz="4400" i="0" dirty="0">
                <a:solidFill>
                  <a:srgbClr val="00303C"/>
                </a:solidFill>
                <a:effectLst/>
              </a:rPr>
              <a:t>sending changes from a local repository to a remote repository</a:t>
            </a:r>
            <a:endParaRPr lang="en-US" sz="44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3220243" y="4052845"/>
            <a:ext cx="5751513" cy="217170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4400" b="0" i="0" dirty="0">
                <a:solidFill>
                  <a:srgbClr val="00303C"/>
                </a:solidFill>
                <a:effectLst/>
              </a:rPr>
              <a:t>fetching and merging changes from another branch</a:t>
            </a:r>
            <a:endParaRPr lang="en-US" sz="44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495300" y="3429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Commit</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5410196" y="114300"/>
            <a:ext cx="60944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Push</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3220243" y="3347168"/>
            <a:ext cx="5751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Pull</a:t>
            </a:r>
            <a:endParaRPr lang="en-US" sz="2400" b="1" dirty="0">
              <a:solidFill>
                <a:srgbClr val="FCFFCF"/>
              </a:solidFill>
            </a:endParaRPr>
          </a:p>
        </p:txBody>
      </p:sp>
    </p:spTree>
    <p:extLst>
      <p:ext uri="{BB962C8B-B14F-4D97-AF65-F5344CB8AC3E}">
        <p14:creationId xmlns:p14="http://schemas.microsoft.com/office/powerpoint/2010/main" val="3493888670"/>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54A9-779A-4564-80A5-268F493DBAA0}"/>
              </a:ext>
            </a:extLst>
          </p:cNvPr>
          <p:cNvSpPr>
            <a:spLocks noGrp="1"/>
          </p:cNvSpPr>
          <p:nvPr>
            <p:ph type="title"/>
          </p:nvPr>
        </p:nvSpPr>
        <p:spPr>
          <a:xfrm>
            <a:off x="381000" y="2062162"/>
            <a:ext cx="7886700" cy="2738438"/>
          </a:xfrm>
        </p:spPr>
        <p:txBody>
          <a:bodyPr>
            <a:normAutofit/>
          </a:bodyPr>
          <a:lstStyle/>
          <a:p>
            <a:r>
              <a:rPr lang="en-US" sz="8800" cap="none" dirty="0"/>
              <a:t>Collaboration</a:t>
            </a:r>
            <a:endParaRPr lang="en-US" sz="8800" dirty="0"/>
          </a:p>
        </p:txBody>
      </p:sp>
      <p:sp>
        <p:nvSpPr>
          <p:cNvPr id="3" name="Text Placeholder 2">
            <a:extLst>
              <a:ext uri="{FF2B5EF4-FFF2-40B4-BE49-F238E27FC236}">
                <a16:creationId xmlns:a16="http://schemas.microsoft.com/office/drawing/2014/main" id="{B16E05A0-EB91-4775-876E-58080A269FC1}"/>
              </a:ext>
            </a:extLst>
          </p:cNvPr>
          <p:cNvSpPr>
            <a:spLocks noGrp="1"/>
          </p:cNvSpPr>
          <p:nvPr>
            <p:ph type="body" idx="1"/>
          </p:nvPr>
        </p:nvSpPr>
        <p:spPr>
          <a:xfrm>
            <a:off x="8267700" y="0"/>
            <a:ext cx="3924300" cy="6858000"/>
          </a:xfrm>
          <a:solidFill>
            <a:schemeClr val="bg1"/>
          </a:solidFill>
        </p:spPr>
        <p:txBody>
          <a:bodyPr>
            <a:normAutofit/>
          </a:bodyPr>
          <a:lstStyle/>
          <a:p>
            <a:pPr marL="112713" indent="0">
              <a:buNone/>
            </a:pPr>
            <a:r>
              <a:rPr lang="en-US" sz="3600" dirty="0"/>
              <a:t>How can the whole team work on the same codebase simultaneously?</a:t>
            </a:r>
          </a:p>
        </p:txBody>
      </p:sp>
      <p:sp>
        <p:nvSpPr>
          <p:cNvPr id="4" name="Text Placeholder 2">
            <a:extLst>
              <a:ext uri="{FF2B5EF4-FFF2-40B4-BE49-F238E27FC236}">
                <a16:creationId xmlns:a16="http://schemas.microsoft.com/office/drawing/2014/main" id="{D932160D-637F-48F5-AED7-F727CBEC0C47}"/>
              </a:ext>
            </a:extLst>
          </p:cNvPr>
          <p:cNvSpPr txBox="1">
            <a:spLocks/>
          </p:cNvSpPr>
          <p:nvPr/>
        </p:nvSpPr>
        <p:spPr>
          <a:xfrm>
            <a:off x="7924800" y="9939"/>
            <a:ext cx="342900" cy="6858000"/>
          </a:xfrm>
          <a:prstGeom prst="rect">
            <a:avLst/>
          </a:prstGeom>
          <a:solidFill>
            <a:schemeClr val="bg1"/>
          </a:solidFill>
        </p:spPr>
        <p:txBody>
          <a:bodyPr vert="horz" lIns="0" tIns="0" rIns="0" bIns="0" rtlCol="0" anchor="ctr">
            <a:normAutofit/>
          </a:bodyPr>
          <a:lstStyle>
            <a:lvl1pPr marL="344488" indent="-231775"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457200" indent="0" algn="l" defTabSz="914400" rtl="0" eaLnBrk="1" latinLnBrk="0" hangingPunct="1">
              <a:lnSpc>
                <a:spcPct val="100000"/>
              </a:lnSpc>
              <a:spcBef>
                <a:spcPts val="0"/>
              </a:spcBef>
              <a:spcAft>
                <a:spcPts val="1200"/>
              </a:spcAft>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12713" indent="0">
              <a:buFont typeface="Wingdings" panose="05000000000000000000" pitchFamily="2" charset="2"/>
              <a:buNone/>
            </a:pPr>
            <a:endParaRPr lang="en-US" sz="3600" dirty="0"/>
          </a:p>
        </p:txBody>
      </p:sp>
    </p:spTree>
    <p:extLst>
      <p:ext uri="{BB962C8B-B14F-4D97-AF65-F5344CB8AC3E}">
        <p14:creationId xmlns:p14="http://schemas.microsoft.com/office/powerpoint/2010/main" val="1290737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Branches</a:t>
            </a:r>
          </a:p>
        </p:txBody>
      </p:sp>
      <p:sp>
        <p:nvSpPr>
          <p:cNvPr id="3" name="Content Placeholder 2"/>
          <p:cNvSpPr>
            <a:spLocks noGrp="1"/>
          </p:cNvSpPr>
          <p:nvPr>
            <p:ph idx="1"/>
          </p:nvPr>
        </p:nvSpPr>
        <p:spPr>
          <a:xfrm>
            <a:off x="381000" y="1143000"/>
            <a:ext cx="11430000" cy="1485900"/>
          </a:xfrm>
        </p:spPr>
        <p:txBody>
          <a:bodyPr>
            <a:normAutofit/>
          </a:bodyPr>
          <a:lstStyle/>
          <a:p>
            <a:r>
              <a:rPr lang="en-US" sz="2400" dirty="0"/>
              <a:t>A </a:t>
            </a:r>
            <a:r>
              <a:rPr lang="en-US" sz="2400" b="1" dirty="0"/>
              <a:t>branch</a:t>
            </a:r>
            <a:r>
              <a:rPr lang="en-US" sz="2400" dirty="0"/>
              <a:t> is a parallel version of a repository</a:t>
            </a:r>
          </a:p>
          <a:p>
            <a:r>
              <a:rPr lang="en-US" sz="2400" dirty="0"/>
              <a:t>Branches allow developers to isolate development work, then </a:t>
            </a:r>
            <a:r>
              <a:rPr lang="en-US" sz="2400" b="1" dirty="0"/>
              <a:t>merge</a:t>
            </a:r>
            <a:r>
              <a:rPr lang="en-US" sz="2400" dirty="0"/>
              <a:t> it together</a:t>
            </a:r>
          </a:p>
          <a:p>
            <a:r>
              <a:rPr lang="en-US" sz="2400" dirty="0"/>
              <a:t>Two common types of branches are </a:t>
            </a:r>
            <a:r>
              <a:rPr lang="en-US" sz="2400" b="1" dirty="0"/>
              <a:t>master</a:t>
            </a:r>
            <a:r>
              <a:rPr lang="en-US" sz="2400" dirty="0"/>
              <a:t> and </a:t>
            </a:r>
            <a:r>
              <a:rPr lang="en-US" sz="2400" b="1" dirty="0"/>
              <a:t>feature</a:t>
            </a:r>
            <a:endParaRPr lang="en-US" sz="2400" dirty="0"/>
          </a:p>
        </p:txBody>
      </p:sp>
      <p:pic>
        <p:nvPicPr>
          <p:cNvPr id="4" name="Picture 2" descr="https://guides.github.com/activities/hello-world/branch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96" y="3086100"/>
            <a:ext cx="12308438" cy="30976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FCB251F-399F-4BD2-9C6A-4E46713F9736}"/>
              </a:ext>
            </a:extLst>
          </p:cNvPr>
          <p:cNvSpPr/>
          <p:nvPr/>
        </p:nvSpPr>
        <p:spPr bwMode="auto">
          <a:xfrm>
            <a:off x="3352800" y="5666908"/>
            <a:ext cx="52578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0F1FDF9-9618-4758-8273-0A6BADA01E61}"/>
              </a:ext>
            </a:extLst>
          </p:cNvPr>
          <p:cNvSpPr/>
          <p:nvPr/>
        </p:nvSpPr>
        <p:spPr bwMode="auto">
          <a:xfrm>
            <a:off x="6553200" y="5150073"/>
            <a:ext cx="25146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03C75F-CB6E-451B-830F-FAE543443437}"/>
              </a:ext>
            </a:extLst>
          </p:cNvPr>
          <p:cNvSpPr/>
          <p:nvPr/>
        </p:nvSpPr>
        <p:spPr bwMode="auto">
          <a:xfrm>
            <a:off x="6546574" y="3886201"/>
            <a:ext cx="3207026" cy="2286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87647AC-8624-447B-9C4F-A4DF78EC8C7C}"/>
              </a:ext>
            </a:extLst>
          </p:cNvPr>
          <p:cNvSpPr/>
          <p:nvPr/>
        </p:nvSpPr>
        <p:spPr bwMode="auto">
          <a:xfrm>
            <a:off x="5981700" y="4547954"/>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DE7A23A-945F-4B7F-A7E7-5C54147A3A91}"/>
              </a:ext>
            </a:extLst>
          </p:cNvPr>
          <p:cNvSpPr/>
          <p:nvPr/>
        </p:nvSpPr>
        <p:spPr bwMode="auto">
          <a:xfrm>
            <a:off x="7353300" y="4498206"/>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3B37D4F-E7DB-48F8-9932-B95FE954F62A}"/>
              </a:ext>
            </a:extLst>
          </p:cNvPr>
          <p:cNvSpPr/>
          <p:nvPr/>
        </p:nvSpPr>
        <p:spPr bwMode="auto">
          <a:xfrm>
            <a:off x="8610600" y="4523908"/>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20584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erge"/>
          <p:cNvPicPr>
            <a:picLocks noChangeAspect="1" noChangeArrowheads="1"/>
          </p:cNvPicPr>
          <p:nvPr/>
        </p:nvPicPr>
        <p:blipFill rotWithShape="1">
          <a:blip r:embed="rId3">
            <a:extLst>
              <a:ext uri="{28A0092B-C50C-407E-A947-70E740481C1C}">
                <a14:useLocalDpi xmlns:a14="http://schemas.microsoft.com/office/drawing/2010/main" val="0"/>
              </a:ext>
            </a:extLst>
          </a:blip>
          <a:srcRect t="5515" r="1" b="13283"/>
          <a:stretch/>
        </p:blipFill>
        <p:spPr bwMode="auto">
          <a:xfrm>
            <a:off x="275844" y="274320"/>
            <a:ext cx="11640312" cy="6309360"/>
          </a:xfrm>
          <a:prstGeom prst="rect">
            <a:avLst/>
          </a:prstGeom>
          <a:solidFill>
            <a:srgbClr val="FFFFFF"/>
          </a:solidFill>
        </p:spPr>
      </p:pic>
      <p:sp>
        <p:nvSpPr>
          <p:cNvPr id="2" name="Title 1"/>
          <p:cNvSpPr>
            <a:spLocks noGrp="1"/>
          </p:cNvSpPr>
          <p:nvPr>
            <p:ph type="title"/>
          </p:nvPr>
        </p:nvSpPr>
        <p:spPr>
          <a:xfrm>
            <a:off x="7581900" y="274320"/>
            <a:ext cx="4114800" cy="5440680"/>
          </a:xfrm>
        </p:spPr>
        <p:txBody>
          <a:bodyPr anchor="ctr">
            <a:normAutofit/>
          </a:bodyPr>
          <a:lstStyle/>
          <a:p>
            <a:r>
              <a:rPr lang="en-US" cap="none" dirty="0"/>
              <a:t>Merging</a:t>
            </a:r>
            <a:r>
              <a:rPr lang="en-US" b="0" cap="none" dirty="0"/>
              <a:t> takes the changes from one branch and applies them to another.</a:t>
            </a:r>
          </a:p>
        </p:txBody>
      </p:sp>
    </p:spTree>
    <p:extLst>
      <p:ext uri="{BB962C8B-B14F-4D97-AF65-F5344CB8AC3E}">
        <p14:creationId xmlns:p14="http://schemas.microsoft.com/office/powerpoint/2010/main" val="39865640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Requests</a:t>
            </a:r>
          </a:p>
        </p:txBody>
      </p:sp>
      <p:sp>
        <p:nvSpPr>
          <p:cNvPr id="3" name="Content Placeholder 2"/>
          <p:cNvSpPr>
            <a:spLocks noGrp="1"/>
          </p:cNvSpPr>
          <p:nvPr>
            <p:ph idx="1"/>
          </p:nvPr>
        </p:nvSpPr>
        <p:spPr>
          <a:xfrm>
            <a:off x="6210300" y="1602670"/>
            <a:ext cx="5600700" cy="1826330"/>
          </a:xfrm>
        </p:spPr>
        <p:txBody>
          <a:bodyPr>
            <a:normAutofit/>
          </a:bodyPr>
          <a:lstStyle/>
          <a:p>
            <a:r>
              <a:rPr lang="en-US" sz="2400" dirty="0"/>
              <a:t>Pull requests are </a:t>
            </a:r>
            <a:r>
              <a:rPr lang="en-US" sz="2400" i="1" dirty="0"/>
              <a:t>proposed changes </a:t>
            </a:r>
            <a:r>
              <a:rPr lang="en-US" sz="2400" dirty="0"/>
              <a:t>to a repository</a:t>
            </a:r>
          </a:p>
          <a:p>
            <a:r>
              <a:rPr lang="en-US" sz="2400" dirty="0"/>
              <a:t>They are usually used to </a:t>
            </a:r>
            <a:r>
              <a:rPr lang="en-US" sz="2400" i="1" dirty="0"/>
              <a:t>merge</a:t>
            </a:r>
            <a:r>
              <a:rPr lang="en-US" sz="2400" dirty="0"/>
              <a:t> a </a:t>
            </a:r>
            <a:r>
              <a:rPr lang="en-US" sz="2400" b="1" dirty="0"/>
              <a:t>feature</a:t>
            </a:r>
            <a:r>
              <a:rPr lang="en-US" sz="2400" dirty="0"/>
              <a:t> branch into the </a:t>
            </a:r>
            <a:r>
              <a:rPr lang="en-US" sz="2400" b="1" dirty="0"/>
              <a:t>master</a:t>
            </a:r>
            <a:r>
              <a:rPr lang="en-US" sz="2400" dirty="0"/>
              <a:t> branch</a:t>
            </a:r>
          </a:p>
        </p:txBody>
      </p:sp>
      <p:pic>
        <p:nvPicPr>
          <p:cNvPr id="4" name="Picture 4" descr="Image result for tug of war p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2670"/>
            <a:ext cx="5784612" cy="4338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File:Octicons-git-pull-request.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429000"/>
            <a:ext cx="2469861" cy="329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051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dirty="0" err="1"/>
              <a:t>Git</a:t>
            </a:r>
            <a:r>
              <a:rPr lang="en-US" dirty="0"/>
              <a:t> Workflow</a:t>
            </a:r>
          </a:p>
        </p:txBody>
      </p:sp>
      <p:sp>
        <p:nvSpPr>
          <p:cNvPr id="3" name="Content Placeholder 2"/>
          <p:cNvSpPr>
            <a:spLocks noGrp="1"/>
          </p:cNvSpPr>
          <p:nvPr>
            <p:ph idx="1"/>
          </p:nvPr>
        </p:nvSpPr>
        <p:spPr/>
        <p:txBody>
          <a:bodyPr anchor="ctr"/>
          <a:lstStyle/>
          <a:p>
            <a:pPr marL="457200" indent="-457200"/>
            <a:r>
              <a:rPr lang="en-US" sz="3200" dirty="0">
                <a:solidFill>
                  <a:schemeClr val="accent6"/>
                </a:solidFill>
              </a:rPr>
              <a:t>Developer wants to work on a new feature in the repository</a:t>
            </a:r>
          </a:p>
          <a:p>
            <a:pPr marL="457200" indent="-457200"/>
            <a:r>
              <a:rPr lang="en-US" sz="3200" dirty="0">
                <a:solidFill>
                  <a:schemeClr val="accent6"/>
                </a:solidFill>
              </a:rPr>
              <a:t>Developer creates a new </a:t>
            </a:r>
            <a:r>
              <a:rPr lang="en-US" sz="3200" b="1" dirty="0">
                <a:solidFill>
                  <a:schemeClr val="accent6"/>
                </a:solidFill>
              </a:rPr>
              <a:t>feature branch</a:t>
            </a:r>
            <a:r>
              <a:rPr lang="en-US" sz="3200" dirty="0">
                <a:solidFill>
                  <a:schemeClr val="accent6"/>
                </a:solidFill>
              </a:rPr>
              <a:t> in the repository</a:t>
            </a:r>
          </a:p>
          <a:p>
            <a:pPr marL="457200" indent="-457200"/>
            <a:r>
              <a:rPr lang="en-US" sz="3200" dirty="0">
                <a:solidFill>
                  <a:schemeClr val="accent6"/>
                </a:solidFill>
              </a:rPr>
              <a:t>Developer pushes changes to the feature branch</a:t>
            </a:r>
          </a:p>
          <a:p>
            <a:pPr marL="457200" indent="-457200"/>
            <a:r>
              <a:rPr lang="en-US" sz="3200" dirty="0">
                <a:solidFill>
                  <a:schemeClr val="accent1">
                    <a:lumMod val="40000"/>
                    <a:lumOff val="60000"/>
                  </a:schemeClr>
                </a:solidFill>
              </a:rPr>
              <a:t>Team makes changes in the </a:t>
            </a:r>
            <a:r>
              <a:rPr lang="en-US" sz="3200" b="1" dirty="0">
                <a:solidFill>
                  <a:schemeClr val="accent1">
                    <a:lumMod val="40000"/>
                    <a:lumOff val="60000"/>
                  </a:schemeClr>
                </a:solidFill>
              </a:rPr>
              <a:t>master</a:t>
            </a:r>
            <a:r>
              <a:rPr lang="en-US" sz="3200" dirty="0">
                <a:solidFill>
                  <a:schemeClr val="accent1">
                    <a:lumMod val="40000"/>
                    <a:lumOff val="60000"/>
                  </a:schemeClr>
                </a:solidFill>
              </a:rPr>
              <a:t> branch</a:t>
            </a:r>
          </a:p>
          <a:p>
            <a:pPr marL="457200" indent="-457200"/>
            <a:r>
              <a:rPr lang="en-US" sz="3200" dirty="0">
                <a:solidFill>
                  <a:schemeClr val="accent1">
                    <a:lumMod val="40000"/>
                    <a:lumOff val="60000"/>
                  </a:schemeClr>
                </a:solidFill>
              </a:rPr>
              <a:t>Developer </a:t>
            </a:r>
            <a:r>
              <a:rPr lang="en-US" sz="3200" b="1" dirty="0">
                <a:solidFill>
                  <a:schemeClr val="accent1">
                    <a:lumMod val="40000"/>
                    <a:lumOff val="60000"/>
                  </a:schemeClr>
                </a:solidFill>
              </a:rPr>
              <a:t>merges</a:t>
            </a:r>
            <a:r>
              <a:rPr lang="en-US" sz="3200" dirty="0">
                <a:solidFill>
                  <a:schemeClr val="accent1">
                    <a:lumMod val="40000"/>
                    <a:lumOff val="60000"/>
                  </a:schemeClr>
                </a:solidFill>
              </a:rPr>
              <a:t> the master branch into the feature branch</a:t>
            </a:r>
          </a:p>
          <a:p>
            <a:pPr marL="457200" indent="-457200"/>
            <a:r>
              <a:rPr lang="en-US" sz="3200" dirty="0">
                <a:solidFill>
                  <a:schemeClr val="accent6"/>
                </a:solidFill>
              </a:rPr>
              <a:t>Developer submits a </a:t>
            </a:r>
            <a:r>
              <a:rPr lang="en-US" sz="3200" b="1" dirty="0">
                <a:solidFill>
                  <a:schemeClr val="accent6"/>
                </a:solidFill>
              </a:rPr>
              <a:t>pull request</a:t>
            </a:r>
            <a:r>
              <a:rPr lang="en-US" sz="3200" dirty="0">
                <a:solidFill>
                  <a:schemeClr val="accent6"/>
                </a:solidFill>
              </a:rPr>
              <a:t> to the master branch</a:t>
            </a:r>
          </a:p>
          <a:p>
            <a:pPr marL="457200" indent="-457200"/>
            <a:r>
              <a:rPr lang="en-US" sz="3200" dirty="0">
                <a:solidFill>
                  <a:schemeClr val="accent6"/>
                </a:solidFill>
              </a:rPr>
              <a:t>Team merges the feature branch into the master branch</a:t>
            </a:r>
          </a:p>
        </p:txBody>
      </p:sp>
    </p:spTree>
    <p:extLst>
      <p:ext uri="{BB962C8B-B14F-4D97-AF65-F5344CB8AC3E}">
        <p14:creationId xmlns:p14="http://schemas.microsoft.com/office/powerpoint/2010/main" val="3573536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dirty="0" err="1"/>
              <a:t>Git</a:t>
            </a:r>
            <a:r>
              <a:rPr lang="en-US" dirty="0"/>
              <a:t> Workflow</a:t>
            </a:r>
          </a:p>
        </p:txBody>
      </p:sp>
      <p:pic>
        <p:nvPicPr>
          <p:cNvPr id="5" name="Picture 2" descr="https://guides.github.com/activities/hello-world/branch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9" y="2041516"/>
            <a:ext cx="12308438" cy="309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349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036C-F131-4535-BCE5-BA42266E69C0}"/>
              </a:ext>
            </a:extLst>
          </p:cNvPr>
          <p:cNvSpPr>
            <a:spLocks noGrp="1"/>
          </p:cNvSpPr>
          <p:nvPr>
            <p:ph type="title"/>
          </p:nvPr>
        </p:nvSpPr>
        <p:spPr/>
        <p:txBody>
          <a:bodyPr>
            <a:normAutofit/>
          </a:bodyPr>
          <a:lstStyle/>
          <a:p>
            <a:r>
              <a:rPr lang="en-US" sz="8800" cap="none" dirty="0"/>
              <a:t>Why?</a:t>
            </a:r>
          </a:p>
        </p:txBody>
      </p:sp>
      <p:sp>
        <p:nvSpPr>
          <p:cNvPr id="3" name="Text Placeholder 2">
            <a:extLst>
              <a:ext uri="{FF2B5EF4-FFF2-40B4-BE49-F238E27FC236}">
                <a16:creationId xmlns:a16="http://schemas.microsoft.com/office/drawing/2014/main" id="{B4875A58-B27C-44A0-847E-F5EA8822470F}"/>
              </a:ext>
            </a:extLst>
          </p:cNvPr>
          <p:cNvSpPr>
            <a:spLocks noGrp="1"/>
          </p:cNvSpPr>
          <p:nvPr>
            <p:ph type="body" idx="1"/>
          </p:nvPr>
        </p:nvSpPr>
        <p:spPr>
          <a:xfrm>
            <a:off x="5410200" y="228600"/>
            <a:ext cx="6400800" cy="6400800"/>
          </a:xfrm>
        </p:spPr>
        <p:txBody>
          <a:bodyPr>
            <a:normAutofit/>
          </a:bodyPr>
          <a:lstStyle/>
          <a:p>
            <a:r>
              <a:rPr lang="en-US" dirty="0"/>
              <a:t>If you </a:t>
            </a:r>
            <a:r>
              <a:rPr lang="en-US" b="1" dirty="0"/>
              <a:t>break something</a:t>
            </a:r>
            <a:r>
              <a:rPr lang="en-US" dirty="0"/>
              <a:t>, it’s possible to revive an old version of your code</a:t>
            </a:r>
          </a:p>
          <a:p>
            <a:endParaRPr lang="en-US" sz="1100" dirty="0"/>
          </a:p>
          <a:p>
            <a:r>
              <a:rPr lang="en-US" dirty="0"/>
              <a:t>Git makes it easier for team members to work </a:t>
            </a:r>
            <a:r>
              <a:rPr lang="en-US" b="1" dirty="0"/>
              <a:t>at the same time</a:t>
            </a:r>
          </a:p>
          <a:p>
            <a:endParaRPr lang="en-US" sz="1100" b="1" dirty="0"/>
          </a:p>
          <a:p>
            <a:r>
              <a:rPr lang="en-US" dirty="0"/>
              <a:t>Git is a </a:t>
            </a:r>
            <a:r>
              <a:rPr lang="en-US" b="1" dirty="0"/>
              <a:t>valuable skill</a:t>
            </a:r>
            <a:r>
              <a:rPr lang="en-US" dirty="0"/>
              <a:t> if you want a career as a software developer</a:t>
            </a:r>
          </a:p>
          <a:p>
            <a:endParaRPr lang="en-US" sz="1000" b="1" dirty="0"/>
          </a:p>
          <a:p>
            <a:r>
              <a:rPr lang="en-US" dirty="0"/>
              <a:t>GitHub is a great place to </a:t>
            </a:r>
            <a:r>
              <a:rPr lang="en-US" b="1" dirty="0"/>
              <a:t>showcase</a:t>
            </a:r>
            <a:r>
              <a:rPr lang="en-US" dirty="0"/>
              <a:t> code you have written</a:t>
            </a:r>
          </a:p>
          <a:p>
            <a:endParaRPr lang="en-US" sz="1000" dirty="0"/>
          </a:p>
          <a:p>
            <a:r>
              <a:rPr lang="en-US" dirty="0"/>
              <a:t>Contributing to </a:t>
            </a:r>
            <a:r>
              <a:rPr lang="en-US" b="1" dirty="0"/>
              <a:t>open-source projects</a:t>
            </a:r>
            <a:r>
              <a:rPr lang="en-US" dirty="0"/>
              <a:t> can be extremely rewarding</a:t>
            </a:r>
          </a:p>
        </p:txBody>
      </p:sp>
    </p:spTree>
    <p:extLst>
      <p:ext uri="{BB962C8B-B14F-4D97-AF65-F5344CB8AC3E}">
        <p14:creationId xmlns:p14="http://schemas.microsoft.com/office/powerpoint/2010/main" val="62875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id="{67DADD0C-2D6A-4E12-9984-80640D0A0420}"/>
              </a:ext>
            </a:extLst>
          </p:cNvPr>
          <p:cNvSpPr txBox="1"/>
          <p:nvPr/>
        </p:nvSpPr>
        <p:spPr>
          <a:xfrm>
            <a:off x="553457" y="3004268"/>
            <a:ext cx="11085086" cy="849463"/>
          </a:xfrm>
          <a:prstGeom prst="rect">
            <a:avLst/>
          </a:prstGeom>
          <a:noFill/>
        </p:spPr>
        <p:txBody>
          <a:bodyPr wrap="none" lIns="91440" tIns="91440" rIns="91440" bIns="91440" rtlCol="0" anchor="t">
            <a:spAutoFit/>
          </a:bodyPr>
          <a:lstStyle/>
          <a:p>
            <a:pPr>
              <a:lnSpc>
                <a:spcPct val="90000"/>
              </a:lnSpc>
              <a:spcAft>
                <a:spcPts val="600"/>
              </a:spcAft>
            </a:pPr>
            <a:r>
              <a:rPr lang="en-US" sz="4800" dirty="0">
                <a:solidFill>
                  <a:schemeClr val="bg1"/>
                </a:solidFill>
              </a:rPr>
              <a:t>hylandtechoutreach.github.io/hackathon</a:t>
            </a:r>
          </a:p>
        </p:txBody>
      </p:sp>
    </p:spTree>
    <p:extLst>
      <p:ext uri="{BB962C8B-B14F-4D97-AF65-F5344CB8AC3E}">
        <p14:creationId xmlns:p14="http://schemas.microsoft.com/office/powerpoint/2010/main" val="30253203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AE8B9-C142-4C53-A70A-A62F2E24B0C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31618693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8800" cap="none" dirty="0"/>
              <a:t>What is GitHub?</a:t>
            </a:r>
          </a:p>
        </p:txBody>
      </p:sp>
      <p:pic>
        <p:nvPicPr>
          <p:cNvPr id="4" name="Picture 4" descr="File:Octicons-mark-github.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182788"/>
            <a:ext cx="4497185" cy="449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4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3jLJU7DT5E"/>
          <p:cNvPicPr>
            <a:picLocks noRot="1" noChangeAspect="1"/>
          </p:cNvPicPr>
          <p:nvPr>
            <a:videoFile r:link="rId1"/>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23342133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chemeClr val="accent1">
                    <a:lumMod val="40000"/>
                    <a:lumOff val="60000"/>
                  </a:schemeClr>
                </a:solidFill>
              </a:rPr>
              <a:t>GitHub</a:t>
            </a:r>
            <a:r>
              <a:rPr lang="en-US" cap="none" dirty="0"/>
              <a:t> vs. </a:t>
            </a:r>
            <a:r>
              <a:rPr lang="en-US" cap="none" dirty="0" err="1">
                <a:solidFill>
                  <a:schemeClr val="accent2">
                    <a:lumMod val="20000"/>
                    <a:lumOff val="80000"/>
                  </a:schemeClr>
                </a:solidFill>
              </a:rPr>
              <a:t>Git</a:t>
            </a:r>
            <a:endParaRPr lang="en-US" cap="none" dirty="0">
              <a:solidFill>
                <a:schemeClr val="accent2">
                  <a:lumMod val="20000"/>
                  <a:lumOff val="80000"/>
                </a:schemeClr>
              </a:solidFill>
            </a:endParaRPr>
          </a:p>
        </p:txBody>
      </p:sp>
      <p:sp>
        <p:nvSpPr>
          <p:cNvPr id="3" name="Content Placeholder 2"/>
          <p:cNvSpPr>
            <a:spLocks noGrp="1"/>
          </p:cNvSpPr>
          <p:nvPr>
            <p:ph idx="1"/>
          </p:nvPr>
        </p:nvSpPr>
        <p:spPr/>
        <p:txBody>
          <a:bodyPr>
            <a:normAutofit/>
          </a:bodyPr>
          <a:lstStyle/>
          <a:p>
            <a:pPr marL="457200" indent="-457200"/>
            <a:r>
              <a:rPr lang="en-US" sz="4000" b="1" dirty="0" err="1">
                <a:solidFill>
                  <a:schemeClr val="accent2">
                    <a:lumMod val="50000"/>
                  </a:schemeClr>
                </a:solidFill>
              </a:rPr>
              <a:t>Git</a:t>
            </a:r>
            <a:r>
              <a:rPr lang="en-US" sz="4000" dirty="0"/>
              <a:t> is a revision control system; a tool to manage your source code history.</a:t>
            </a:r>
          </a:p>
          <a:p>
            <a:pPr marL="457200" indent="-457200"/>
            <a:endParaRPr lang="en-US" sz="4000" dirty="0"/>
          </a:p>
          <a:p>
            <a:pPr marL="457200" indent="-457200"/>
            <a:r>
              <a:rPr lang="en-US" sz="4000" b="1" dirty="0">
                <a:solidFill>
                  <a:schemeClr val="accent1">
                    <a:lumMod val="50000"/>
                  </a:schemeClr>
                </a:solidFill>
              </a:rPr>
              <a:t>GitHub</a:t>
            </a:r>
            <a:r>
              <a:rPr lang="en-US" sz="4000" dirty="0"/>
              <a:t> is a hosting service for </a:t>
            </a:r>
            <a:r>
              <a:rPr lang="en-US" sz="4000" dirty="0" err="1">
                <a:solidFill>
                  <a:schemeClr val="accent2">
                    <a:lumMod val="50000"/>
                  </a:schemeClr>
                </a:solidFill>
              </a:rPr>
              <a:t>git</a:t>
            </a:r>
            <a:r>
              <a:rPr lang="en-US" sz="4000" dirty="0"/>
              <a:t> repositories.</a:t>
            </a:r>
          </a:p>
          <a:p>
            <a:pPr marL="457200" indent="-457200"/>
            <a:endParaRPr lang="en-US" sz="4000" dirty="0"/>
          </a:p>
          <a:p>
            <a:pPr marL="457200" indent="-457200"/>
            <a:r>
              <a:rPr lang="en-US" sz="4000" b="1" dirty="0" err="1">
                <a:solidFill>
                  <a:schemeClr val="accent2">
                    <a:lumMod val="50000"/>
                  </a:schemeClr>
                </a:solidFill>
              </a:rPr>
              <a:t>Git</a:t>
            </a:r>
            <a:r>
              <a:rPr lang="en-US" sz="4000" dirty="0"/>
              <a:t> is the </a:t>
            </a:r>
            <a:r>
              <a:rPr lang="en-US" sz="4000" b="1" dirty="0">
                <a:solidFill>
                  <a:schemeClr val="accent2">
                    <a:lumMod val="50000"/>
                  </a:schemeClr>
                </a:solidFill>
              </a:rPr>
              <a:t>tool</a:t>
            </a:r>
            <a:r>
              <a:rPr lang="en-US" sz="4000" dirty="0"/>
              <a:t>, </a:t>
            </a:r>
            <a:r>
              <a:rPr lang="en-US" sz="4000" b="1" dirty="0">
                <a:solidFill>
                  <a:schemeClr val="accent1">
                    <a:lumMod val="50000"/>
                  </a:schemeClr>
                </a:solidFill>
              </a:rPr>
              <a:t>GitHub</a:t>
            </a:r>
            <a:r>
              <a:rPr lang="en-US" sz="4000" dirty="0"/>
              <a:t> is a </a:t>
            </a:r>
            <a:r>
              <a:rPr lang="en-US" sz="4000" b="1" dirty="0">
                <a:solidFill>
                  <a:schemeClr val="accent1">
                    <a:lumMod val="50000"/>
                  </a:schemeClr>
                </a:solidFill>
              </a:rPr>
              <a:t>service for projects that use </a:t>
            </a:r>
            <a:r>
              <a:rPr lang="en-US" sz="4000" b="1" dirty="0" err="1">
                <a:solidFill>
                  <a:schemeClr val="accent1">
                    <a:lumMod val="50000"/>
                  </a:schemeClr>
                </a:solidFill>
              </a:rPr>
              <a:t>git</a:t>
            </a:r>
            <a:r>
              <a:rPr lang="en-US" sz="4000" dirty="0"/>
              <a:t>.</a:t>
            </a:r>
            <a:endParaRPr lang="en-US" sz="4000" dirty="0">
              <a:solidFill>
                <a:schemeClr val="accent1">
                  <a:lumMod val="50000"/>
                </a:schemeClr>
              </a:solidFill>
            </a:endParaRPr>
          </a:p>
        </p:txBody>
      </p:sp>
    </p:spTree>
    <p:extLst>
      <p:ext uri="{BB962C8B-B14F-4D97-AF65-F5344CB8AC3E}">
        <p14:creationId xmlns:p14="http://schemas.microsoft.com/office/powerpoint/2010/main" val="26761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concepts</a:t>
            </a:r>
          </a:p>
        </p:txBody>
      </p:sp>
      <p:sp>
        <p:nvSpPr>
          <p:cNvPr id="3" name="Content Placeholder 2"/>
          <p:cNvSpPr>
            <a:spLocks noGrp="1"/>
          </p:cNvSpPr>
          <p:nvPr>
            <p:ph idx="1"/>
          </p:nvPr>
        </p:nvSpPr>
        <p:spPr/>
        <p:txBody>
          <a:bodyPr>
            <a:normAutofit/>
          </a:bodyPr>
          <a:lstStyle/>
          <a:p>
            <a:r>
              <a:rPr lang="en-US" dirty="0"/>
              <a:t>A </a:t>
            </a:r>
            <a:r>
              <a:rPr lang="en-US" u="sng" dirty="0"/>
              <a:t>GitHub Repository</a:t>
            </a:r>
            <a:r>
              <a:rPr lang="en-US" dirty="0"/>
              <a:t> is like a </a:t>
            </a:r>
            <a:r>
              <a:rPr lang="en-US" b="1" dirty="0"/>
              <a:t>folder</a:t>
            </a:r>
            <a:r>
              <a:rPr lang="en-US" dirty="0"/>
              <a:t> for a project. It contains all of the project files and stores the </a:t>
            </a:r>
            <a:r>
              <a:rPr lang="en-US" i="1" dirty="0"/>
              <a:t>version history</a:t>
            </a:r>
            <a:r>
              <a:rPr lang="en-US" dirty="0"/>
              <a:t> for each file.</a:t>
            </a:r>
          </a:p>
          <a:p>
            <a:pPr lvl="1"/>
            <a:r>
              <a:rPr lang="en-US" dirty="0"/>
              <a:t>A </a:t>
            </a:r>
            <a:r>
              <a:rPr lang="en-US" u="sng" dirty="0"/>
              <a:t>remote repository</a:t>
            </a:r>
            <a:r>
              <a:rPr lang="en-US" dirty="0"/>
              <a:t> stores the project files on a server.</a:t>
            </a:r>
          </a:p>
          <a:p>
            <a:pPr marL="57150" indent="0">
              <a:buNone/>
            </a:pPr>
            <a:endParaRPr lang="en-US" dirty="0"/>
          </a:p>
          <a:p>
            <a:r>
              <a:rPr lang="en-US" dirty="0"/>
              <a:t>A </a:t>
            </a:r>
            <a:r>
              <a:rPr lang="en-US" u="sng" dirty="0"/>
              <a:t>Clone</a:t>
            </a:r>
            <a:r>
              <a:rPr lang="en-US" dirty="0"/>
              <a:t> is a </a:t>
            </a:r>
            <a:r>
              <a:rPr lang="en-US" b="1" dirty="0"/>
              <a:t>copy</a:t>
            </a:r>
            <a:r>
              <a:rPr lang="en-US" dirty="0"/>
              <a:t> of a repository that lives on a </a:t>
            </a:r>
            <a:r>
              <a:rPr lang="en-US" b="1" dirty="0"/>
              <a:t>local computer</a:t>
            </a:r>
            <a:r>
              <a:rPr lang="en-US" dirty="0"/>
              <a:t> instead of on a </a:t>
            </a:r>
            <a:r>
              <a:rPr lang="en-US" i="1" dirty="0"/>
              <a:t>remote server</a:t>
            </a:r>
            <a:r>
              <a:rPr lang="en-US" dirty="0"/>
              <a:t>.</a:t>
            </a:r>
          </a:p>
          <a:p>
            <a:endParaRPr lang="en-US" dirty="0"/>
          </a:p>
          <a:p>
            <a:r>
              <a:rPr lang="en-US" dirty="0"/>
              <a:t>A </a:t>
            </a:r>
            <a:r>
              <a:rPr lang="en-US" u="sng" dirty="0"/>
              <a:t>Branch</a:t>
            </a:r>
            <a:r>
              <a:rPr lang="en-US" dirty="0"/>
              <a:t> is one </a:t>
            </a:r>
            <a:r>
              <a:rPr lang="en-US" b="1" dirty="0"/>
              <a:t>version</a:t>
            </a:r>
            <a:r>
              <a:rPr lang="en-US" dirty="0"/>
              <a:t> of a repository. It allows developers to use/update files without affecting other versions.</a:t>
            </a:r>
          </a:p>
          <a:p>
            <a:pPr lvl="1"/>
            <a:r>
              <a:rPr lang="en-US" dirty="0"/>
              <a:t>A </a:t>
            </a:r>
            <a:r>
              <a:rPr lang="en-US" u="sng" dirty="0"/>
              <a:t>fork</a:t>
            </a:r>
            <a:r>
              <a:rPr lang="en-US" dirty="0"/>
              <a:t> is similar to a branch, but it’s a </a:t>
            </a:r>
            <a:r>
              <a:rPr lang="en-US" i="1" dirty="0"/>
              <a:t>copy</a:t>
            </a:r>
            <a:r>
              <a:rPr lang="en-US" dirty="0"/>
              <a:t> of an existing repository.</a:t>
            </a:r>
          </a:p>
        </p:txBody>
      </p:sp>
    </p:spTree>
    <p:extLst>
      <p:ext uri="{BB962C8B-B14F-4D97-AF65-F5344CB8AC3E}">
        <p14:creationId xmlns:p14="http://schemas.microsoft.com/office/powerpoint/2010/main" val="4196829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381000" y="1255089"/>
            <a:ext cx="4343400" cy="2514601"/>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b="0" i="0" dirty="0">
                <a:solidFill>
                  <a:srgbClr val="00303C"/>
                </a:solidFill>
                <a:effectLst/>
              </a:rPr>
              <a:t>a provider of internet hosting for software development and project version control </a:t>
            </a:r>
            <a:endParaRPr lang="en-US" sz="3200" dirty="0">
              <a:solidFill>
                <a:srgbClr val="00303C"/>
              </a:solidFill>
            </a:endParaRPr>
          </a:p>
        </p:txBody>
      </p:sp>
      <p:sp>
        <p:nvSpPr>
          <p:cNvPr id="2" name="Green box">
            <a:extLst>
              <a:ext uri="{FF2B5EF4-FFF2-40B4-BE49-F238E27FC236}">
                <a16:creationId xmlns:a16="http://schemas.microsoft.com/office/drawing/2014/main" id="{6A4E6574-0304-486C-B87A-617F3B420FB5}"/>
              </a:ext>
            </a:extLst>
          </p:cNvPr>
          <p:cNvSpPr/>
          <p:nvPr/>
        </p:nvSpPr>
        <p:spPr bwMode="auto">
          <a:xfrm>
            <a:off x="381000" y="4686301"/>
            <a:ext cx="4343400" cy="17145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i="0" dirty="0">
                <a:solidFill>
                  <a:srgbClr val="00303C"/>
                </a:solidFill>
                <a:effectLst/>
              </a:rPr>
              <a:t>contains project files and stores each file's revision history</a:t>
            </a:r>
            <a:endParaRPr lang="en-US" sz="32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4991887" y="1018317"/>
            <a:ext cx="3465513" cy="243056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an open-source program for tracking changes in text files</a:t>
            </a:r>
            <a:endParaRPr lang="en-US" sz="3200" dirty="0">
              <a:solidFill>
                <a:srgbClr val="00303C"/>
              </a:solidFill>
              <a:ea typeface="Segoe UI" pitchFamily="34" charset="0"/>
              <a:cs typeface="Segoe UI" pitchFamily="34" charset="0"/>
            </a:endParaRPr>
          </a:p>
        </p:txBody>
      </p:sp>
      <p:sp>
        <p:nvSpPr>
          <p:cNvPr id="3" name="Pink box">
            <a:extLst>
              <a:ext uri="{FF2B5EF4-FFF2-40B4-BE49-F238E27FC236}">
                <a16:creationId xmlns:a16="http://schemas.microsoft.com/office/drawing/2014/main" id="{86E7637D-951E-4A30-8B17-BFEBE533E415}"/>
              </a:ext>
            </a:extLst>
          </p:cNvPr>
          <p:cNvSpPr/>
          <p:nvPr/>
        </p:nvSpPr>
        <p:spPr bwMode="auto">
          <a:xfrm>
            <a:off x="4991888" y="4462119"/>
            <a:ext cx="3465513" cy="1936472"/>
          </a:xfrm>
          <a:prstGeom prst="rect">
            <a:avLst/>
          </a:prstGeom>
          <a:solidFill>
            <a:srgbClr val="FFC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parallel version of a repository</a:t>
            </a:r>
            <a:endParaRPr lang="en-US" sz="3200" dirty="0">
              <a:solidFill>
                <a:srgbClr val="00303C"/>
              </a:solidFill>
              <a:ea typeface="Segoe UI" pitchFamily="34" charset="0"/>
              <a:cs typeface="Segoe UI" pitchFamily="34" charset="0"/>
            </a:endParaRPr>
          </a:p>
        </p:txBody>
      </p:sp>
      <p:sp>
        <p:nvSpPr>
          <p:cNvPr id="4" name="Purple box">
            <a:extLst>
              <a:ext uri="{FF2B5EF4-FFF2-40B4-BE49-F238E27FC236}">
                <a16:creationId xmlns:a16="http://schemas.microsoft.com/office/drawing/2014/main" id="{17D46207-6CA3-4AE4-B54C-19E63DE3E8A5}"/>
              </a:ext>
            </a:extLst>
          </p:cNvPr>
          <p:cNvSpPr/>
          <p:nvPr/>
        </p:nvSpPr>
        <p:spPr bwMode="auto">
          <a:xfrm>
            <a:off x="8724900" y="1695446"/>
            <a:ext cx="3086095" cy="4703145"/>
          </a:xfrm>
          <a:prstGeom prst="rect">
            <a:avLst/>
          </a:prstGeom>
          <a:solidFill>
            <a:srgbClr val="F8CFF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copy of a repository that lives on your computer instead of on a website</a:t>
            </a:r>
            <a:endParaRPr lang="en-US" sz="32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380996" y="547091"/>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GitHub</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380996" y="38862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Repository</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4991884" y="318937"/>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Git</a:t>
            </a:r>
            <a:endParaRPr lang="en-US" sz="2400" b="1" dirty="0">
              <a:solidFill>
                <a:srgbClr val="FCFFCF"/>
              </a:solidFill>
            </a:endParaRPr>
          </a:p>
        </p:txBody>
      </p:sp>
      <p:sp>
        <p:nvSpPr>
          <p:cNvPr id="10" name="TextBox 9">
            <a:extLst>
              <a:ext uri="{FF2B5EF4-FFF2-40B4-BE49-F238E27FC236}">
                <a16:creationId xmlns:a16="http://schemas.microsoft.com/office/drawing/2014/main" id="{E3337778-AB5B-49EE-8E40-3A0CC145F614}"/>
              </a:ext>
            </a:extLst>
          </p:cNvPr>
          <p:cNvSpPr txBox="1"/>
          <p:nvPr/>
        </p:nvSpPr>
        <p:spPr>
          <a:xfrm>
            <a:off x="8724887" y="971822"/>
            <a:ext cx="308610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8CFFF"/>
                </a:solidFill>
              </a:rPr>
              <a:t>Clone</a:t>
            </a:r>
            <a:endParaRPr lang="en-US" sz="2400" b="1" dirty="0">
              <a:solidFill>
                <a:srgbClr val="F8CFFF"/>
              </a:solidFill>
            </a:endParaRPr>
          </a:p>
        </p:txBody>
      </p:sp>
      <p:sp>
        <p:nvSpPr>
          <p:cNvPr id="11" name="TextBox 10">
            <a:extLst>
              <a:ext uri="{FF2B5EF4-FFF2-40B4-BE49-F238E27FC236}">
                <a16:creationId xmlns:a16="http://schemas.microsoft.com/office/drawing/2014/main" id="{3C4EB722-9BBC-4D9F-9587-FBA98BA0A99D}"/>
              </a:ext>
            </a:extLst>
          </p:cNvPr>
          <p:cNvSpPr txBox="1"/>
          <p:nvPr/>
        </p:nvSpPr>
        <p:spPr>
          <a:xfrm>
            <a:off x="4991884" y="3769690"/>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FCFCF"/>
                </a:solidFill>
              </a:rPr>
              <a:t>Branch</a:t>
            </a:r>
            <a:endParaRPr lang="en-US" sz="2400" b="1" dirty="0">
              <a:solidFill>
                <a:srgbClr val="FFCFCF"/>
              </a:solidFill>
            </a:endParaRPr>
          </a:p>
        </p:txBody>
      </p:sp>
    </p:spTree>
    <p:extLst>
      <p:ext uri="{BB962C8B-B14F-4D97-AF65-F5344CB8AC3E}">
        <p14:creationId xmlns:p14="http://schemas.microsoft.com/office/powerpoint/2010/main" val="212118732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3"/>
                    </p:tgtEl>
                  </p:cond>
                </p:stCondLst>
                <p:endSync evt="end" delay="0">
                  <p:rtn val="all"/>
                </p:endSync>
                <p:childTnLst>
                  <p:par>
                    <p:cTn id="27" fill="hold">
                      <p:stCondLst>
                        <p:cond delay="0"/>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
                  </p:tgtEl>
                </p:cond>
              </p:nextCondLst>
            </p:seq>
            <p:seq concurrent="1" nextAc="seek">
              <p:cTn id="34" restart="whenNotActive" fill="hold" evtFilter="cancelBubble" nodeType="interactiveSeq">
                <p:stCondLst>
                  <p:cond evt="onClick" delay="0">
                    <p:tgtEl>
                      <p:spTgt spid="4"/>
                    </p:tgtEl>
                  </p:cond>
                </p:stCondLst>
                <p:endSync evt="end" delay="0">
                  <p:rtn val="all"/>
                </p:endSync>
                <p:childTnLst>
                  <p:par>
                    <p:cTn id="35" fill="hold">
                      <p:stCondLst>
                        <p:cond delay="0"/>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
                  </p:tgtEl>
                </p:cond>
              </p:nextCondLst>
            </p:seq>
          </p:childTnLst>
        </p:cTn>
      </p:par>
    </p:tnLst>
    <p:bldLst>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062162"/>
            <a:ext cx="6629400" cy="2738438"/>
          </a:xfrm>
        </p:spPr>
        <p:txBody>
          <a:bodyPr>
            <a:normAutofit/>
          </a:bodyPr>
          <a:lstStyle/>
          <a:p>
            <a:pPr algn="r"/>
            <a:r>
              <a:rPr lang="en-US" sz="8800" cap="none" dirty="0"/>
              <a:t>Pushing &amp; Pulling</a:t>
            </a:r>
          </a:p>
        </p:txBody>
      </p:sp>
      <p:pic>
        <p:nvPicPr>
          <p:cNvPr id="1026" name="Picture 2" descr="Image result for the far side push pull">
            <a:extLst>
              <a:ext uri="{FF2B5EF4-FFF2-40B4-BE49-F238E27FC236}">
                <a16:creationId xmlns:a16="http://schemas.microsoft.com/office/drawing/2014/main" id="{C67EAD1D-1AB1-4B9B-9FFF-B668AEA9C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0"/>
            <a:ext cx="4927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51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essential concepts</a:t>
            </a:r>
          </a:p>
        </p:txBody>
      </p:sp>
      <p:sp>
        <p:nvSpPr>
          <p:cNvPr id="3" name="Content Placeholder 2"/>
          <p:cNvSpPr>
            <a:spLocks noGrp="1"/>
          </p:cNvSpPr>
          <p:nvPr>
            <p:ph idx="1"/>
          </p:nvPr>
        </p:nvSpPr>
        <p:spPr/>
        <p:txBody>
          <a:bodyPr/>
          <a:lstStyle/>
          <a:p>
            <a:endParaRPr lang="en-US" dirty="0"/>
          </a:p>
          <a:p>
            <a:r>
              <a:rPr lang="en-US" dirty="0"/>
              <a:t>A </a:t>
            </a:r>
            <a:r>
              <a:rPr lang="en-US" u="sng" dirty="0"/>
              <a:t>Commit</a:t>
            </a:r>
            <a:r>
              <a:rPr lang="en-US" dirty="0"/>
              <a:t> is an </a:t>
            </a:r>
            <a:r>
              <a:rPr lang="en-US" b="1" dirty="0"/>
              <a:t>individual change</a:t>
            </a:r>
            <a:r>
              <a:rPr lang="en-US" dirty="0"/>
              <a:t> to a file or set of files. </a:t>
            </a:r>
            <a:r>
              <a:rPr lang="en-US" i="1" dirty="0"/>
              <a:t>Committing</a:t>
            </a:r>
            <a:r>
              <a:rPr lang="en-US" dirty="0"/>
              <a:t> a change is like saving files, but with messages and tracking.</a:t>
            </a:r>
          </a:p>
          <a:p>
            <a:endParaRPr lang="en-US" u="sng" dirty="0"/>
          </a:p>
          <a:p>
            <a:r>
              <a:rPr lang="en-US" u="sng" dirty="0"/>
              <a:t>Pushing</a:t>
            </a:r>
            <a:r>
              <a:rPr lang="en-US" dirty="0"/>
              <a:t> </a:t>
            </a:r>
            <a:r>
              <a:rPr lang="en-US" b="1" dirty="0"/>
              <a:t>sends</a:t>
            </a:r>
            <a:r>
              <a:rPr lang="en-US" dirty="0"/>
              <a:t> committed changes from a local repository to a remote repository, such as a repository on GitHub.</a:t>
            </a:r>
          </a:p>
          <a:p>
            <a:endParaRPr lang="en-US" u="sng" dirty="0"/>
          </a:p>
          <a:p>
            <a:r>
              <a:rPr lang="en-US" u="sng" dirty="0"/>
              <a:t>Pulling</a:t>
            </a:r>
            <a:r>
              <a:rPr lang="en-US" dirty="0"/>
              <a:t> </a:t>
            </a:r>
            <a:r>
              <a:rPr lang="en-US" b="1" dirty="0"/>
              <a:t>fetches</a:t>
            </a:r>
            <a:r>
              <a:rPr lang="en-US" dirty="0"/>
              <a:t> changes from a remote repository and </a:t>
            </a:r>
            <a:r>
              <a:rPr lang="en-US" b="1" dirty="0"/>
              <a:t>merges</a:t>
            </a:r>
            <a:r>
              <a:rPr lang="en-US" dirty="0"/>
              <a:t> them into the local repository. (or – from branch to branch)</a:t>
            </a:r>
          </a:p>
        </p:txBody>
      </p:sp>
    </p:spTree>
    <p:extLst>
      <p:ext uri="{BB962C8B-B14F-4D97-AF65-F5344CB8AC3E}">
        <p14:creationId xmlns:p14="http://schemas.microsoft.com/office/powerpoint/2010/main" val="805189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1486</Words>
  <Application>Microsoft Office PowerPoint</Application>
  <PresentationFormat>Widescreen</PresentationFormat>
  <Paragraphs>151</Paragraphs>
  <Slides>20</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Consolas</vt:lpstr>
      <vt:lpstr>Wingdings</vt:lpstr>
      <vt:lpstr>Hyland 2019</vt:lpstr>
      <vt:lpstr>Introduction to Git &amp; GitHub</vt:lpstr>
      <vt:lpstr>PowerPoint Presentation</vt:lpstr>
      <vt:lpstr>What is GitHub?</vt:lpstr>
      <vt:lpstr>PowerPoint Presentation</vt:lpstr>
      <vt:lpstr>GitHub vs. Git</vt:lpstr>
      <vt:lpstr>Essential concepts</vt:lpstr>
      <vt:lpstr>PowerPoint Presentation</vt:lpstr>
      <vt:lpstr>Pushing &amp; Pulling</vt:lpstr>
      <vt:lpstr>More essential concepts</vt:lpstr>
      <vt:lpstr>git add &amp;&amp; git commit &amp;&amp; git push</vt:lpstr>
      <vt:lpstr>git pull</vt:lpstr>
      <vt:lpstr>PowerPoint Presentation</vt:lpstr>
      <vt:lpstr>Collaboration</vt:lpstr>
      <vt:lpstr>More on Branches</vt:lpstr>
      <vt:lpstr>Merging takes the changes from one branch and applies them to another.</vt:lpstr>
      <vt:lpstr>Pull Requests</vt:lpstr>
      <vt:lpstr>Typical Git Workflow</vt:lpstr>
      <vt:lpstr>Typical Git Workflow</vt:lpstr>
      <vt:lpstr>Why?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Joseph Maxwell</dc:creator>
  <cp:lastModifiedBy>Joseph Maxwell</cp:lastModifiedBy>
  <cp:revision>3</cp:revision>
  <dcterms:created xsi:type="dcterms:W3CDTF">2021-02-18T12:54:25Z</dcterms:created>
  <dcterms:modified xsi:type="dcterms:W3CDTF">2021-02-22T12:29:41Z</dcterms:modified>
</cp:coreProperties>
</file>