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9"/>
  </p:notesMasterIdLst>
  <p:sldIdLst>
    <p:sldId id="361" r:id="rId2"/>
    <p:sldId id="378" r:id="rId3"/>
    <p:sldId id="379" r:id="rId4"/>
    <p:sldId id="380" r:id="rId5"/>
    <p:sldId id="381" r:id="rId6"/>
    <p:sldId id="384" r:id="rId7"/>
    <p:sldId id="382" r:id="rId8"/>
    <p:sldId id="392" r:id="rId9"/>
    <p:sldId id="385" r:id="rId10"/>
    <p:sldId id="383" r:id="rId11"/>
    <p:sldId id="386" r:id="rId12"/>
    <p:sldId id="387" r:id="rId13"/>
    <p:sldId id="391" r:id="rId14"/>
    <p:sldId id="393" r:id="rId15"/>
    <p:sldId id="389" r:id="rId16"/>
    <p:sldId id="390" r:id="rId17"/>
    <p:sldId id="279" r:id="rId18"/>
  </p:sldIdLst>
  <p:sldSz cx="9144000" cy="5143500" type="screen16x9"/>
  <p:notesSz cx="6858000" cy="9144000"/>
  <p:embeddedFontLst>
    <p:embeddedFont>
      <p:font typeface="Krona One" panose="020B0604020202020204" charset="0"/>
      <p:regular r:id="rId20"/>
    </p:embeddedFont>
    <p:embeddedFont>
      <p:font typeface="Miriam Libre" panose="00000500000000000000" pitchFamily="2" charset="-79"/>
      <p:regular r:id="rId21"/>
      <p:bold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31A8"/>
    <a:srgbClr val="EDDBC9"/>
    <a:srgbClr val="C46B44"/>
    <a:srgbClr val="40C4FF"/>
    <a:srgbClr val="FF52E1"/>
    <a:srgbClr val="DB8403"/>
    <a:srgbClr val="00A249"/>
    <a:srgbClr val="3309E5"/>
    <a:srgbClr val="CCA000"/>
    <a:srgbClr val="8C1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7088DE-29B3-4A1C-9BD6-51BBB168883E}">
  <a:tblStyle styleId="{917088DE-29B3-4A1C-9BD6-51BBB16888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75911" autoAdjust="0"/>
  </p:normalViewPr>
  <p:slideViewPr>
    <p:cSldViewPr snapToGrid="0">
      <p:cViewPr varScale="1">
        <p:scale>
          <a:sx n="71" d="100"/>
          <a:sy n="71" d="100"/>
        </p:scale>
        <p:origin x="102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dk1"/>
              </a:buClr>
              <a:buSzPts val="1100"/>
            </a:pPr>
            <a:r>
              <a:rPr lang="en-US" sz="850" dirty="0">
                <a:solidFill>
                  <a:srgbClr val="5F7D96"/>
                </a:solidFill>
              </a:rPr>
              <a:t>Hello, and welcome to this presentation about Software Development Teams and Processes!</a:t>
            </a:r>
            <a:endParaRPr sz="850" dirty="0">
              <a:solidFill>
                <a:srgbClr val="5F7D96"/>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14198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Many pieces go into the design of a product – it’s a lot more than just the colors and shapes!</a:t>
            </a:r>
          </a:p>
          <a:p>
            <a:r>
              <a:rPr lang="en-US" dirty="0"/>
              <a:t>Design usually starts with some sketch sessions. These help layout the placement of the features on paper.</a:t>
            </a:r>
          </a:p>
          <a:p>
            <a:r>
              <a:rPr lang="en-US" dirty="0"/>
              <a:t>Next, these features are made more solid through wireframing. </a:t>
            </a:r>
            <a:r>
              <a:rPr lang="en-US" b="0" i="0" dirty="0">
                <a:solidFill>
                  <a:srgbClr val="BDC1C6"/>
                </a:solidFill>
                <a:effectLst/>
                <a:latin typeface="Roboto" panose="02000000000000000000" pitchFamily="2" charset="0"/>
              </a:rPr>
              <a:t>A wireframe </a:t>
            </a:r>
            <a:r>
              <a:rPr lang="en-US" b="0" i="0" dirty="0">
                <a:solidFill>
                  <a:srgbClr val="BCC0C3"/>
                </a:solidFill>
                <a:effectLst/>
                <a:latin typeface="Roboto" panose="02000000000000000000" pitchFamily="2" charset="0"/>
              </a:rPr>
              <a:t>is a layout of a screen that demonstrates what interface elements will exist in key areas – this is where the actual layout starts to take shape.</a:t>
            </a:r>
          </a:p>
          <a:p>
            <a:r>
              <a:rPr lang="en-US" b="0" i="0" dirty="0">
                <a:solidFill>
                  <a:srgbClr val="BCC0C3"/>
                </a:solidFill>
                <a:effectLst/>
                <a:latin typeface="Roboto" panose="02000000000000000000" pitchFamily="2" charset="0"/>
              </a:rPr>
              <a:t>After wireframes, the UX team can create interactive mockups – not fully functional, but visually functional.</a:t>
            </a:r>
          </a:p>
          <a:p>
            <a:r>
              <a:rPr lang="en-US" b="0" i="0" dirty="0">
                <a:solidFill>
                  <a:srgbClr val="BCC0C3"/>
                </a:solidFill>
                <a:effectLst/>
                <a:latin typeface="Roboto" panose="02000000000000000000" pitchFamily="2" charset="0"/>
              </a:rPr>
              <a:t>Beyond that, they might even create coded prototypes – these probably won’t have actual data or features, but they can help a lot from a UX perspective.</a:t>
            </a:r>
          </a:p>
          <a:p>
            <a:r>
              <a:rPr lang="en-US" b="0" i="0" dirty="0">
                <a:solidFill>
                  <a:srgbClr val="BCC0C3"/>
                </a:solidFill>
                <a:effectLst/>
                <a:latin typeface="Roboto" panose="02000000000000000000" pitchFamily="2" charset="0"/>
              </a:rPr>
              <a:t>During all this design, it is important for the UX team to keep a lot of things in mind, like applying research, following design guidelines, and employing best practices. These help make sure the team is doing their absolute best based on the latest knowledge and cohesive product treatment.</a:t>
            </a:r>
            <a:endParaRPr lang="en-US" b="0" dirty="0"/>
          </a:p>
        </p:txBody>
      </p:sp>
    </p:spTree>
    <p:extLst>
      <p:ext uri="{BB962C8B-B14F-4D97-AF65-F5344CB8AC3E}">
        <p14:creationId xmlns:p14="http://schemas.microsoft.com/office/powerpoint/2010/main" val="1011005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Once a product has been researched and designed, it’s actually out there in the wild! The next step is to test it.</a:t>
            </a:r>
          </a:p>
        </p:txBody>
      </p:sp>
    </p:spTree>
    <p:extLst>
      <p:ext uri="{BB962C8B-B14F-4D97-AF65-F5344CB8AC3E}">
        <p14:creationId xmlns:p14="http://schemas.microsoft.com/office/powerpoint/2010/main" val="3412191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Testing a product is a way to close the loop – did all that research actually pay off? Do people actually use it as it is intended?</a:t>
            </a:r>
          </a:p>
          <a:p>
            <a:r>
              <a:rPr lang="en-US" dirty="0"/>
              <a:t>There are many different types of tests. Online tests are an easy way to get a lot of data – there can be value in moderated tests, </a:t>
            </a:r>
            <a:r>
              <a:rPr lang="en-US" i="1" dirty="0"/>
              <a:t>or</a:t>
            </a:r>
            <a:r>
              <a:rPr lang="en-US" i="0" dirty="0"/>
              <a:t> unmoderated tests. Moderated tests will provide more pointed observations, while unmoderated tests might help reveal unforeseen limitations or use cases.</a:t>
            </a:r>
          </a:p>
          <a:p>
            <a:r>
              <a:rPr lang="en-US" i="0" dirty="0"/>
              <a:t>There are also more specific tests that can take place in a lab or remotely. In-lab tests are great because it is possible to observe everything a user is doing – remote tests can do this as well.</a:t>
            </a:r>
          </a:p>
          <a:p>
            <a:r>
              <a:rPr lang="en-US" i="0" dirty="0"/>
              <a:t>Finally, what good is all this testing if the data is not applied? It’s important to utilize the test data to make changes to the product as needed. This is where it loops back around to the research and design stages – taking this data and incorporating it back into the product.</a:t>
            </a:r>
            <a:endParaRPr lang="en-US" dirty="0"/>
          </a:p>
        </p:txBody>
      </p:sp>
    </p:spTree>
    <p:extLst>
      <p:ext uri="{BB962C8B-B14F-4D97-AF65-F5344CB8AC3E}">
        <p14:creationId xmlns:p14="http://schemas.microsoft.com/office/powerpoint/2010/main" val="1273363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where might this testing take place? Here’s a picture of the actual UX lab at Hyland!</a:t>
            </a:r>
          </a:p>
          <a:p>
            <a:r>
              <a:rPr lang="en-US" dirty="0"/>
              <a:t>Some key features are that it is comfortable, it has good lighting, and there’s a one-way mirror. This way, the team can observe test subjects without interfering. This helps a lot; sometimes, subjects will </a:t>
            </a:r>
            <a:r>
              <a:rPr lang="en-US" i="1" dirty="0"/>
              <a:t>say</a:t>
            </a:r>
            <a:r>
              <a:rPr lang="en-US" i="0" dirty="0"/>
              <a:t> they really like a feature, but not know how to use it very well. Some of the computers even have webcams equipped with eye-tracking technology – this can help the team determine where people look when they’re lost, how they view the screens, and what would be the best places to help them. All of this is designed to really hear from the customers and connect their perspectives to the design process.</a:t>
            </a:r>
            <a:endParaRPr lang="en-US" dirty="0"/>
          </a:p>
        </p:txBody>
      </p:sp>
    </p:spTree>
    <p:extLst>
      <p:ext uri="{BB962C8B-B14F-4D97-AF65-F5344CB8AC3E}">
        <p14:creationId xmlns:p14="http://schemas.microsoft.com/office/powerpoint/2010/main" val="646893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One specific type of test that’s commonly used is called A/B Testing. This is a great way to compare two possible designs, and see which one works better. To do this, they’ll need a specific goal; they’ll want to drive engagement for a certain feature. If a team is considering two options, they can embed each of those options into different products: A and B. 50% of users will use product A, and the other half will use product B. Then, they can see which group had a higher conversion rate – did group A end up buying the product more often, or was it group B? That data can help inform the ultimate design decision for the product.</a:t>
            </a:r>
          </a:p>
        </p:txBody>
      </p:sp>
    </p:spTree>
    <p:extLst>
      <p:ext uri="{BB962C8B-B14F-4D97-AF65-F5344CB8AC3E}">
        <p14:creationId xmlns:p14="http://schemas.microsoft.com/office/powerpoint/2010/main" val="1904450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that’s all of the stages! Each one of them is super important, and they all work together to create the ultimate experience for the user.</a:t>
            </a:r>
          </a:p>
        </p:txBody>
      </p:sp>
    </p:spTree>
    <p:extLst>
      <p:ext uri="{BB962C8B-B14F-4D97-AF65-F5344CB8AC3E}">
        <p14:creationId xmlns:p14="http://schemas.microsoft.com/office/powerpoint/2010/main" val="4249468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you might be interested in doing this as a career – that’s great! It’s a very good profession for someone who works well with people and cares about ergonomics. How might you get involved in this type of career?</a:t>
            </a:r>
          </a:p>
          <a:p>
            <a:r>
              <a:rPr lang="en-US" dirty="0"/>
              <a:t>If you go to college, there are a few degrees that could help significantly…</a:t>
            </a:r>
          </a:p>
          <a:p>
            <a:r>
              <a:rPr lang="en-US" dirty="0"/>
              <a:t>Human Computer Interaction is a cool one</a:t>
            </a:r>
          </a:p>
          <a:p>
            <a:r>
              <a:rPr lang="en-US" dirty="0"/>
              <a:t>Computer Science or Information Science are also really good – they give a lot of technical background</a:t>
            </a:r>
          </a:p>
          <a:p>
            <a:r>
              <a:rPr lang="en-US" dirty="0"/>
              <a:t>Psychology can be a good path for the human side</a:t>
            </a:r>
          </a:p>
          <a:p>
            <a:r>
              <a:rPr lang="en-US" dirty="0"/>
              <a:t>Design works too – this will help from an actual graphical and ergonomic perspective!</a:t>
            </a:r>
          </a:p>
          <a:p>
            <a:r>
              <a:rPr lang="en-US" dirty="0"/>
              <a:t>That said, it’s not always necessary to go to college if you want to work in UX. One thing you can do is join UXPA – they have conferences and articles and whatnot that can help you enhance your UX skills significantly. It’s a great community!</a:t>
            </a:r>
          </a:p>
          <a:p>
            <a:r>
              <a:rPr lang="en-US" dirty="0"/>
              <a:t>Another great way is to apply for internships. You never know what you’ll end up learning! Hyland usually has some internships in UX, and it never hurts to apply.</a:t>
            </a:r>
          </a:p>
        </p:txBody>
      </p:sp>
    </p:spTree>
    <p:extLst>
      <p:ext uri="{BB962C8B-B14F-4D97-AF65-F5344CB8AC3E}">
        <p14:creationId xmlns:p14="http://schemas.microsoft.com/office/powerpoint/2010/main" val="1956697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e30e247bb5_0_42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e30e247bb5_0_42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Alright, that’s it for the presentation. Hopefully you learned a lot. Anyone have any questions? Thank you!</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b="1" dirty="0"/>
              <a:t>What are some of your favorite mobile applications? </a:t>
            </a:r>
            <a:r>
              <a:rPr lang="en-US" b="0" dirty="0"/>
              <a:t>I’m sure they all have good user experience! Positive user experience contributes to the quality of any app and must be considered. Apps that are favorites likely had a lot of thought put into their user experience.</a:t>
            </a:r>
            <a:endParaRPr lang="en-US" b="1" dirty="0"/>
          </a:p>
        </p:txBody>
      </p:sp>
    </p:spTree>
    <p:extLst>
      <p:ext uri="{BB962C8B-B14F-4D97-AF65-F5344CB8AC3E}">
        <p14:creationId xmlns:p14="http://schemas.microsoft.com/office/powerpoint/2010/main" val="541197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Does anyone have any idea what a user experience team does? </a:t>
            </a:r>
            <a:r>
              <a:rPr lang="en-US" b="0" dirty="0"/>
              <a:t>Good guesses!</a:t>
            </a:r>
          </a:p>
          <a:p>
            <a:r>
              <a:rPr lang="en-US" b="0" dirty="0"/>
              <a:t>Probably the biggest thing is that they improve the software </a:t>
            </a:r>
            <a:r>
              <a:rPr lang="en-US" b="0" i="1" dirty="0"/>
              <a:t>and</a:t>
            </a:r>
            <a:r>
              <a:rPr lang="en-US" b="0" i="0" dirty="0"/>
              <a:t> customer relations for a product</a:t>
            </a:r>
          </a:p>
          <a:p>
            <a:r>
              <a:rPr lang="en-US" b="0" i="0" dirty="0"/>
              <a:t>They try to make pleasant and productive products – they want to avoid software that frustrates or annoys people. If you’ve ever used a product like that, you know why this team exists!</a:t>
            </a:r>
          </a:p>
          <a:p>
            <a:r>
              <a:rPr lang="en-US" b="0" i="0" dirty="0"/>
              <a:t>They are always looking for innovative ideas in interaction technology – they attend conferences and learn from industry and research. They might hear about something that’s working really well at Uber, and try to take those ideas and apply them to their work.</a:t>
            </a:r>
          </a:p>
          <a:p>
            <a:r>
              <a:rPr lang="en-US" b="0" i="0" dirty="0"/>
              <a:t>They are also always advocating for the customer. They try to see things as the customer does, and make sure they have a voice.</a:t>
            </a:r>
            <a:endParaRPr lang="en-US" b="1" dirty="0"/>
          </a:p>
        </p:txBody>
      </p:sp>
    </p:spTree>
    <p:extLst>
      <p:ext uri="{BB962C8B-B14F-4D97-AF65-F5344CB8AC3E}">
        <p14:creationId xmlns:p14="http://schemas.microsoft.com/office/powerpoint/2010/main" val="3263280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stages are there for UX on a project?</a:t>
            </a:r>
          </a:p>
          <a:p>
            <a:r>
              <a:rPr lang="en-US" dirty="0"/>
              <a:t>First, we have </a:t>
            </a:r>
            <a:r>
              <a:rPr lang="en-US" i="1" dirty="0"/>
              <a:t>research</a:t>
            </a:r>
          </a:p>
          <a:p>
            <a:r>
              <a:rPr lang="en-US" dirty="0"/>
              <a:t>Next, we have </a:t>
            </a:r>
            <a:r>
              <a:rPr lang="en-US" i="1" dirty="0"/>
              <a:t>design</a:t>
            </a:r>
          </a:p>
          <a:p>
            <a:r>
              <a:rPr lang="en-US" dirty="0"/>
              <a:t>And finally, we have </a:t>
            </a:r>
            <a:r>
              <a:rPr lang="en-US" i="1" dirty="0"/>
              <a:t>test</a:t>
            </a:r>
            <a:r>
              <a:rPr lang="en-US" dirty="0"/>
              <a:t>. These stages are often divided into different teams, where some people work on research and some work on design. They all work together to determine the experience!</a:t>
            </a:r>
          </a:p>
        </p:txBody>
      </p:sp>
    </p:spTree>
    <p:extLst>
      <p:ext uri="{BB962C8B-B14F-4D97-AF65-F5344CB8AC3E}">
        <p14:creationId xmlns:p14="http://schemas.microsoft.com/office/powerpoint/2010/main" val="1790387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take a look at this larger flow chart. Here we see how all of the user experience stages interact together. On the product management side (the left), we start things off with research. This is always the first part of a project. We then move into ideation, where the real planning begins. Those ideas are evaluated, and then enter into the design phase! The design is iterative, and has many customer touchpoints along the way. Once a product exists, it can be tested, and the test data is incorporated back into the idea phase. It’s a cycle that continues as long as a product is alive! Let’s break down a couple points from this graph.</a:t>
            </a:r>
          </a:p>
        </p:txBody>
      </p:sp>
    </p:spTree>
    <p:extLst>
      <p:ext uri="{BB962C8B-B14F-4D97-AF65-F5344CB8AC3E}">
        <p14:creationId xmlns:p14="http://schemas.microsoft.com/office/powerpoint/2010/main" val="4156274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let’s dive a little deeper into the stages of UX, starting with </a:t>
            </a:r>
            <a:r>
              <a:rPr lang="en-US" b="1" dirty="0"/>
              <a:t>research</a:t>
            </a:r>
            <a:r>
              <a:rPr lang="en-US" b="0" dirty="0"/>
              <a:t>.</a:t>
            </a:r>
            <a:endParaRPr lang="en-US" dirty="0"/>
          </a:p>
        </p:txBody>
      </p:sp>
    </p:spTree>
    <p:extLst>
      <p:ext uri="{BB962C8B-B14F-4D97-AF65-F5344CB8AC3E}">
        <p14:creationId xmlns:p14="http://schemas.microsoft.com/office/powerpoint/2010/main" val="3822770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always the first part of a UX team’s process. There are several ways to find a framework for the design of a product.</a:t>
            </a:r>
          </a:p>
          <a:p>
            <a:r>
              <a:rPr lang="en-US" dirty="0"/>
              <a:t>One way is surveys – they can put out wide-reaching surveys for potential customers, and see what they want.</a:t>
            </a:r>
          </a:p>
          <a:p>
            <a:r>
              <a:rPr lang="en-US" dirty="0"/>
              <a:t>They can also directly observe interactions customers have with software, and see what might help them.</a:t>
            </a:r>
          </a:p>
          <a:p>
            <a:r>
              <a:rPr lang="en-US" dirty="0"/>
              <a:t>They can also do interviews with individuals – this is a great way to get deep perspectives from reliable sources.</a:t>
            </a:r>
          </a:p>
          <a:p>
            <a:r>
              <a:rPr lang="en-US" dirty="0"/>
              <a:t>They can run specialized tests to assess current needs.</a:t>
            </a:r>
          </a:p>
          <a:p>
            <a:r>
              <a:rPr lang="en-US" dirty="0"/>
              <a:t>They can look at analytic data for existing products.</a:t>
            </a:r>
          </a:p>
          <a:p>
            <a:r>
              <a:rPr lang="en-US" dirty="0"/>
              <a:t>They can read up on scientific publications to see what’s new and what can improve people’s lives. There are a ton of ways to research!</a:t>
            </a:r>
          </a:p>
        </p:txBody>
      </p:sp>
    </p:spTree>
    <p:extLst>
      <p:ext uri="{BB962C8B-B14F-4D97-AF65-F5344CB8AC3E}">
        <p14:creationId xmlns:p14="http://schemas.microsoft.com/office/powerpoint/2010/main" val="4194000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Another part of research is personas. </a:t>
            </a:r>
            <a:r>
              <a:rPr lang="en-US" b="1" dirty="0"/>
              <a:t>Does anyone know what a persona is in UX?</a:t>
            </a:r>
            <a:endParaRPr lang="en-US" b="0" dirty="0"/>
          </a:p>
          <a:p>
            <a:r>
              <a:rPr lang="en-US" b="0" dirty="0"/>
              <a:t>User personas are archetypical users whose goals and characteristics represent the needs of a larger group of users. In the very early stages, it is super important to define some personas.</a:t>
            </a:r>
          </a:p>
          <a:p>
            <a:r>
              <a:rPr lang="en-US" b="0" dirty="0"/>
              <a:t>A persona might be like this one for Mary Taylor – they have an age, a location, a short bio, interest levels, favorite brands, frustrations, </a:t>
            </a:r>
            <a:r>
              <a:rPr lang="en-US" b="0" dirty="0" err="1"/>
              <a:t>etc</a:t>
            </a:r>
            <a:r>
              <a:rPr lang="en-US" b="0" dirty="0"/>
              <a:t>… this is just one example. It’s important to know </a:t>
            </a:r>
            <a:r>
              <a:rPr lang="en-US" b="0" i="1" dirty="0"/>
              <a:t>who</a:t>
            </a:r>
            <a:r>
              <a:rPr lang="en-US" b="0" i="0" dirty="0"/>
              <a:t> a product serves… are they good with technology? Do they care about flashy and engaging design? Do they want to get right to the point? Do they like customizing things, or do they want pre-fab configurations? There are a ton of questions to ask when designing a product, and these personas help guide the design immensely.</a:t>
            </a:r>
            <a:endParaRPr lang="en-US" b="1" dirty="0"/>
          </a:p>
        </p:txBody>
      </p:sp>
    </p:spTree>
    <p:extLst>
      <p:ext uri="{BB962C8B-B14F-4D97-AF65-F5344CB8AC3E}">
        <p14:creationId xmlns:p14="http://schemas.microsoft.com/office/powerpoint/2010/main" val="2403738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let’s get into the design phase.</a:t>
            </a:r>
          </a:p>
        </p:txBody>
      </p:sp>
    </p:spTree>
    <p:extLst>
      <p:ext uri="{BB962C8B-B14F-4D97-AF65-F5344CB8AC3E}">
        <p14:creationId xmlns:p14="http://schemas.microsoft.com/office/powerpoint/2010/main" val="3453871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614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857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b="1">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20000" y="3907725"/>
            <a:ext cx="4152600" cy="45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6"/>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561425" y="1356100"/>
            <a:ext cx="8172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4"/>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TITLE_ONLY_1">
    <p:spTree>
      <p:nvGrpSpPr>
        <p:cNvPr id="1" name="Shape 192"/>
        <p:cNvGrpSpPr/>
        <p:nvPr/>
      </p:nvGrpSpPr>
      <p:grpSpPr>
        <a:xfrm>
          <a:off x="0" y="0"/>
          <a:ext cx="0" cy="0"/>
          <a:chOff x="0" y="0"/>
          <a:chExt cx="0" cy="0"/>
        </a:xfrm>
      </p:grpSpPr>
      <p:sp>
        <p:nvSpPr>
          <p:cNvPr id="193" name="Google Shape;193;p15"/>
          <p:cNvSpPr/>
          <p:nvPr/>
        </p:nvSpPr>
        <p:spPr>
          <a:xfrm>
            <a:off x="561425" y="461125"/>
            <a:ext cx="8172600" cy="691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561425" y="1356100"/>
            <a:ext cx="8172600" cy="34164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TITLE_1">
    <p:spTree>
      <p:nvGrpSpPr>
        <p:cNvPr id="1" name="Shape 385"/>
        <p:cNvGrpSpPr/>
        <p:nvPr/>
      </p:nvGrpSpPr>
      <p:grpSpPr>
        <a:xfrm>
          <a:off x="0" y="0"/>
          <a:ext cx="0" cy="0"/>
          <a:chOff x="0" y="0"/>
          <a:chExt cx="0" cy="0"/>
        </a:xfrm>
      </p:grpSpPr>
      <p:sp>
        <p:nvSpPr>
          <p:cNvPr id="386" name="Google Shape;386;p25"/>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40441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39684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txBox="1">
            <a:spLocks noGrp="1"/>
          </p:cNvSpPr>
          <p:nvPr>
            <p:ph type="ctrTitle"/>
          </p:nvPr>
        </p:nvSpPr>
        <p:spPr>
          <a:xfrm>
            <a:off x="720000" y="1049325"/>
            <a:ext cx="5650200" cy="7749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4600" b="1">
                <a:latin typeface="Krona One"/>
                <a:ea typeface="Krona One"/>
                <a:cs typeface="Krona One"/>
                <a:sym typeface="Krona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5" name="Google Shape;395;p25"/>
          <p:cNvSpPr txBox="1">
            <a:spLocks noGrp="1"/>
          </p:cNvSpPr>
          <p:nvPr>
            <p:ph type="subTitle" idx="1"/>
          </p:nvPr>
        </p:nvSpPr>
        <p:spPr>
          <a:xfrm>
            <a:off x="720000" y="1824225"/>
            <a:ext cx="5650200" cy="378300"/>
          </a:xfrm>
          <a:prstGeom prst="rect">
            <a:avLst/>
          </a:prstGeom>
        </p:spPr>
        <p:txBody>
          <a:bodyPr spcFirstLastPara="1" wrap="square" lIns="91425" tIns="91425" rIns="91425" bIns="91425" anchor="t" anchorCtr="0">
            <a:noAutofit/>
          </a:bodyPr>
          <a:lstStyle>
            <a:lvl1pPr lvl="0">
              <a:spcBef>
                <a:spcPts val="0"/>
              </a:spcBef>
              <a:spcAft>
                <a:spcPts val="0"/>
              </a:spcAft>
              <a:buSzPts val="2000"/>
              <a:buFont typeface="Krona One"/>
              <a:buNone/>
              <a:defRPr sz="2000" b="1">
                <a:highlight>
                  <a:schemeClr val="accent3"/>
                </a:highlight>
                <a:latin typeface="Krona One"/>
                <a:ea typeface="Krona One"/>
                <a:cs typeface="Krona One"/>
                <a:sym typeface="Krona One"/>
              </a:defRPr>
            </a:lvl1pPr>
            <a:lvl2pPr lvl="1">
              <a:spcBef>
                <a:spcPts val="0"/>
              </a:spcBef>
              <a:spcAft>
                <a:spcPts val="0"/>
              </a:spcAft>
              <a:buSzPts val="2000"/>
              <a:buFont typeface="Krona One"/>
              <a:buNone/>
              <a:defRPr sz="2000" b="1">
                <a:latin typeface="Krona One"/>
                <a:ea typeface="Krona One"/>
                <a:cs typeface="Krona One"/>
                <a:sym typeface="Krona One"/>
              </a:defRPr>
            </a:lvl2pPr>
            <a:lvl3pPr lvl="2">
              <a:spcBef>
                <a:spcPts val="0"/>
              </a:spcBef>
              <a:spcAft>
                <a:spcPts val="0"/>
              </a:spcAft>
              <a:buSzPts val="2000"/>
              <a:buFont typeface="Krona One"/>
              <a:buNone/>
              <a:defRPr sz="2000" b="1">
                <a:latin typeface="Krona One"/>
                <a:ea typeface="Krona One"/>
                <a:cs typeface="Krona One"/>
                <a:sym typeface="Krona One"/>
              </a:defRPr>
            </a:lvl3pPr>
            <a:lvl4pPr lvl="3">
              <a:spcBef>
                <a:spcPts val="0"/>
              </a:spcBef>
              <a:spcAft>
                <a:spcPts val="0"/>
              </a:spcAft>
              <a:buSzPts val="2000"/>
              <a:buFont typeface="Krona One"/>
              <a:buNone/>
              <a:defRPr sz="2000" b="1">
                <a:latin typeface="Krona One"/>
                <a:ea typeface="Krona One"/>
                <a:cs typeface="Krona One"/>
                <a:sym typeface="Krona One"/>
              </a:defRPr>
            </a:lvl4pPr>
            <a:lvl5pPr lvl="4">
              <a:spcBef>
                <a:spcPts val="0"/>
              </a:spcBef>
              <a:spcAft>
                <a:spcPts val="0"/>
              </a:spcAft>
              <a:buSzPts val="2000"/>
              <a:buFont typeface="Krona One"/>
              <a:buNone/>
              <a:defRPr sz="2000" b="1">
                <a:latin typeface="Krona One"/>
                <a:ea typeface="Krona One"/>
                <a:cs typeface="Krona One"/>
                <a:sym typeface="Krona One"/>
              </a:defRPr>
            </a:lvl5pPr>
            <a:lvl6pPr lvl="5">
              <a:spcBef>
                <a:spcPts val="0"/>
              </a:spcBef>
              <a:spcAft>
                <a:spcPts val="0"/>
              </a:spcAft>
              <a:buSzPts val="2000"/>
              <a:buFont typeface="Krona One"/>
              <a:buNone/>
              <a:defRPr sz="2000" b="1">
                <a:latin typeface="Krona One"/>
                <a:ea typeface="Krona One"/>
                <a:cs typeface="Krona One"/>
                <a:sym typeface="Krona One"/>
              </a:defRPr>
            </a:lvl6pPr>
            <a:lvl7pPr lvl="6">
              <a:spcBef>
                <a:spcPts val="0"/>
              </a:spcBef>
              <a:spcAft>
                <a:spcPts val="0"/>
              </a:spcAft>
              <a:buSzPts val="2000"/>
              <a:buFont typeface="Krona One"/>
              <a:buNone/>
              <a:defRPr sz="2000" b="1">
                <a:latin typeface="Krona One"/>
                <a:ea typeface="Krona One"/>
                <a:cs typeface="Krona One"/>
                <a:sym typeface="Krona One"/>
              </a:defRPr>
            </a:lvl7pPr>
            <a:lvl8pPr lvl="7">
              <a:spcBef>
                <a:spcPts val="0"/>
              </a:spcBef>
              <a:spcAft>
                <a:spcPts val="0"/>
              </a:spcAft>
              <a:buSzPts val="2000"/>
              <a:buFont typeface="Krona One"/>
              <a:buNone/>
              <a:defRPr sz="2000" b="1">
                <a:latin typeface="Krona One"/>
                <a:ea typeface="Krona One"/>
                <a:cs typeface="Krona One"/>
                <a:sym typeface="Krona One"/>
              </a:defRPr>
            </a:lvl8pPr>
            <a:lvl9pPr lvl="8">
              <a:spcBef>
                <a:spcPts val="0"/>
              </a:spcBef>
              <a:spcAft>
                <a:spcPts val="0"/>
              </a:spcAft>
              <a:buSzPts val="2000"/>
              <a:buFont typeface="Krona One"/>
              <a:buNone/>
              <a:defRPr sz="2000" b="1">
                <a:latin typeface="Krona One"/>
                <a:ea typeface="Krona One"/>
                <a:cs typeface="Krona One"/>
                <a:sym typeface="Krona One"/>
              </a:defRPr>
            </a:lvl9pPr>
          </a:lstStyle>
          <a:p>
            <a:endParaRPr/>
          </a:p>
        </p:txBody>
      </p:sp>
      <p:sp>
        <p:nvSpPr>
          <p:cNvPr id="396" name="Google Shape;396;p25"/>
          <p:cNvSpPr txBox="1">
            <a:spLocks noGrp="1"/>
          </p:cNvSpPr>
          <p:nvPr>
            <p:ph type="subTitle" idx="2"/>
          </p:nvPr>
        </p:nvSpPr>
        <p:spPr>
          <a:xfrm>
            <a:off x="720000" y="2299125"/>
            <a:ext cx="2762100" cy="854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97" name="Google Shape;397;p25"/>
          <p:cNvSpPr txBox="1"/>
          <p:nvPr/>
        </p:nvSpPr>
        <p:spPr>
          <a:xfrm>
            <a:off x="4202700" y="3883895"/>
            <a:ext cx="4295100" cy="45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b="1">
                <a:solidFill>
                  <a:schemeClr val="dk1"/>
                </a:solidFill>
                <a:latin typeface="Miriam Libre"/>
                <a:ea typeface="Miriam Libre"/>
                <a:cs typeface="Miriam Libre"/>
                <a:sym typeface="Miriam Libre"/>
              </a:rPr>
              <a:t>CREDITS: </a:t>
            </a:r>
            <a:r>
              <a:rPr lang="en" sz="1000">
                <a:solidFill>
                  <a:schemeClr val="dk1"/>
                </a:solidFill>
                <a:latin typeface="Miriam Libre"/>
                <a:ea typeface="Miriam Libre"/>
                <a:cs typeface="Miriam Libre"/>
                <a:sym typeface="Miriam Libre"/>
              </a:rPr>
              <a:t>This presentation template was created by </a:t>
            </a:r>
            <a:r>
              <a:rPr lang="en" sz="1000" b="1">
                <a:solidFill>
                  <a:schemeClr val="dk1"/>
                </a:solidFill>
                <a:uFill>
                  <a:noFill/>
                </a:uFill>
                <a:latin typeface="Miriam Libre"/>
                <a:ea typeface="Miriam Libre"/>
                <a:cs typeface="Miriam Libre"/>
                <a:sym typeface="Miriam Libre"/>
                <a:hlinkClick r:id="rId2">
                  <a:extLst>
                    <a:ext uri="{A12FA001-AC4F-418D-AE19-62706E023703}">
                      <ahyp:hlinkClr xmlns:ahyp="http://schemas.microsoft.com/office/drawing/2018/hyperlinkcolor" val="tx"/>
                    </a:ext>
                  </a:extLst>
                </a:hlinkClick>
              </a:rPr>
              <a:t>Slidesgo</a:t>
            </a:r>
            <a:r>
              <a:rPr lang="en" sz="1000">
                <a:solidFill>
                  <a:schemeClr val="dk1"/>
                </a:solidFill>
                <a:latin typeface="Miriam Libre"/>
                <a:ea typeface="Miriam Libre"/>
                <a:cs typeface="Miriam Libre"/>
                <a:sym typeface="Miriam Libre"/>
              </a:rPr>
              <a:t>, including icons by </a:t>
            </a:r>
            <a:r>
              <a:rPr lang="en" sz="1000" b="1">
                <a:solidFill>
                  <a:schemeClr val="dk1"/>
                </a:solidFill>
                <a:uFill>
                  <a:noFill/>
                </a:uFill>
                <a:latin typeface="Miriam Libre"/>
                <a:ea typeface="Miriam Libre"/>
                <a:cs typeface="Miriam Libre"/>
                <a:sym typeface="Miriam Libre"/>
                <a:hlinkClick r:id="rId3">
                  <a:extLst>
                    <a:ext uri="{A12FA001-AC4F-418D-AE19-62706E023703}">
                      <ahyp:hlinkClr xmlns:ahyp="http://schemas.microsoft.com/office/drawing/2018/hyperlinkcolor" val="tx"/>
                    </a:ext>
                  </a:extLst>
                </a:hlinkClick>
              </a:rPr>
              <a:t>Flaticon</a:t>
            </a:r>
            <a:r>
              <a:rPr lang="en" sz="1000">
                <a:solidFill>
                  <a:schemeClr val="dk1"/>
                </a:solidFill>
                <a:latin typeface="Miriam Libre"/>
                <a:ea typeface="Miriam Libre"/>
                <a:cs typeface="Miriam Libre"/>
                <a:sym typeface="Miriam Libre"/>
              </a:rPr>
              <a:t> and infographics &amp; images by </a:t>
            </a:r>
            <a:r>
              <a:rPr lang="en" sz="1000" b="1">
                <a:solidFill>
                  <a:schemeClr val="dk1"/>
                </a:solidFill>
                <a:uFill>
                  <a:noFill/>
                </a:uFill>
                <a:latin typeface="Miriam Libre"/>
                <a:ea typeface="Miriam Libre"/>
                <a:cs typeface="Miriam Libre"/>
                <a:sym typeface="Miriam Libre"/>
                <a:hlinkClick r:id="rId4">
                  <a:extLst>
                    <a:ext uri="{A12FA001-AC4F-418D-AE19-62706E023703}">
                      <ahyp:hlinkClr xmlns:ahyp="http://schemas.microsoft.com/office/drawing/2018/hyperlinkcolor" val="tx"/>
                    </a:ext>
                  </a:extLst>
                </a:hlinkClick>
              </a:rPr>
              <a:t>Freepik</a:t>
            </a:r>
            <a:endParaRPr sz="1000" b="1">
              <a:solidFill>
                <a:schemeClr val="dk1"/>
              </a:solidFill>
              <a:latin typeface="Miriam Libre"/>
              <a:ea typeface="Miriam Libre"/>
              <a:cs typeface="Miriam Libre"/>
              <a:sym typeface="Miriam Libr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2_1">
    <p:spTree>
      <p:nvGrpSpPr>
        <p:cNvPr id="1" name="Shape 404"/>
        <p:cNvGrpSpPr/>
        <p:nvPr/>
      </p:nvGrpSpPr>
      <p:grpSpPr>
        <a:xfrm>
          <a:off x="0" y="0"/>
          <a:ext cx="0" cy="0"/>
          <a:chOff x="0" y="0"/>
          <a:chExt cx="0" cy="0"/>
        </a:xfrm>
      </p:grpSpPr>
      <p:sp>
        <p:nvSpPr>
          <p:cNvPr id="405" name="Google Shape;405;p27"/>
          <p:cNvSpPr/>
          <p:nvPr/>
        </p:nvSpPr>
        <p:spPr>
          <a:xfrm>
            <a:off x="561425" y="1356600"/>
            <a:ext cx="47154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485700" y="1273975"/>
            <a:ext cx="47154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485700" y="1273350"/>
            <a:ext cx="4715400" cy="2754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720000"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905925"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1091850"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5493300" y="1356600"/>
            <a:ext cx="3240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5417575" y="1273975"/>
            <a:ext cx="3240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5417575" y="1273350"/>
            <a:ext cx="3240600" cy="275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5651875"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5837800"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6023725"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1pPr>
            <a:lvl2pPr lvl="1">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2pPr>
            <a:lvl3pPr lvl="2">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3pPr>
            <a:lvl4pPr lvl="3">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4pPr>
            <a:lvl5pPr lvl="4">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5pPr>
            <a:lvl6pPr lvl="5">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6pPr>
            <a:lvl7pPr lvl="6">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7pPr>
            <a:lvl8pPr lvl="7">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8pPr>
            <a:lvl9pPr lvl="8">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1pPr>
            <a:lvl2pPr marL="914400" lvl="1"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2pPr>
            <a:lvl3pPr marL="1371600" lvl="2"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3pPr>
            <a:lvl4pPr marL="1828800" lvl="3"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4pPr>
            <a:lvl5pPr marL="2286000" lvl="4"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5pPr>
            <a:lvl6pPr marL="2743200" lvl="5"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6pPr>
            <a:lvl7pPr marL="3200400" lvl="6"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7pPr>
            <a:lvl8pPr marL="3657600" lvl="7"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8pPr>
            <a:lvl9pPr marL="4114800" lvl="8"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1" r:id="rId4"/>
    <p:sldLayoutId id="2147483671" r:id="rId5"/>
    <p:sldLayoutId id="2147483673" r:id="rId6"/>
  </p:sldLayoutIdLst>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1"/>
          <p:cNvSpPr/>
          <p:nvPr/>
        </p:nvSpPr>
        <p:spPr>
          <a:xfrm>
            <a:off x="55171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600" dirty="0">
                <a:solidFill>
                  <a:schemeClr val="tx2">
                    <a:lumMod val="75000"/>
                  </a:schemeClr>
                </a:solidFill>
              </a:rPr>
              <a:t>U</a:t>
            </a:r>
            <a:r>
              <a:rPr lang="en" sz="6600" b="0" dirty="0"/>
              <a:t>ser E</a:t>
            </a:r>
            <a:r>
              <a:rPr lang="en" sz="6600" dirty="0">
                <a:solidFill>
                  <a:schemeClr val="tx2">
                    <a:lumMod val="75000"/>
                  </a:schemeClr>
                </a:solidFill>
              </a:rPr>
              <a:t>x</a:t>
            </a:r>
            <a:r>
              <a:rPr lang="en" sz="6600" b="0" dirty="0"/>
              <a:t>perience</a:t>
            </a:r>
            <a:endParaRPr sz="8000" dirty="0">
              <a:solidFill>
                <a:schemeClr val="accent4">
                  <a:lumMod val="60000"/>
                  <a:lumOff val="40000"/>
                </a:schemeClr>
              </a:solidFill>
              <a:highlight>
                <a:schemeClr val="accent3"/>
              </a:highlight>
            </a:endParaRPr>
          </a:p>
        </p:txBody>
      </p:sp>
      <p:sp>
        <p:nvSpPr>
          <p:cNvPr id="445" name="Google Shape;445;p31"/>
          <p:cNvSpPr txBox="1">
            <a:spLocks noGrp="1"/>
          </p:cNvSpPr>
          <p:nvPr>
            <p:ph type="subTitle" idx="1"/>
          </p:nvPr>
        </p:nvSpPr>
        <p:spPr>
          <a:xfrm>
            <a:off x="717062" y="3854205"/>
            <a:ext cx="4152600" cy="5990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2023 Hyland Hackathon</a:t>
            </a:r>
            <a:endParaRPr sz="2400" dirty="0"/>
          </a:p>
        </p:txBody>
      </p:sp>
      <p:sp>
        <p:nvSpPr>
          <p:cNvPr id="446" name="Google Shape;446;p31"/>
          <p:cNvSpPr/>
          <p:nvPr/>
        </p:nvSpPr>
        <p:spPr>
          <a:xfrm>
            <a:off x="5437275"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66558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6575900"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779442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7714525"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roup 9"/>
          <p:cNvGrpSpPr>
            <a:grpSpLocks noChangeAspect="1"/>
          </p:cNvGrpSpPr>
          <p:nvPr/>
        </p:nvGrpSpPr>
        <p:grpSpPr>
          <a:xfrm>
            <a:off x="7811047" y="3760197"/>
            <a:ext cx="746555" cy="746555"/>
            <a:chOff x="4724400" y="2057400"/>
            <a:chExt cx="2743200" cy="2743200"/>
          </a:xfrm>
        </p:grpSpPr>
        <p:sp>
          <p:nvSpPr>
            <p:cNvPr id="11" name="Rectangle 10">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2"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3"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549202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6F5A3A-87AF-46FE-9EF5-11268A38B45A}"/>
              </a:ext>
            </a:extLst>
          </p:cNvPr>
          <p:cNvSpPr/>
          <p:nvPr/>
        </p:nvSpPr>
        <p:spPr>
          <a:xfrm>
            <a:off x="651523" y="1477817"/>
            <a:ext cx="7833054" cy="3195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Sketch sessions</a:t>
            </a:r>
          </a:p>
          <a:p>
            <a:pPr marL="285750" indent="-28575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Wire-framing</a:t>
            </a:r>
          </a:p>
          <a:p>
            <a:pPr marL="285750" indent="-28575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Interactive mockups</a:t>
            </a:r>
          </a:p>
          <a:p>
            <a:pPr marL="285750" indent="-28575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Coded prototypes</a:t>
            </a:r>
          </a:p>
          <a:p>
            <a:endParaRPr lang="en-US" sz="3200" dirty="0">
              <a:solidFill>
                <a:schemeClr val="tx1"/>
              </a:solidFill>
              <a:latin typeface="Miriam Libre" panose="00000500000000000000" pitchFamily="2" charset="-79"/>
              <a:cs typeface="Miriam Libre" panose="00000500000000000000" pitchFamily="2" charset="-79"/>
            </a:endParaRPr>
          </a:p>
          <a:p>
            <a:pPr algn="ctr"/>
            <a:endParaRPr lang="en-US" sz="2300" dirty="0">
              <a:solidFill>
                <a:schemeClr val="tx1"/>
              </a:solidFill>
              <a:latin typeface="Miriam Libre" panose="00000500000000000000" pitchFamily="2" charset="-79"/>
              <a:cs typeface="Miriam Libre" panose="00000500000000000000" pitchFamily="2" charset="-79"/>
            </a:endParaRPr>
          </a:p>
          <a:p>
            <a:pPr algn="ctr"/>
            <a:endParaRPr lang="en-US" sz="1600" dirty="0">
              <a:solidFill>
                <a:schemeClr val="tx1"/>
              </a:solidFill>
              <a:latin typeface="Miriam Libre" panose="00000500000000000000" pitchFamily="2" charset="-79"/>
              <a:cs typeface="Miriam Libre" panose="00000500000000000000" pitchFamily="2" charset="-79"/>
            </a:endParaRPr>
          </a:p>
          <a:p>
            <a:pPr algn="ctr"/>
            <a:r>
              <a:rPr lang="en-US" sz="2300" dirty="0">
                <a:solidFill>
                  <a:schemeClr val="tx1"/>
                </a:solidFill>
                <a:latin typeface="Miriam Libre" panose="00000500000000000000" pitchFamily="2" charset="-79"/>
                <a:cs typeface="Miriam Libre" panose="00000500000000000000" pitchFamily="2" charset="-79"/>
              </a:rPr>
              <a:t>Applied research | Design guidelines | Best practices</a:t>
            </a:r>
          </a:p>
        </p:txBody>
      </p:sp>
      <p:pic>
        <p:nvPicPr>
          <p:cNvPr id="7" name="Picture 4" descr="Pencil Icon - Free Icons">
            <a:extLst>
              <a:ext uri="{FF2B5EF4-FFF2-40B4-BE49-F238E27FC236}">
                <a16:creationId xmlns:a16="http://schemas.microsoft.com/office/drawing/2014/main" id="{836940CE-FDF1-4F9B-A13E-2329D0D96397}"/>
              </a:ext>
            </a:extLst>
          </p:cNvPr>
          <p:cNvPicPr>
            <a:picLocks noChangeAspect="1" noChangeArrowheads="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0772" t="5079" r="3499" b="5072"/>
          <a:stretch/>
        </p:blipFill>
        <p:spPr bwMode="auto">
          <a:xfrm flipH="1">
            <a:off x="2456824" y="437456"/>
            <a:ext cx="561399" cy="58838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B350271-FDAB-42BA-A024-5629C6BEED0C}"/>
              </a:ext>
            </a:extLst>
          </p:cNvPr>
          <p:cNvSpPr txBox="1"/>
          <p:nvPr/>
        </p:nvSpPr>
        <p:spPr>
          <a:xfrm>
            <a:off x="651522" y="470037"/>
            <a:ext cx="1805302" cy="523220"/>
          </a:xfrm>
          <a:prstGeom prst="rect">
            <a:avLst/>
          </a:prstGeom>
          <a:noFill/>
        </p:spPr>
        <p:txBody>
          <a:bodyPr wrap="none" rtlCol="0">
            <a:spAutoFit/>
          </a:bodyPr>
          <a:lstStyle/>
          <a:p>
            <a:pPr algn="r"/>
            <a:r>
              <a:rPr lang="en-US" sz="2800" b="1" dirty="0">
                <a:solidFill>
                  <a:srgbClr val="C46B44"/>
                </a:solidFill>
                <a:latin typeface="Krona One" panose="020B0604020202020204" charset="0"/>
                <a:cs typeface="Miriam Libre" panose="00000500000000000000" pitchFamily="2" charset="-79"/>
              </a:rPr>
              <a:t>Design</a:t>
            </a:r>
            <a:endParaRPr lang="en-US" b="1" dirty="0">
              <a:solidFill>
                <a:srgbClr val="C46B44"/>
              </a:solidFill>
              <a:latin typeface="Krona One" panose="020B0604020202020204" charset="0"/>
              <a:cs typeface="Miriam Libre" panose="00000500000000000000" pitchFamily="2" charset="-79"/>
            </a:endParaRPr>
          </a:p>
        </p:txBody>
      </p:sp>
      <p:pic>
        <p:nvPicPr>
          <p:cNvPr id="2052" name="Picture 4" descr="Hatching Good Design | Cooper Hewitt, Smithsonian Design Museum">
            <a:extLst>
              <a:ext uri="{FF2B5EF4-FFF2-40B4-BE49-F238E27FC236}">
                <a16:creationId xmlns:a16="http://schemas.microsoft.com/office/drawing/2014/main" id="{443A5B2F-A0B6-47DE-A1DF-3CA22CCE1B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447" y="1477817"/>
            <a:ext cx="3425336" cy="2696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4" name="Picture 6" descr="Wireframe Tiles in the UX Compendium">
            <a:extLst>
              <a:ext uri="{FF2B5EF4-FFF2-40B4-BE49-F238E27FC236}">
                <a16:creationId xmlns:a16="http://schemas.microsoft.com/office/drawing/2014/main" id="{F0029D06-3317-4AB0-A395-BD651B8D430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303" t="5137" r="14664" b="4386"/>
          <a:stretch/>
        </p:blipFill>
        <p:spPr bwMode="auto">
          <a:xfrm>
            <a:off x="3816185" y="1398685"/>
            <a:ext cx="751865" cy="95765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nteractive mockups: visuals and functionality - Justinmind">
            <a:extLst>
              <a:ext uri="{FF2B5EF4-FFF2-40B4-BE49-F238E27FC236}">
                <a16:creationId xmlns:a16="http://schemas.microsoft.com/office/drawing/2014/main" id="{FB168F21-BA31-4814-9878-1FA8B25A88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2283" y="3272099"/>
            <a:ext cx="1408070" cy="90204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nteractive mockups: visuals and functionality - Justinmind">
            <a:extLst>
              <a:ext uri="{FF2B5EF4-FFF2-40B4-BE49-F238E27FC236}">
                <a16:creationId xmlns:a16="http://schemas.microsoft.com/office/drawing/2014/main" id="{69559433-2D6D-4A34-A12F-784CFAE761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6854" y="3272099"/>
            <a:ext cx="1127558" cy="90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871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500"/>
                                        <p:tgtEl>
                                          <p:spTgt spid="205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056"/>
                                        </p:tgtEl>
                                        <p:attrNameLst>
                                          <p:attrName>style.visibility</p:attrName>
                                        </p:attrNameLst>
                                      </p:cBhvr>
                                      <p:to>
                                        <p:strVal val="visible"/>
                                      </p:to>
                                    </p:set>
                                    <p:animEffect transition="in" filter="fade">
                                      <p:cBhvr>
                                        <p:cTn id="23" dur="500"/>
                                        <p:tgtEl>
                                          <p:spTgt spid="205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058"/>
                                        </p:tgtEl>
                                        <p:attrNameLst>
                                          <p:attrName>style.visibility</p:attrName>
                                        </p:attrNameLst>
                                      </p:cBhvr>
                                      <p:to>
                                        <p:strVal val="visible"/>
                                      </p:to>
                                    </p:set>
                                    <p:animEffect transition="in" filter="fade">
                                      <p:cBhvr>
                                        <p:cTn id="31" dur="500"/>
                                        <p:tgtEl>
                                          <p:spTgt spid="205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DB7E-0E53-432C-84F9-740CEA0FE616}"/>
              </a:ext>
            </a:extLst>
          </p:cNvPr>
          <p:cNvSpPr>
            <a:spLocks noGrp="1"/>
          </p:cNvSpPr>
          <p:nvPr>
            <p:ph type="title"/>
          </p:nvPr>
        </p:nvSpPr>
        <p:spPr/>
        <p:txBody>
          <a:bodyPr/>
          <a:lstStyle/>
          <a:p>
            <a:r>
              <a:rPr lang="en-US" dirty="0"/>
              <a:t>UX Stages</a:t>
            </a:r>
          </a:p>
        </p:txBody>
      </p:sp>
      <p:pic>
        <p:nvPicPr>
          <p:cNvPr id="3074" name="Picture 2" descr="Magnifying Glass Graphic by Meow Studio · Creative Fabrica">
            <a:extLst>
              <a:ext uri="{FF2B5EF4-FFF2-40B4-BE49-F238E27FC236}">
                <a16:creationId xmlns:a16="http://schemas.microsoft.com/office/drawing/2014/main" id="{B691E6F8-9EC0-4DE3-B4A9-EBC8819EA368}"/>
              </a:ext>
            </a:extLst>
          </p:cNvP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14449" r="19216"/>
          <a:stretch/>
        </p:blipFill>
        <p:spPr bwMode="auto">
          <a:xfrm>
            <a:off x="618400" y="1418990"/>
            <a:ext cx="2558909" cy="25679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encil Icon - Free Icons">
            <a:extLst>
              <a:ext uri="{FF2B5EF4-FFF2-40B4-BE49-F238E27FC236}">
                <a16:creationId xmlns:a16="http://schemas.microsoft.com/office/drawing/2014/main" id="{6C3F6052-FEE0-4930-8F13-1781E6392944}"/>
              </a:ext>
            </a:extLst>
          </p:cNvPr>
          <p:cNvPicPr>
            <a:picLocks noChangeAspect="1" noChangeArrowheads="1"/>
          </p:cNvPicPr>
          <p:nvPr/>
        </p:nvPicPr>
        <p:blipFill rotWithShape="1">
          <a:blip r:embed="rId4">
            <a:lum bright="70000" contrast="-70000"/>
            <a:extLst>
              <a:ext uri="{28A0092B-C50C-407E-A947-70E740481C1C}">
                <a14:useLocalDpi xmlns:a14="http://schemas.microsoft.com/office/drawing/2010/main" val="0"/>
              </a:ext>
            </a:extLst>
          </a:blip>
          <a:srcRect l="10772" t="5079" r="3499" b="5072"/>
          <a:stretch/>
        </p:blipFill>
        <p:spPr bwMode="auto">
          <a:xfrm flipH="1">
            <a:off x="2935590" y="1418989"/>
            <a:ext cx="2450206" cy="25679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est Tube Svg Png Icon Free Download (#535318) - OnlineWebFonts.COM">
            <a:extLst>
              <a:ext uri="{FF2B5EF4-FFF2-40B4-BE49-F238E27FC236}">
                <a16:creationId xmlns:a16="http://schemas.microsoft.com/office/drawing/2014/main" id="{28020AE2-A91B-4E46-A1F9-B9E7BA99FE46}"/>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5597209" y="1418989"/>
            <a:ext cx="2450207" cy="23998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44229C-7814-46E0-B155-3DD1B44F8A3E}"/>
              </a:ext>
            </a:extLst>
          </p:cNvPr>
          <p:cNvSpPr txBox="1"/>
          <p:nvPr/>
        </p:nvSpPr>
        <p:spPr>
          <a:xfrm>
            <a:off x="1238555" y="3986960"/>
            <a:ext cx="2425664" cy="523220"/>
          </a:xfrm>
          <a:prstGeom prst="rect">
            <a:avLst/>
          </a:prstGeom>
          <a:noFill/>
        </p:spPr>
        <p:txBody>
          <a:bodyPr wrap="none" rtlCol="0">
            <a:spAutoFit/>
          </a:bodyPr>
          <a:lstStyle/>
          <a:p>
            <a:pPr algn="r"/>
            <a:r>
              <a:rPr lang="en-US" sz="2800" b="1" dirty="0">
                <a:solidFill>
                  <a:schemeClr val="bg1">
                    <a:lumMod val="85000"/>
                  </a:schemeClr>
                </a:solidFill>
                <a:latin typeface="Krona One" panose="020B0604020202020204" charset="0"/>
                <a:cs typeface="Miriam Libre" panose="00000500000000000000" pitchFamily="2" charset="-79"/>
              </a:rPr>
              <a:t>Research</a:t>
            </a:r>
            <a:endParaRPr lang="en-US" b="1" dirty="0">
              <a:solidFill>
                <a:schemeClr val="bg1">
                  <a:lumMod val="85000"/>
                </a:schemeClr>
              </a:solidFill>
              <a:latin typeface="Krona One" panose="020B0604020202020204" charset="0"/>
              <a:cs typeface="Miriam Libre" panose="00000500000000000000" pitchFamily="2" charset="-79"/>
            </a:endParaRPr>
          </a:p>
        </p:txBody>
      </p:sp>
      <p:sp>
        <p:nvSpPr>
          <p:cNvPr id="7" name="TextBox 6">
            <a:extLst>
              <a:ext uri="{FF2B5EF4-FFF2-40B4-BE49-F238E27FC236}">
                <a16:creationId xmlns:a16="http://schemas.microsoft.com/office/drawing/2014/main" id="{888F3D1B-CB0E-4027-8C39-F176F6E0E4C9}"/>
              </a:ext>
            </a:extLst>
          </p:cNvPr>
          <p:cNvSpPr txBox="1"/>
          <p:nvPr/>
        </p:nvSpPr>
        <p:spPr>
          <a:xfrm>
            <a:off x="4273953" y="3986960"/>
            <a:ext cx="1805302" cy="523220"/>
          </a:xfrm>
          <a:prstGeom prst="rect">
            <a:avLst/>
          </a:prstGeom>
          <a:noFill/>
        </p:spPr>
        <p:txBody>
          <a:bodyPr wrap="none" rtlCol="0">
            <a:spAutoFit/>
          </a:bodyPr>
          <a:lstStyle/>
          <a:p>
            <a:pPr algn="r"/>
            <a:r>
              <a:rPr lang="en-US" sz="2800" b="1" dirty="0">
                <a:solidFill>
                  <a:schemeClr val="bg1">
                    <a:lumMod val="85000"/>
                  </a:schemeClr>
                </a:solidFill>
                <a:latin typeface="Krona One" panose="020B0604020202020204" charset="0"/>
                <a:cs typeface="Miriam Libre" panose="00000500000000000000" pitchFamily="2" charset="-79"/>
              </a:rPr>
              <a:t>Design</a:t>
            </a:r>
            <a:endParaRPr lang="en-US" b="1" dirty="0">
              <a:solidFill>
                <a:schemeClr val="bg1">
                  <a:lumMod val="85000"/>
                </a:schemeClr>
              </a:solidFill>
              <a:latin typeface="Krona One" panose="020B0604020202020204" charset="0"/>
              <a:cs typeface="Miriam Libre" panose="00000500000000000000" pitchFamily="2" charset="-79"/>
            </a:endParaRPr>
          </a:p>
        </p:txBody>
      </p:sp>
      <p:sp>
        <p:nvSpPr>
          <p:cNvPr id="8" name="TextBox 7">
            <a:extLst>
              <a:ext uri="{FF2B5EF4-FFF2-40B4-BE49-F238E27FC236}">
                <a16:creationId xmlns:a16="http://schemas.microsoft.com/office/drawing/2014/main" id="{5E02D666-0A64-4BD1-A403-A63ACA8ACF8D}"/>
              </a:ext>
            </a:extLst>
          </p:cNvPr>
          <p:cNvSpPr txBox="1"/>
          <p:nvPr/>
        </p:nvSpPr>
        <p:spPr>
          <a:xfrm>
            <a:off x="7062174" y="3958482"/>
            <a:ext cx="1231427" cy="523220"/>
          </a:xfrm>
          <a:prstGeom prst="rect">
            <a:avLst/>
          </a:prstGeom>
          <a:noFill/>
        </p:spPr>
        <p:txBody>
          <a:bodyPr wrap="none" rtlCol="0">
            <a:spAutoFit/>
          </a:bodyPr>
          <a:lstStyle/>
          <a:p>
            <a:pPr algn="r"/>
            <a:r>
              <a:rPr lang="en-US" sz="2800" b="1" dirty="0">
                <a:solidFill>
                  <a:schemeClr val="accent3">
                    <a:lumMod val="50000"/>
                  </a:schemeClr>
                </a:solidFill>
                <a:latin typeface="Krona One" panose="020B0604020202020204" charset="0"/>
                <a:cs typeface="Miriam Libre" panose="00000500000000000000" pitchFamily="2" charset="-79"/>
              </a:rPr>
              <a:t>Test</a:t>
            </a:r>
            <a:endParaRPr lang="en-US" b="1" dirty="0">
              <a:solidFill>
                <a:schemeClr val="accent3">
                  <a:lumMod val="50000"/>
                </a:schemeClr>
              </a:solidFill>
              <a:latin typeface="Krona One" panose="020B0604020202020204" charset="0"/>
              <a:cs typeface="Miriam Libre" panose="00000500000000000000" pitchFamily="2" charset="-79"/>
            </a:endParaRPr>
          </a:p>
        </p:txBody>
      </p:sp>
    </p:spTree>
    <p:extLst>
      <p:ext uri="{BB962C8B-B14F-4D97-AF65-F5344CB8AC3E}">
        <p14:creationId xmlns:p14="http://schemas.microsoft.com/office/powerpoint/2010/main" val="2024239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6F5A3A-87AF-46FE-9EF5-11268A38B45A}"/>
              </a:ext>
            </a:extLst>
          </p:cNvPr>
          <p:cNvSpPr/>
          <p:nvPr/>
        </p:nvSpPr>
        <p:spPr>
          <a:xfrm>
            <a:off x="720000" y="1477818"/>
            <a:ext cx="7704000" cy="30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a:solidFill>
                  <a:schemeClr val="tx1"/>
                </a:solidFill>
                <a:latin typeface="Miriam Libre" panose="00000500000000000000" pitchFamily="2" charset="-79"/>
                <a:cs typeface="Miriam Libre" panose="00000500000000000000" pitchFamily="2" charset="-79"/>
              </a:rPr>
              <a:t>Closing the Loop</a:t>
            </a:r>
          </a:p>
          <a:p>
            <a:pPr marL="285750" indent="-28575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Moderated and unmoderated online tests</a:t>
            </a:r>
          </a:p>
          <a:p>
            <a:pPr marL="285750" indent="-28575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In-lab or remote tests</a:t>
            </a:r>
          </a:p>
          <a:p>
            <a:pPr marL="285750" indent="-28575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Utilizing test data</a:t>
            </a:r>
          </a:p>
        </p:txBody>
      </p:sp>
      <p:pic>
        <p:nvPicPr>
          <p:cNvPr id="7" name="Picture 6" descr="Test Tube Svg Png Icon Free Download (#535318) - OnlineWebFonts.COM">
            <a:extLst>
              <a:ext uri="{FF2B5EF4-FFF2-40B4-BE49-F238E27FC236}">
                <a16:creationId xmlns:a16="http://schemas.microsoft.com/office/drawing/2014/main" id="{CC6B2E67-620D-4C28-8E11-30E625CEA614}"/>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2045116" y="478296"/>
            <a:ext cx="523685" cy="5129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B27AD43-8524-412A-A8CC-17E99E81BF0C}"/>
              </a:ext>
            </a:extLst>
          </p:cNvPr>
          <p:cNvSpPr txBox="1"/>
          <p:nvPr/>
        </p:nvSpPr>
        <p:spPr>
          <a:xfrm>
            <a:off x="720000" y="494313"/>
            <a:ext cx="1231427" cy="523220"/>
          </a:xfrm>
          <a:prstGeom prst="rect">
            <a:avLst/>
          </a:prstGeom>
          <a:noFill/>
        </p:spPr>
        <p:txBody>
          <a:bodyPr wrap="none" rtlCol="0">
            <a:spAutoFit/>
          </a:bodyPr>
          <a:lstStyle/>
          <a:p>
            <a:pPr algn="r"/>
            <a:r>
              <a:rPr lang="en-US" sz="2800" b="1" dirty="0">
                <a:solidFill>
                  <a:schemeClr val="accent3">
                    <a:lumMod val="50000"/>
                  </a:schemeClr>
                </a:solidFill>
                <a:latin typeface="Krona One" panose="020B0604020202020204" charset="0"/>
                <a:cs typeface="Miriam Libre" panose="00000500000000000000" pitchFamily="2" charset="-79"/>
              </a:rPr>
              <a:t>Test</a:t>
            </a:r>
            <a:endParaRPr lang="en-US" b="1" dirty="0">
              <a:solidFill>
                <a:schemeClr val="accent3">
                  <a:lumMod val="50000"/>
                </a:schemeClr>
              </a:solidFill>
              <a:latin typeface="Krona One" panose="020B0604020202020204" charset="0"/>
              <a:cs typeface="Miriam Libre" panose="00000500000000000000" pitchFamily="2" charset="-79"/>
            </a:endParaRPr>
          </a:p>
        </p:txBody>
      </p:sp>
      <p:pic>
        <p:nvPicPr>
          <p:cNvPr id="3074" name="Picture 2" descr="In-house usability tests: The complete guide - TestingTime">
            <a:extLst>
              <a:ext uri="{FF2B5EF4-FFF2-40B4-BE49-F238E27FC236}">
                <a16:creationId xmlns:a16="http://schemas.microsoft.com/office/drawing/2014/main" id="{76C9A618-8F41-4BDB-9866-121C67C563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0771" y="2525568"/>
            <a:ext cx="3000375" cy="2000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076" name="Picture 4" descr="Watch In The Loop | Prime Video">
            <a:extLst>
              <a:ext uri="{FF2B5EF4-FFF2-40B4-BE49-F238E27FC236}">
                <a16:creationId xmlns:a16="http://schemas.microsoft.com/office/drawing/2014/main" id="{27BEBBD2-432C-4A1C-870B-51E27119835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8637" b="17384"/>
          <a:stretch/>
        </p:blipFill>
        <p:spPr bwMode="auto">
          <a:xfrm>
            <a:off x="4572000" y="821697"/>
            <a:ext cx="3000375" cy="10792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080" name="Picture 8" descr="Analyzing UX Research: Tips and Best Practices">
            <a:extLst>
              <a:ext uri="{FF2B5EF4-FFF2-40B4-BE49-F238E27FC236}">
                <a16:creationId xmlns:a16="http://schemas.microsoft.com/office/drawing/2014/main" id="{64C1F2D7-850A-4216-8740-171BE08C54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1792" y="3412346"/>
            <a:ext cx="3274402" cy="122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62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fade">
                                      <p:cBhvr>
                                        <p:cTn id="10" dur="500"/>
                                        <p:tgtEl>
                                          <p:spTgt spid="307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080"/>
                                        </p:tgtEl>
                                        <p:attrNameLst>
                                          <p:attrName>style.visibility</p:attrName>
                                        </p:attrNameLst>
                                      </p:cBhvr>
                                      <p:to>
                                        <p:strVal val="visible"/>
                                      </p:to>
                                    </p:set>
                                    <p:animEffect transition="in" filter="fade">
                                      <p:cBhvr>
                                        <p:cTn id="28"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C743A-18B9-4CD6-B9D8-E7FF3FFFB294}"/>
              </a:ext>
            </a:extLst>
          </p:cNvPr>
          <p:cNvSpPr>
            <a:spLocks noGrp="1"/>
          </p:cNvSpPr>
          <p:nvPr>
            <p:ph type="title"/>
          </p:nvPr>
        </p:nvSpPr>
        <p:spPr>
          <a:xfrm>
            <a:off x="6119446" y="445025"/>
            <a:ext cx="2304554" cy="572700"/>
          </a:xfrm>
        </p:spPr>
        <p:txBody>
          <a:bodyPr/>
          <a:lstStyle/>
          <a:p>
            <a:r>
              <a:rPr lang="en-US" dirty="0"/>
              <a:t>THE LAB</a:t>
            </a:r>
          </a:p>
        </p:txBody>
      </p:sp>
      <p:pic>
        <p:nvPicPr>
          <p:cNvPr id="4" name="Picture 3">
            <a:extLst>
              <a:ext uri="{FF2B5EF4-FFF2-40B4-BE49-F238E27FC236}">
                <a16:creationId xmlns:a16="http://schemas.microsoft.com/office/drawing/2014/main" id="{A3EE8CC3-DC3F-4F06-ACBA-A78E7A883D24}"/>
              </a:ext>
            </a:extLst>
          </p:cNvPr>
          <p:cNvPicPr>
            <a:picLocks noChangeAspect="1"/>
          </p:cNvPicPr>
          <p:nvPr/>
        </p:nvPicPr>
        <p:blipFill>
          <a:blip r:embed="rId3"/>
          <a:stretch>
            <a:fillRect/>
          </a:stretch>
        </p:blipFill>
        <p:spPr>
          <a:xfrm>
            <a:off x="561737" y="1358093"/>
            <a:ext cx="4898285" cy="3237525"/>
          </a:xfrm>
          <a:prstGeom prst="rect">
            <a:avLst/>
          </a:prstGeom>
        </p:spPr>
      </p:pic>
      <p:sp>
        <p:nvSpPr>
          <p:cNvPr id="6" name="Rectangle 5">
            <a:extLst>
              <a:ext uri="{FF2B5EF4-FFF2-40B4-BE49-F238E27FC236}">
                <a16:creationId xmlns:a16="http://schemas.microsoft.com/office/drawing/2014/main" id="{98521E15-6A98-4971-95F7-915BA9E2D7B5}"/>
              </a:ext>
            </a:extLst>
          </p:cNvPr>
          <p:cNvSpPr/>
          <p:nvPr/>
        </p:nvSpPr>
        <p:spPr>
          <a:xfrm>
            <a:off x="5556738" y="1358093"/>
            <a:ext cx="3025525" cy="323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Miriam Libre" panose="00000500000000000000" pitchFamily="2" charset="-79"/>
                <a:cs typeface="Miriam Libre" panose="00000500000000000000" pitchFamily="2" charset="-79"/>
              </a:rPr>
              <a:t>Comfortable Good Lighting</a:t>
            </a:r>
          </a:p>
          <a:p>
            <a:r>
              <a:rPr lang="en-US" sz="2800" dirty="0">
                <a:solidFill>
                  <a:schemeClr val="tx1"/>
                </a:solidFill>
                <a:latin typeface="Miriam Libre" panose="00000500000000000000" pitchFamily="2" charset="-79"/>
                <a:cs typeface="Miriam Libre" panose="00000500000000000000" pitchFamily="2" charset="-79"/>
              </a:rPr>
              <a:t>One-way Mirror</a:t>
            </a:r>
          </a:p>
        </p:txBody>
      </p:sp>
      <p:pic>
        <p:nvPicPr>
          <p:cNvPr id="7" name="Picture 6" descr="Test Tube Svg Png Icon Free Download (#535318) - OnlineWebFonts.COM">
            <a:extLst>
              <a:ext uri="{FF2B5EF4-FFF2-40B4-BE49-F238E27FC236}">
                <a16:creationId xmlns:a16="http://schemas.microsoft.com/office/drawing/2014/main" id="{86037952-7911-4979-869E-547043509676}"/>
              </a:ext>
            </a:extLst>
          </p:cNvPr>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2045116" y="478296"/>
            <a:ext cx="523685" cy="5129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28DB610-863A-4C8C-871A-6AC091266EC0}"/>
              </a:ext>
            </a:extLst>
          </p:cNvPr>
          <p:cNvSpPr txBox="1"/>
          <p:nvPr/>
        </p:nvSpPr>
        <p:spPr>
          <a:xfrm>
            <a:off x="720000" y="494313"/>
            <a:ext cx="1231427" cy="523220"/>
          </a:xfrm>
          <a:prstGeom prst="rect">
            <a:avLst/>
          </a:prstGeom>
          <a:noFill/>
        </p:spPr>
        <p:txBody>
          <a:bodyPr wrap="none" rtlCol="0">
            <a:spAutoFit/>
          </a:bodyPr>
          <a:lstStyle/>
          <a:p>
            <a:pPr algn="r"/>
            <a:r>
              <a:rPr lang="en-US" sz="2800" b="1" dirty="0">
                <a:solidFill>
                  <a:schemeClr val="accent3">
                    <a:lumMod val="50000"/>
                  </a:schemeClr>
                </a:solidFill>
                <a:latin typeface="Krona One" panose="020B0604020202020204" charset="0"/>
                <a:cs typeface="Miriam Libre" panose="00000500000000000000" pitchFamily="2" charset="-79"/>
              </a:rPr>
              <a:t>Test</a:t>
            </a:r>
            <a:endParaRPr lang="en-US" b="1" dirty="0">
              <a:solidFill>
                <a:schemeClr val="accent3">
                  <a:lumMod val="50000"/>
                </a:schemeClr>
              </a:solidFill>
              <a:latin typeface="Krona One" panose="020B0604020202020204" charset="0"/>
              <a:cs typeface="Miriam Libre" panose="00000500000000000000" pitchFamily="2" charset="-79"/>
            </a:endParaRPr>
          </a:p>
        </p:txBody>
      </p:sp>
    </p:spTree>
    <p:extLst>
      <p:ext uri="{BB962C8B-B14F-4D97-AF65-F5344CB8AC3E}">
        <p14:creationId xmlns:p14="http://schemas.microsoft.com/office/powerpoint/2010/main" val="2412945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33AF-B35E-4B9C-918D-7BECBB46FAF3}"/>
              </a:ext>
            </a:extLst>
          </p:cNvPr>
          <p:cNvSpPr>
            <a:spLocks noGrp="1"/>
          </p:cNvSpPr>
          <p:nvPr>
            <p:ph type="title"/>
          </p:nvPr>
        </p:nvSpPr>
        <p:spPr>
          <a:xfrm>
            <a:off x="5169876" y="418516"/>
            <a:ext cx="3139823" cy="572700"/>
          </a:xfrm>
        </p:spPr>
        <p:txBody>
          <a:bodyPr/>
          <a:lstStyle/>
          <a:p>
            <a:r>
              <a:rPr lang="en-US" dirty="0"/>
              <a:t>A/B Testing</a:t>
            </a:r>
          </a:p>
        </p:txBody>
      </p:sp>
      <p:pic>
        <p:nvPicPr>
          <p:cNvPr id="4100" name="Picture 4" descr="How to conduct A/B Testing?. The idea of A/B testing is to present… | by  Isak Kabir | Towards Data Science">
            <a:extLst>
              <a:ext uri="{FF2B5EF4-FFF2-40B4-BE49-F238E27FC236}">
                <a16:creationId xmlns:a16="http://schemas.microsoft.com/office/drawing/2014/main" id="{6D48B3CE-9C69-473F-9A26-4636E1EAC0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2" t="2906" b="10264"/>
          <a:stretch/>
        </p:blipFill>
        <p:spPr bwMode="auto">
          <a:xfrm>
            <a:off x="720000" y="1313765"/>
            <a:ext cx="7704001" cy="33212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est Tube Svg Png Icon Free Download (#535318) - OnlineWebFonts.COM">
            <a:extLst>
              <a:ext uri="{FF2B5EF4-FFF2-40B4-BE49-F238E27FC236}">
                <a16:creationId xmlns:a16="http://schemas.microsoft.com/office/drawing/2014/main" id="{0B2A3708-D604-4B06-B508-094C4F64E18F}"/>
              </a:ext>
            </a:extLst>
          </p:cNvPr>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2045116" y="478296"/>
            <a:ext cx="523685" cy="5129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EDF027F-B7B7-4BE7-A151-C3BE04C44A75}"/>
              </a:ext>
            </a:extLst>
          </p:cNvPr>
          <p:cNvSpPr txBox="1"/>
          <p:nvPr/>
        </p:nvSpPr>
        <p:spPr>
          <a:xfrm>
            <a:off x="720000" y="494313"/>
            <a:ext cx="1231427" cy="523220"/>
          </a:xfrm>
          <a:prstGeom prst="rect">
            <a:avLst/>
          </a:prstGeom>
          <a:noFill/>
        </p:spPr>
        <p:txBody>
          <a:bodyPr wrap="none" rtlCol="0">
            <a:spAutoFit/>
          </a:bodyPr>
          <a:lstStyle/>
          <a:p>
            <a:pPr algn="r"/>
            <a:r>
              <a:rPr lang="en-US" sz="2800" b="1" dirty="0">
                <a:solidFill>
                  <a:schemeClr val="accent3">
                    <a:lumMod val="50000"/>
                  </a:schemeClr>
                </a:solidFill>
                <a:latin typeface="Krona One" panose="020B0604020202020204" charset="0"/>
                <a:cs typeface="Miriam Libre" panose="00000500000000000000" pitchFamily="2" charset="-79"/>
              </a:rPr>
              <a:t>Test</a:t>
            </a:r>
            <a:endParaRPr lang="en-US" b="1" dirty="0">
              <a:solidFill>
                <a:schemeClr val="accent3">
                  <a:lumMod val="50000"/>
                </a:schemeClr>
              </a:solidFill>
              <a:latin typeface="Krona One" panose="020B0604020202020204" charset="0"/>
              <a:cs typeface="Miriam Libre" panose="00000500000000000000" pitchFamily="2" charset="-79"/>
            </a:endParaRPr>
          </a:p>
        </p:txBody>
      </p:sp>
    </p:spTree>
    <p:extLst>
      <p:ext uri="{BB962C8B-B14F-4D97-AF65-F5344CB8AC3E}">
        <p14:creationId xmlns:p14="http://schemas.microsoft.com/office/powerpoint/2010/main" val="141207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DB7E-0E53-432C-84F9-740CEA0FE616}"/>
              </a:ext>
            </a:extLst>
          </p:cNvPr>
          <p:cNvSpPr>
            <a:spLocks noGrp="1"/>
          </p:cNvSpPr>
          <p:nvPr>
            <p:ph type="title"/>
          </p:nvPr>
        </p:nvSpPr>
        <p:spPr/>
        <p:txBody>
          <a:bodyPr/>
          <a:lstStyle/>
          <a:p>
            <a:r>
              <a:rPr lang="en-US" dirty="0"/>
              <a:t>UX Stages</a:t>
            </a:r>
          </a:p>
        </p:txBody>
      </p:sp>
      <p:pic>
        <p:nvPicPr>
          <p:cNvPr id="3074" name="Picture 2" descr="Magnifying Glass Graphic by Meow Studio · Creative Fabrica">
            <a:extLst>
              <a:ext uri="{FF2B5EF4-FFF2-40B4-BE49-F238E27FC236}">
                <a16:creationId xmlns:a16="http://schemas.microsoft.com/office/drawing/2014/main" id="{B691E6F8-9EC0-4DE3-B4A9-EBC8819EA368}"/>
              </a:ext>
            </a:extLst>
          </p:cNvPr>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4449" r="19216"/>
          <a:stretch/>
        </p:blipFill>
        <p:spPr bwMode="auto">
          <a:xfrm>
            <a:off x="618400" y="1418990"/>
            <a:ext cx="2558909" cy="25679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encil Icon - Free Icons">
            <a:extLst>
              <a:ext uri="{FF2B5EF4-FFF2-40B4-BE49-F238E27FC236}">
                <a16:creationId xmlns:a16="http://schemas.microsoft.com/office/drawing/2014/main" id="{6C3F6052-FEE0-4930-8F13-1781E6392944}"/>
              </a:ext>
            </a:extLst>
          </p:cNvPr>
          <p:cNvPicPr>
            <a:picLocks noChangeAspect="1" noChangeArrowheads="1"/>
          </p:cNvPicPr>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0772" t="5079" r="3499" b="5072"/>
          <a:stretch/>
        </p:blipFill>
        <p:spPr bwMode="auto">
          <a:xfrm flipH="1">
            <a:off x="2935590" y="1418989"/>
            <a:ext cx="2450206" cy="25679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est Tube Svg Png Icon Free Download (#535318) - OnlineWebFonts.COM">
            <a:extLst>
              <a:ext uri="{FF2B5EF4-FFF2-40B4-BE49-F238E27FC236}">
                <a16:creationId xmlns:a16="http://schemas.microsoft.com/office/drawing/2014/main" id="{28020AE2-A91B-4E46-A1F9-B9E7BA99FE46}"/>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5597209" y="1418989"/>
            <a:ext cx="2450207" cy="23998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44229C-7814-46E0-B155-3DD1B44F8A3E}"/>
              </a:ext>
            </a:extLst>
          </p:cNvPr>
          <p:cNvSpPr txBox="1"/>
          <p:nvPr/>
        </p:nvSpPr>
        <p:spPr>
          <a:xfrm>
            <a:off x="1238555" y="3986960"/>
            <a:ext cx="2425664" cy="523220"/>
          </a:xfrm>
          <a:prstGeom prst="rect">
            <a:avLst/>
          </a:prstGeom>
          <a:noFill/>
        </p:spPr>
        <p:txBody>
          <a:bodyPr wrap="none" rtlCol="0">
            <a:spAutoFit/>
          </a:bodyPr>
          <a:lstStyle/>
          <a:p>
            <a:pPr algn="r"/>
            <a:r>
              <a:rPr lang="en-US" sz="2800" b="1" dirty="0">
                <a:solidFill>
                  <a:schemeClr val="bg2"/>
                </a:solidFill>
                <a:latin typeface="Krona One" panose="020B0604020202020204" charset="0"/>
                <a:cs typeface="Miriam Libre" panose="00000500000000000000" pitchFamily="2" charset="-79"/>
              </a:rPr>
              <a:t>Research</a:t>
            </a:r>
            <a:endParaRPr lang="en-US" b="1" dirty="0">
              <a:solidFill>
                <a:schemeClr val="bg2"/>
              </a:solidFill>
              <a:latin typeface="Krona One" panose="020B0604020202020204" charset="0"/>
              <a:cs typeface="Miriam Libre" panose="00000500000000000000" pitchFamily="2" charset="-79"/>
            </a:endParaRPr>
          </a:p>
        </p:txBody>
      </p:sp>
      <p:sp>
        <p:nvSpPr>
          <p:cNvPr id="7" name="TextBox 6">
            <a:extLst>
              <a:ext uri="{FF2B5EF4-FFF2-40B4-BE49-F238E27FC236}">
                <a16:creationId xmlns:a16="http://schemas.microsoft.com/office/drawing/2014/main" id="{888F3D1B-CB0E-4027-8C39-F176F6E0E4C9}"/>
              </a:ext>
            </a:extLst>
          </p:cNvPr>
          <p:cNvSpPr txBox="1"/>
          <p:nvPr/>
        </p:nvSpPr>
        <p:spPr>
          <a:xfrm>
            <a:off x="4273953" y="3986960"/>
            <a:ext cx="1805302" cy="523220"/>
          </a:xfrm>
          <a:prstGeom prst="rect">
            <a:avLst/>
          </a:prstGeom>
          <a:noFill/>
        </p:spPr>
        <p:txBody>
          <a:bodyPr wrap="none" rtlCol="0">
            <a:spAutoFit/>
          </a:bodyPr>
          <a:lstStyle/>
          <a:p>
            <a:pPr algn="r"/>
            <a:r>
              <a:rPr lang="en-US" sz="2800" b="1" dirty="0">
                <a:solidFill>
                  <a:srgbClr val="C46B44"/>
                </a:solidFill>
                <a:latin typeface="Krona One" panose="020B0604020202020204" charset="0"/>
                <a:cs typeface="Miriam Libre" panose="00000500000000000000" pitchFamily="2" charset="-79"/>
              </a:rPr>
              <a:t>Design</a:t>
            </a:r>
            <a:endParaRPr lang="en-US" b="1" dirty="0">
              <a:solidFill>
                <a:srgbClr val="C46B44"/>
              </a:solidFill>
              <a:latin typeface="Krona One" panose="020B0604020202020204" charset="0"/>
              <a:cs typeface="Miriam Libre" panose="00000500000000000000" pitchFamily="2" charset="-79"/>
            </a:endParaRPr>
          </a:p>
        </p:txBody>
      </p:sp>
      <p:sp>
        <p:nvSpPr>
          <p:cNvPr id="8" name="TextBox 7">
            <a:extLst>
              <a:ext uri="{FF2B5EF4-FFF2-40B4-BE49-F238E27FC236}">
                <a16:creationId xmlns:a16="http://schemas.microsoft.com/office/drawing/2014/main" id="{5E02D666-0A64-4BD1-A403-A63ACA8ACF8D}"/>
              </a:ext>
            </a:extLst>
          </p:cNvPr>
          <p:cNvSpPr txBox="1"/>
          <p:nvPr/>
        </p:nvSpPr>
        <p:spPr>
          <a:xfrm>
            <a:off x="7062174" y="3958482"/>
            <a:ext cx="1231427" cy="523220"/>
          </a:xfrm>
          <a:prstGeom prst="rect">
            <a:avLst/>
          </a:prstGeom>
          <a:noFill/>
        </p:spPr>
        <p:txBody>
          <a:bodyPr wrap="none" rtlCol="0">
            <a:spAutoFit/>
          </a:bodyPr>
          <a:lstStyle/>
          <a:p>
            <a:pPr algn="r"/>
            <a:r>
              <a:rPr lang="en-US" sz="2800" b="1" dirty="0">
                <a:solidFill>
                  <a:schemeClr val="accent3">
                    <a:lumMod val="50000"/>
                  </a:schemeClr>
                </a:solidFill>
                <a:latin typeface="Krona One" panose="020B0604020202020204" charset="0"/>
                <a:cs typeface="Miriam Libre" panose="00000500000000000000" pitchFamily="2" charset="-79"/>
              </a:rPr>
              <a:t>Test</a:t>
            </a:r>
            <a:endParaRPr lang="en-US" b="1" dirty="0">
              <a:solidFill>
                <a:schemeClr val="accent3">
                  <a:lumMod val="50000"/>
                </a:schemeClr>
              </a:solidFill>
              <a:latin typeface="Krona One" panose="020B0604020202020204" charset="0"/>
              <a:cs typeface="Miriam Libre" panose="00000500000000000000" pitchFamily="2" charset="-79"/>
            </a:endParaRPr>
          </a:p>
        </p:txBody>
      </p:sp>
    </p:spTree>
    <p:extLst>
      <p:ext uri="{BB962C8B-B14F-4D97-AF65-F5344CB8AC3E}">
        <p14:creationId xmlns:p14="http://schemas.microsoft.com/office/powerpoint/2010/main" val="2207343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93D5F9-D274-411C-B1A6-9A0A7F564D7B}"/>
              </a:ext>
            </a:extLst>
          </p:cNvPr>
          <p:cNvSpPr/>
          <p:nvPr/>
        </p:nvSpPr>
        <p:spPr>
          <a:xfrm>
            <a:off x="4279329" y="3856904"/>
            <a:ext cx="4187687" cy="55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84CD1B-17CF-4999-8B8E-06163138F82B}"/>
              </a:ext>
            </a:extLst>
          </p:cNvPr>
          <p:cNvSpPr>
            <a:spLocks noGrp="1"/>
          </p:cNvSpPr>
          <p:nvPr>
            <p:ph type="title"/>
          </p:nvPr>
        </p:nvSpPr>
        <p:spPr/>
        <p:txBody>
          <a:bodyPr/>
          <a:lstStyle/>
          <a:p>
            <a:r>
              <a:rPr lang="en-US" dirty="0"/>
              <a:t>How to Pursue UX</a:t>
            </a:r>
          </a:p>
        </p:txBody>
      </p:sp>
      <p:sp>
        <p:nvSpPr>
          <p:cNvPr id="3" name="Rectangle 2">
            <a:extLst>
              <a:ext uri="{FF2B5EF4-FFF2-40B4-BE49-F238E27FC236}">
                <a16:creationId xmlns:a16="http://schemas.microsoft.com/office/drawing/2014/main" id="{02CC048E-0E79-4957-99B7-17416DF55859}"/>
              </a:ext>
            </a:extLst>
          </p:cNvPr>
          <p:cNvSpPr/>
          <p:nvPr/>
        </p:nvSpPr>
        <p:spPr>
          <a:xfrm>
            <a:off x="720000" y="1477818"/>
            <a:ext cx="7704000" cy="30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College Degrees</a:t>
            </a:r>
          </a:p>
          <a:p>
            <a:pPr marL="571500" lvl="1" indent="-34290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Human Computer Interaction</a:t>
            </a:r>
          </a:p>
          <a:p>
            <a:pPr marL="571500" lvl="1" indent="-34290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Computer Science / CIS</a:t>
            </a:r>
          </a:p>
          <a:p>
            <a:pPr marL="571500" lvl="1" indent="-34290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Psychology</a:t>
            </a:r>
          </a:p>
          <a:p>
            <a:pPr marL="571500" lvl="1" indent="-34290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Design</a:t>
            </a:r>
          </a:p>
          <a:p>
            <a:pPr marL="228600" indent="-22860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UXPA (UX Professionals Association)</a:t>
            </a:r>
          </a:p>
          <a:p>
            <a:pPr marL="228600" indent="-22860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Apply for Internships</a:t>
            </a:r>
          </a:p>
        </p:txBody>
      </p:sp>
      <p:pic>
        <p:nvPicPr>
          <p:cNvPr id="6150" name="Picture 6" descr="A College Degree is Now More Important than Ever — The SEED Foundation">
            <a:extLst>
              <a:ext uri="{FF2B5EF4-FFF2-40B4-BE49-F238E27FC236}">
                <a16:creationId xmlns:a16="http://schemas.microsoft.com/office/drawing/2014/main" id="{2D4BCAE6-64FF-48A7-A82E-D4069E812C1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50028" y="1477818"/>
            <a:ext cx="2516988" cy="154744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Benefits of an International Internship: How It's Different And Why Do One">
            <a:extLst>
              <a:ext uri="{FF2B5EF4-FFF2-40B4-BE49-F238E27FC236}">
                <a16:creationId xmlns:a16="http://schemas.microsoft.com/office/drawing/2014/main" id="{CC595A3B-54B6-4DC3-A14B-325F8C7B1718}"/>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33695" y="3302988"/>
            <a:ext cx="1438684" cy="128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264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150"/>
                                        </p:tgtEl>
                                        <p:attrNameLst>
                                          <p:attrName>style.visibility</p:attrName>
                                        </p:attrNameLst>
                                      </p:cBhvr>
                                      <p:to>
                                        <p:strVal val="visible"/>
                                      </p:to>
                                    </p:set>
                                    <p:animEffect transition="in" filter="fade">
                                      <p:cBhvr>
                                        <p:cTn id="10" dur="500"/>
                                        <p:tgtEl>
                                          <p:spTgt spid="61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152"/>
                                        </p:tgtEl>
                                        <p:attrNameLst>
                                          <p:attrName>style.visibility</p:attrName>
                                        </p:attrNameLst>
                                      </p:cBhvr>
                                      <p:to>
                                        <p:strVal val="visible"/>
                                      </p:to>
                                    </p:set>
                                    <p:animEffect transition="in" filter="fade">
                                      <p:cBhvr>
                                        <p:cTn id="37"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p54"/>
          <p:cNvSpPr txBox="1">
            <a:spLocks noGrp="1"/>
          </p:cNvSpPr>
          <p:nvPr>
            <p:ph type="subTitle" idx="1"/>
          </p:nvPr>
        </p:nvSpPr>
        <p:spPr>
          <a:xfrm>
            <a:off x="693494" y="2122164"/>
            <a:ext cx="7171671" cy="4182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WHAT QUESTIONS DO YOU HAVE?</a:t>
            </a:r>
            <a:endParaRPr sz="2400" dirty="0"/>
          </a:p>
        </p:txBody>
      </p:sp>
      <p:sp>
        <p:nvSpPr>
          <p:cNvPr id="1504" name="Google Shape;1504;p54"/>
          <p:cNvSpPr txBox="1">
            <a:spLocks noGrp="1"/>
          </p:cNvSpPr>
          <p:nvPr>
            <p:ph type="ctrTitle"/>
          </p:nvPr>
        </p:nvSpPr>
        <p:spPr>
          <a:xfrm>
            <a:off x="693494" y="1305339"/>
            <a:ext cx="6601723" cy="856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THANK YOU!</a:t>
            </a:r>
            <a:endParaRPr sz="4800" dirty="0"/>
          </a:p>
        </p:txBody>
      </p:sp>
      <p:sp>
        <p:nvSpPr>
          <p:cNvPr id="1542" name="Google Shape;1542;p54"/>
          <p:cNvSpPr/>
          <p:nvPr/>
        </p:nvSpPr>
        <p:spPr>
          <a:xfrm>
            <a:off x="57005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4"/>
          <p:cNvSpPr/>
          <p:nvPr/>
        </p:nvSpPr>
        <p:spPr>
          <a:xfrm>
            <a:off x="490150"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4"/>
          <p:cNvSpPr/>
          <p:nvPr/>
        </p:nvSpPr>
        <p:spPr>
          <a:xfrm>
            <a:off x="17086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4"/>
          <p:cNvSpPr/>
          <p:nvPr/>
        </p:nvSpPr>
        <p:spPr>
          <a:xfrm>
            <a:off x="1628775"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4"/>
          <p:cNvSpPr/>
          <p:nvPr/>
        </p:nvSpPr>
        <p:spPr>
          <a:xfrm>
            <a:off x="28473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4"/>
          <p:cNvSpPr/>
          <p:nvPr/>
        </p:nvSpPr>
        <p:spPr>
          <a:xfrm>
            <a:off x="2767400"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a:off x="4279329" y="3856904"/>
            <a:ext cx="4187687" cy="55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6AE784-F8F2-455D-803E-7AA888EB5268}"/>
              </a:ext>
            </a:extLst>
          </p:cNvPr>
          <p:cNvSpPr txBox="1"/>
          <p:nvPr/>
        </p:nvSpPr>
        <p:spPr>
          <a:xfrm>
            <a:off x="279149" y="1002089"/>
            <a:ext cx="5532565" cy="3139321"/>
          </a:xfrm>
          <a:prstGeom prst="rect">
            <a:avLst/>
          </a:prstGeom>
          <a:noFill/>
        </p:spPr>
        <p:txBody>
          <a:bodyPr wrap="square" rtlCol="0">
            <a:spAutoFit/>
          </a:bodyPr>
          <a:lstStyle/>
          <a:p>
            <a:r>
              <a:rPr lang="en-US" sz="6600" dirty="0">
                <a:solidFill>
                  <a:srgbClr val="A12C34"/>
                </a:solidFill>
                <a:latin typeface="Miriam Libre" panose="00000500000000000000" pitchFamily="2" charset="-79"/>
                <a:cs typeface="Miriam Libre" panose="00000500000000000000" pitchFamily="2" charset="-79"/>
              </a:rPr>
              <a:t>What is your favorite mobile app?</a:t>
            </a:r>
          </a:p>
        </p:txBody>
      </p:sp>
      <p:pic>
        <p:nvPicPr>
          <p:cNvPr id="1026" name="Picture 2" descr="Mobile App Development Technologies | Orient Software">
            <a:extLst>
              <a:ext uri="{FF2B5EF4-FFF2-40B4-BE49-F238E27FC236}">
                <a16:creationId xmlns:a16="http://schemas.microsoft.com/office/drawing/2014/main" id="{B34BF631-5EA8-4A3C-A7E8-DADB04B37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931" y="1114490"/>
            <a:ext cx="3498920" cy="2914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997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7A997-1DE3-4450-BB94-5EEEFE1D13AA}"/>
              </a:ext>
            </a:extLst>
          </p:cNvPr>
          <p:cNvSpPr>
            <a:spLocks noGrp="1"/>
          </p:cNvSpPr>
          <p:nvPr>
            <p:ph type="title"/>
          </p:nvPr>
        </p:nvSpPr>
        <p:spPr/>
        <p:txBody>
          <a:bodyPr/>
          <a:lstStyle/>
          <a:p>
            <a:r>
              <a:rPr lang="en-US" dirty="0">
                <a:solidFill>
                  <a:schemeClr val="tx2">
                    <a:lumMod val="75000"/>
                  </a:schemeClr>
                </a:solidFill>
              </a:rPr>
              <a:t>U</a:t>
            </a:r>
            <a:r>
              <a:rPr lang="en-US" b="0" dirty="0"/>
              <a:t>ser </a:t>
            </a:r>
            <a:r>
              <a:rPr lang="en-US" b="0" dirty="0" err="1"/>
              <a:t>e</a:t>
            </a:r>
            <a:r>
              <a:rPr lang="en-US" dirty="0" err="1">
                <a:solidFill>
                  <a:schemeClr val="tx2">
                    <a:lumMod val="75000"/>
                  </a:schemeClr>
                </a:solidFill>
              </a:rPr>
              <a:t>X</a:t>
            </a:r>
            <a:r>
              <a:rPr lang="en-US" b="0" dirty="0" err="1"/>
              <a:t>perience</a:t>
            </a:r>
            <a:r>
              <a:rPr lang="en-US" b="0" dirty="0"/>
              <a:t> Team Goals</a:t>
            </a:r>
          </a:p>
        </p:txBody>
      </p:sp>
      <p:sp>
        <p:nvSpPr>
          <p:cNvPr id="3" name="Rectangle 2">
            <a:extLst>
              <a:ext uri="{FF2B5EF4-FFF2-40B4-BE49-F238E27FC236}">
                <a16:creationId xmlns:a16="http://schemas.microsoft.com/office/drawing/2014/main" id="{E521DF74-D18B-4BC6-8A9F-4D69AA0BE9C2}"/>
              </a:ext>
            </a:extLst>
          </p:cNvPr>
          <p:cNvSpPr/>
          <p:nvPr/>
        </p:nvSpPr>
        <p:spPr>
          <a:xfrm>
            <a:off x="580292" y="1354015"/>
            <a:ext cx="7992208" cy="3235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i="1" dirty="0">
                <a:solidFill>
                  <a:schemeClr val="tx1"/>
                </a:solidFill>
                <a:latin typeface="Miriam Libre" panose="00000500000000000000" pitchFamily="2" charset="-79"/>
                <a:cs typeface="Miriam Libre" panose="00000500000000000000" pitchFamily="2" charset="-79"/>
              </a:rPr>
              <a:t>What does a User Experience team do?</a:t>
            </a:r>
          </a:p>
          <a:p>
            <a:endParaRPr lang="en-US" sz="1200" i="1" dirty="0">
              <a:solidFill>
                <a:schemeClr val="tx1"/>
              </a:solidFill>
              <a:latin typeface="Miriam Libre" panose="00000500000000000000" pitchFamily="2" charset="-79"/>
              <a:cs typeface="Miriam Libre" panose="00000500000000000000" pitchFamily="2" charset="-79"/>
            </a:endParaRPr>
          </a:p>
          <a:p>
            <a:pPr marL="228600" indent="-228600">
              <a:buClr>
                <a:schemeClr val="bg2"/>
              </a:buClr>
              <a:buFont typeface="Arial" panose="020B0604020202020204" pitchFamily="34" charset="0"/>
              <a:buChar char="•"/>
            </a:pPr>
            <a:r>
              <a:rPr lang="en-US" sz="2400" dirty="0">
                <a:solidFill>
                  <a:srgbClr val="8C18C6"/>
                </a:solidFill>
                <a:latin typeface="Miriam Libre" panose="00000500000000000000" pitchFamily="2" charset="-79"/>
                <a:cs typeface="Miriam Libre" panose="00000500000000000000" pitchFamily="2" charset="-79"/>
              </a:rPr>
              <a:t>Improve the software + customer relations</a:t>
            </a:r>
          </a:p>
          <a:p>
            <a:pPr marL="228600" indent="-228600">
              <a:buFont typeface="Arial" panose="020B0604020202020204" pitchFamily="34" charset="0"/>
              <a:buChar char="•"/>
            </a:pPr>
            <a:endParaRPr lang="en-US" sz="800" dirty="0">
              <a:solidFill>
                <a:schemeClr val="tx1"/>
              </a:solidFill>
              <a:latin typeface="Miriam Libre" panose="00000500000000000000" pitchFamily="2" charset="-79"/>
              <a:cs typeface="Miriam Libre" panose="00000500000000000000" pitchFamily="2" charset="-79"/>
            </a:endParaRPr>
          </a:p>
          <a:p>
            <a:pPr marL="228600" indent="-228600">
              <a:buClr>
                <a:schemeClr val="accent1">
                  <a:lumMod val="75000"/>
                </a:schemeClr>
              </a:buClr>
              <a:buFont typeface="Arial" panose="020B0604020202020204" pitchFamily="34" charset="0"/>
              <a:buChar char="•"/>
            </a:pPr>
            <a:r>
              <a:rPr lang="en-US" sz="2400" dirty="0">
                <a:solidFill>
                  <a:schemeClr val="accent1">
                    <a:lumMod val="75000"/>
                  </a:schemeClr>
                </a:solidFill>
                <a:latin typeface="Miriam Libre" panose="00000500000000000000" pitchFamily="2" charset="-79"/>
                <a:cs typeface="Miriam Libre" panose="00000500000000000000" pitchFamily="2" charset="-79"/>
              </a:rPr>
              <a:t>Make </a:t>
            </a:r>
            <a:r>
              <a:rPr lang="en-US" sz="2400" b="1" dirty="0">
                <a:solidFill>
                  <a:schemeClr val="accent1">
                    <a:lumMod val="75000"/>
                  </a:schemeClr>
                </a:solidFill>
                <a:latin typeface="Miriam Libre" panose="00000500000000000000" pitchFamily="2" charset="-79"/>
                <a:cs typeface="Miriam Libre" panose="00000500000000000000" pitchFamily="2" charset="-79"/>
              </a:rPr>
              <a:t>pleasant</a:t>
            </a:r>
            <a:r>
              <a:rPr lang="en-US" sz="2400" dirty="0">
                <a:solidFill>
                  <a:schemeClr val="accent1">
                    <a:lumMod val="75000"/>
                  </a:schemeClr>
                </a:solidFill>
                <a:latin typeface="Miriam Libre" panose="00000500000000000000" pitchFamily="2" charset="-79"/>
                <a:cs typeface="Miriam Libre" panose="00000500000000000000" pitchFamily="2" charset="-79"/>
              </a:rPr>
              <a:t> + </a:t>
            </a:r>
            <a:r>
              <a:rPr lang="en-US" sz="2400" b="1" dirty="0">
                <a:solidFill>
                  <a:schemeClr val="accent1">
                    <a:lumMod val="75000"/>
                  </a:schemeClr>
                </a:solidFill>
                <a:latin typeface="Miriam Libre" panose="00000500000000000000" pitchFamily="2" charset="-79"/>
                <a:cs typeface="Miriam Libre" panose="00000500000000000000" pitchFamily="2" charset="-79"/>
              </a:rPr>
              <a:t>productive</a:t>
            </a:r>
            <a:r>
              <a:rPr lang="en-US" sz="2400" dirty="0">
                <a:solidFill>
                  <a:schemeClr val="accent1">
                    <a:lumMod val="75000"/>
                  </a:schemeClr>
                </a:solidFill>
                <a:latin typeface="Miriam Libre" panose="00000500000000000000" pitchFamily="2" charset="-79"/>
                <a:cs typeface="Miriam Libre" panose="00000500000000000000" pitchFamily="2" charset="-79"/>
              </a:rPr>
              <a:t> products for end users</a:t>
            </a:r>
          </a:p>
          <a:p>
            <a:pPr marL="571500" lvl="1" indent="-228600">
              <a:buClr>
                <a:schemeClr val="accent1">
                  <a:lumMod val="75000"/>
                </a:schemeClr>
              </a:buClr>
              <a:buFont typeface="Arial" panose="020B0604020202020204" pitchFamily="34" charset="0"/>
              <a:buChar char="•"/>
            </a:pPr>
            <a:r>
              <a:rPr lang="en-US" sz="2000" dirty="0">
                <a:solidFill>
                  <a:schemeClr val="accent1">
                    <a:lumMod val="75000"/>
                  </a:schemeClr>
                </a:solidFill>
                <a:latin typeface="Miriam Libre" panose="00000500000000000000" pitchFamily="2" charset="-79"/>
                <a:cs typeface="Miriam Libre" panose="00000500000000000000" pitchFamily="2" charset="-79"/>
              </a:rPr>
              <a:t>Software that does not frustrate or annoy them</a:t>
            </a:r>
          </a:p>
          <a:p>
            <a:pPr marL="571500" indent="-228600">
              <a:buFont typeface="Arial" panose="020B0604020202020204" pitchFamily="34" charset="0"/>
              <a:buChar char="•"/>
            </a:pPr>
            <a:endParaRPr lang="en-US" sz="800" dirty="0">
              <a:solidFill>
                <a:schemeClr val="tx1"/>
              </a:solidFill>
              <a:latin typeface="Miriam Libre" panose="00000500000000000000" pitchFamily="2" charset="-79"/>
              <a:cs typeface="Miriam Libre" panose="00000500000000000000" pitchFamily="2" charset="-79"/>
            </a:endParaRPr>
          </a:p>
          <a:p>
            <a:pPr marL="228600" lvl="1" indent="-228600">
              <a:buClr>
                <a:schemeClr val="accent4">
                  <a:lumMod val="60000"/>
                  <a:lumOff val="40000"/>
                </a:schemeClr>
              </a:buClr>
              <a:buFont typeface="Arial" panose="020B0604020202020204" pitchFamily="34" charset="0"/>
              <a:buChar char="•"/>
            </a:pPr>
            <a:r>
              <a:rPr lang="en-US" sz="2400" dirty="0">
                <a:solidFill>
                  <a:srgbClr val="3309E5"/>
                </a:solidFill>
                <a:latin typeface="Miriam Libre" panose="00000500000000000000" pitchFamily="2" charset="-79"/>
                <a:cs typeface="Miriam Libre" panose="00000500000000000000" pitchFamily="2" charset="-79"/>
              </a:rPr>
              <a:t>Find </a:t>
            </a:r>
            <a:r>
              <a:rPr lang="en-US" sz="2400" b="1" dirty="0">
                <a:solidFill>
                  <a:srgbClr val="3309E5"/>
                </a:solidFill>
                <a:latin typeface="Miriam Libre" panose="00000500000000000000" pitchFamily="2" charset="-79"/>
                <a:cs typeface="Miriam Libre" panose="00000500000000000000" pitchFamily="2" charset="-79"/>
              </a:rPr>
              <a:t>innovative</a:t>
            </a:r>
            <a:r>
              <a:rPr lang="en-US" sz="2400" dirty="0">
                <a:solidFill>
                  <a:srgbClr val="3309E5"/>
                </a:solidFill>
                <a:latin typeface="Miriam Libre" panose="00000500000000000000" pitchFamily="2" charset="-79"/>
                <a:cs typeface="Miriam Libre" panose="00000500000000000000" pitchFamily="2" charset="-79"/>
              </a:rPr>
              <a:t> ideas in interaction technology</a:t>
            </a:r>
          </a:p>
          <a:p>
            <a:pPr marL="571500" indent="-228600">
              <a:buClr>
                <a:schemeClr val="accent4">
                  <a:lumMod val="60000"/>
                  <a:lumOff val="40000"/>
                </a:schemeClr>
              </a:buClr>
              <a:buFont typeface="Arial" panose="020B0604020202020204" pitchFamily="34" charset="0"/>
              <a:buChar char="•"/>
            </a:pPr>
            <a:r>
              <a:rPr lang="en-US" sz="2000" dirty="0">
                <a:solidFill>
                  <a:srgbClr val="3309E5"/>
                </a:solidFill>
                <a:latin typeface="Miriam Libre" panose="00000500000000000000" pitchFamily="2" charset="-79"/>
                <a:cs typeface="Miriam Libre" panose="00000500000000000000" pitchFamily="2" charset="-79"/>
              </a:rPr>
              <a:t>Attend conferences, learn from industry/research</a:t>
            </a:r>
          </a:p>
          <a:p>
            <a:pPr marL="228600" indent="-228600">
              <a:buFont typeface="Arial" panose="020B0604020202020204" pitchFamily="34" charset="0"/>
              <a:buChar char="•"/>
            </a:pPr>
            <a:endParaRPr lang="en-US" sz="800" dirty="0">
              <a:solidFill>
                <a:schemeClr val="tx1"/>
              </a:solidFill>
              <a:latin typeface="Miriam Libre" panose="00000500000000000000" pitchFamily="2" charset="-79"/>
              <a:cs typeface="Miriam Libre" panose="00000500000000000000" pitchFamily="2" charset="-79"/>
            </a:endParaRPr>
          </a:p>
          <a:p>
            <a:pPr marL="228600" indent="-228600">
              <a:buClr>
                <a:schemeClr val="accent3">
                  <a:lumMod val="50000"/>
                </a:schemeClr>
              </a:buClr>
              <a:buFont typeface="Arial" panose="020B0604020202020204" pitchFamily="34" charset="0"/>
              <a:buChar char="•"/>
            </a:pPr>
            <a:r>
              <a:rPr lang="en-US" sz="2400" dirty="0">
                <a:solidFill>
                  <a:srgbClr val="00A249"/>
                </a:solidFill>
                <a:latin typeface="Miriam Libre" panose="00000500000000000000" pitchFamily="2" charset="-79"/>
                <a:cs typeface="Miriam Libre" panose="00000500000000000000" pitchFamily="2" charset="-79"/>
              </a:rPr>
              <a:t>Advocate for customer </a:t>
            </a:r>
            <a:r>
              <a:rPr lang="en-US" sz="2400" b="1" dirty="0">
                <a:solidFill>
                  <a:srgbClr val="00A249"/>
                </a:solidFill>
                <a:latin typeface="Miriam Libre" panose="00000500000000000000" pitchFamily="2" charset="-79"/>
                <a:cs typeface="Miriam Libre" panose="00000500000000000000" pitchFamily="2" charset="-79"/>
              </a:rPr>
              <a:t>perspectives</a:t>
            </a:r>
          </a:p>
        </p:txBody>
      </p:sp>
      <p:pic>
        <p:nvPicPr>
          <p:cNvPr id="2052" name="Picture 4" descr="Team Icon - Download in Colored Outline Style">
            <a:extLst>
              <a:ext uri="{FF2B5EF4-FFF2-40B4-BE49-F238E27FC236}">
                <a16:creationId xmlns:a16="http://schemas.microsoft.com/office/drawing/2014/main" id="{7DB992E8-8219-430D-9549-2AB0E0221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8631" y="3534508"/>
            <a:ext cx="1055077" cy="10550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rvices - Website Design and Development in India">
            <a:extLst>
              <a:ext uri="{FF2B5EF4-FFF2-40B4-BE49-F238E27FC236}">
                <a16:creationId xmlns:a16="http://schemas.microsoft.com/office/drawing/2014/main" id="{8044B4A1-CEE2-4B3A-86F0-8EB0AD98CC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8630" y="1389184"/>
            <a:ext cx="1055077" cy="105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335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DB7E-0E53-432C-84F9-740CEA0FE616}"/>
              </a:ext>
            </a:extLst>
          </p:cNvPr>
          <p:cNvSpPr>
            <a:spLocks noGrp="1"/>
          </p:cNvSpPr>
          <p:nvPr>
            <p:ph type="title"/>
          </p:nvPr>
        </p:nvSpPr>
        <p:spPr/>
        <p:txBody>
          <a:bodyPr/>
          <a:lstStyle/>
          <a:p>
            <a:r>
              <a:rPr lang="en-US" dirty="0"/>
              <a:t>UX Stages</a:t>
            </a:r>
          </a:p>
        </p:txBody>
      </p:sp>
      <p:pic>
        <p:nvPicPr>
          <p:cNvPr id="3074" name="Picture 2" descr="Magnifying Glass Graphic by Meow Studio · Creative Fabrica">
            <a:extLst>
              <a:ext uri="{FF2B5EF4-FFF2-40B4-BE49-F238E27FC236}">
                <a16:creationId xmlns:a16="http://schemas.microsoft.com/office/drawing/2014/main" id="{B691E6F8-9EC0-4DE3-B4A9-EBC8819EA368}"/>
              </a:ext>
            </a:extLst>
          </p:cNvPr>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4449" r="19216"/>
          <a:stretch/>
        </p:blipFill>
        <p:spPr bwMode="auto">
          <a:xfrm>
            <a:off x="618400" y="1418990"/>
            <a:ext cx="2558909" cy="25679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encil Icon - Free Icons">
            <a:extLst>
              <a:ext uri="{FF2B5EF4-FFF2-40B4-BE49-F238E27FC236}">
                <a16:creationId xmlns:a16="http://schemas.microsoft.com/office/drawing/2014/main" id="{6C3F6052-FEE0-4930-8F13-1781E6392944}"/>
              </a:ext>
            </a:extLst>
          </p:cNvPr>
          <p:cNvPicPr>
            <a:picLocks noChangeAspect="1" noChangeArrowheads="1"/>
          </p:cNvPicPr>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0772" t="5079" r="3499" b="5072"/>
          <a:stretch/>
        </p:blipFill>
        <p:spPr bwMode="auto">
          <a:xfrm flipH="1">
            <a:off x="2935590" y="1418989"/>
            <a:ext cx="2450206" cy="25679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est Tube Svg Png Icon Free Download (#535318) - OnlineWebFonts.COM">
            <a:extLst>
              <a:ext uri="{FF2B5EF4-FFF2-40B4-BE49-F238E27FC236}">
                <a16:creationId xmlns:a16="http://schemas.microsoft.com/office/drawing/2014/main" id="{28020AE2-A91B-4E46-A1F9-B9E7BA99FE46}"/>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5597209" y="1418989"/>
            <a:ext cx="2450207" cy="23998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44229C-7814-46E0-B155-3DD1B44F8A3E}"/>
              </a:ext>
            </a:extLst>
          </p:cNvPr>
          <p:cNvSpPr txBox="1"/>
          <p:nvPr/>
        </p:nvSpPr>
        <p:spPr>
          <a:xfrm>
            <a:off x="1238555" y="3986960"/>
            <a:ext cx="2425664" cy="523220"/>
          </a:xfrm>
          <a:prstGeom prst="rect">
            <a:avLst/>
          </a:prstGeom>
          <a:noFill/>
        </p:spPr>
        <p:txBody>
          <a:bodyPr wrap="none" rtlCol="0">
            <a:spAutoFit/>
          </a:bodyPr>
          <a:lstStyle/>
          <a:p>
            <a:pPr algn="r"/>
            <a:r>
              <a:rPr lang="en-US" sz="2800" b="1" dirty="0">
                <a:solidFill>
                  <a:schemeClr val="bg2"/>
                </a:solidFill>
                <a:latin typeface="Krona One" panose="020B0604020202020204" charset="0"/>
                <a:cs typeface="Miriam Libre" panose="00000500000000000000" pitchFamily="2" charset="-79"/>
              </a:rPr>
              <a:t>Research</a:t>
            </a:r>
            <a:endParaRPr lang="en-US" b="1" dirty="0">
              <a:solidFill>
                <a:schemeClr val="bg2"/>
              </a:solidFill>
              <a:latin typeface="Krona One" panose="020B0604020202020204" charset="0"/>
              <a:cs typeface="Miriam Libre" panose="00000500000000000000" pitchFamily="2" charset="-79"/>
            </a:endParaRPr>
          </a:p>
        </p:txBody>
      </p:sp>
      <p:sp>
        <p:nvSpPr>
          <p:cNvPr id="7" name="TextBox 6">
            <a:extLst>
              <a:ext uri="{FF2B5EF4-FFF2-40B4-BE49-F238E27FC236}">
                <a16:creationId xmlns:a16="http://schemas.microsoft.com/office/drawing/2014/main" id="{888F3D1B-CB0E-4027-8C39-F176F6E0E4C9}"/>
              </a:ext>
            </a:extLst>
          </p:cNvPr>
          <p:cNvSpPr txBox="1"/>
          <p:nvPr/>
        </p:nvSpPr>
        <p:spPr>
          <a:xfrm>
            <a:off x="4273953" y="3986960"/>
            <a:ext cx="1805302" cy="523220"/>
          </a:xfrm>
          <a:prstGeom prst="rect">
            <a:avLst/>
          </a:prstGeom>
          <a:noFill/>
        </p:spPr>
        <p:txBody>
          <a:bodyPr wrap="none" rtlCol="0">
            <a:spAutoFit/>
          </a:bodyPr>
          <a:lstStyle/>
          <a:p>
            <a:pPr algn="r"/>
            <a:r>
              <a:rPr lang="en-US" sz="2800" b="1" dirty="0">
                <a:solidFill>
                  <a:srgbClr val="C46B44"/>
                </a:solidFill>
                <a:latin typeface="Krona One" panose="020B0604020202020204" charset="0"/>
                <a:cs typeface="Miriam Libre" panose="00000500000000000000" pitchFamily="2" charset="-79"/>
              </a:rPr>
              <a:t>Design</a:t>
            </a:r>
            <a:endParaRPr lang="en-US" b="1" dirty="0">
              <a:solidFill>
                <a:srgbClr val="C46B44"/>
              </a:solidFill>
              <a:latin typeface="Krona One" panose="020B0604020202020204" charset="0"/>
              <a:cs typeface="Miriam Libre" panose="00000500000000000000" pitchFamily="2" charset="-79"/>
            </a:endParaRPr>
          </a:p>
        </p:txBody>
      </p:sp>
      <p:sp>
        <p:nvSpPr>
          <p:cNvPr id="8" name="TextBox 7">
            <a:extLst>
              <a:ext uri="{FF2B5EF4-FFF2-40B4-BE49-F238E27FC236}">
                <a16:creationId xmlns:a16="http://schemas.microsoft.com/office/drawing/2014/main" id="{5E02D666-0A64-4BD1-A403-A63ACA8ACF8D}"/>
              </a:ext>
            </a:extLst>
          </p:cNvPr>
          <p:cNvSpPr txBox="1"/>
          <p:nvPr/>
        </p:nvSpPr>
        <p:spPr>
          <a:xfrm>
            <a:off x="7062174" y="3958482"/>
            <a:ext cx="1231427" cy="523220"/>
          </a:xfrm>
          <a:prstGeom prst="rect">
            <a:avLst/>
          </a:prstGeom>
          <a:noFill/>
        </p:spPr>
        <p:txBody>
          <a:bodyPr wrap="none" rtlCol="0">
            <a:spAutoFit/>
          </a:bodyPr>
          <a:lstStyle/>
          <a:p>
            <a:pPr algn="r"/>
            <a:r>
              <a:rPr lang="en-US" sz="2800" b="1" dirty="0">
                <a:solidFill>
                  <a:schemeClr val="accent3">
                    <a:lumMod val="50000"/>
                  </a:schemeClr>
                </a:solidFill>
                <a:latin typeface="Krona One" panose="020B0604020202020204" charset="0"/>
                <a:cs typeface="Miriam Libre" panose="00000500000000000000" pitchFamily="2" charset="-79"/>
              </a:rPr>
              <a:t>Test</a:t>
            </a:r>
            <a:endParaRPr lang="en-US" b="1" dirty="0">
              <a:solidFill>
                <a:schemeClr val="accent3">
                  <a:lumMod val="50000"/>
                </a:schemeClr>
              </a:solidFill>
              <a:latin typeface="Krona One" panose="020B0604020202020204" charset="0"/>
              <a:cs typeface="Miriam Libre" panose="00000500000000000000" pitchFamily="2" charset="-79"/>
            </a:endParaRPr>
          </a:p>
        </p:txBody>
      </p:sp>
    </p:spTree>
    <p:extLst>
      <p:ext uri="{BB962C8B-B14F-4D97-AF65-F5344CB8AC3E}">
        <p14:creationId xmlns:p14="http://schemas.microsoft.com/office/powerpoint/2010/main" val="1871972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up)">
                                      <p:cBhvr>
                                        <p:cTn id="7" dur="500"/>
                                        <p:tgtEl>
                                          <p:spTgt spid="307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076"/>
                                        </p:tgtEl>
                                        <p:attrNameLst>
                                          <p:attrName>style.visibility</p:attrName>
                                        </p:attrNameLst>
                                      </p:cBhvr>
                                      <p:to>
                                        <p:strVal val="visible"/>
                                      </p:to>
                                    </p:set>
                                    <p:animEffect transition="in" filter="wipe(up)">
                                      <p:cBhvr>
                                        <p:cTn id="16" dur="500"/>
                                        <p:tgtEl>
                                          <p:spTgt spid="3076"/>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078"/>
                                        </p:tgtEl>
                                        <p:attrNameLst>
                                          <p:attrName>style.visibility</p:attrName>
                                        </p:attrNameLst>
                                      </p:cBhvr>
                                      <p:to>
                                        <p:strVal val="visible"/>
                                      </p:to>
                                    </p:set>
                                    <p:animEffect transition="in" filter="wipe(up)">
                                      <p:cBhvr>
                                        <p:cTn id="25" dur="500"/>
                                        <p:tgtEl>
                                          <p:spTgt spid="3078"/>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72796D-193E-4F5E-B9D5-29C8433F672A}"/>
              </a:ext>
            </a:extLst>
          </p:cNvPr>
          <p:cNvPicPr>
            <a:picLocks noChangeAspect="1"/>
          </p:cNvPicPr>
          <p:nvPr/>
        </p:nvPicPr>
        <p:blipFill>
          <a:blip r:embed="rId3"/>
          <a:stretch>
            <a:fillRect/>
          </a:stretch>
        </p:blipFill>
        <p:spPr>
          <a:xfrm>
            <a:off x="0" y="687618"/>
            <a:ext cx="9144000" cy="3768263"/>
          </a:xfrm>
          <a:prstGeom prst="rect">
            <a:avLst/>
          </a:prstGeom>
        </p:spPr>
      </p:pic>
    </p:spTree>
    <p:extLst>
      <p:ext uri="{BB962C8B-B14F-4D97-AF65-F5344CB8AC3E}">
        <p14:creationId xmlns:p14="http://schemas.microsoft.com/office/powerpoint/2010/main" val="2454509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DB7E-0E53-432C-84F9-740CEA0FE616}"/>
              </a:ext>
            </a:extLst>
          </p:cNvPr>
          <p:cNvSpPr>
            <a:spLocks noGrp="1"/>
          </p:cNvSpPr>
          <p:nvPr>
            <p:ph type="title"/>
          </p:nvPr>
        </p:nvSpPr>
        <p:spPr/>
        <p:txBody>
          <a:bodyPr/>
          <a:lstStyle/>
          <a:p>
            <a:r>
              <a:rPr lang="en-US" dirty="0"/>
              <a:t>UX Stages</a:t>
            </a:r>
          </a:p>
        </p:txBody>
      </p:sp>
      <p:pic>
        <p:nvPicPr>
          <p:cNvPr id="3074" name="Picture 2" descr="Magnifying Glass Graphic by Meow Studio · Creative Fabrica">
            <a:extLst>
              <a:ext uri="{FF2B5EF4-FFF2-40B4-BE49-F238E27FC236}">
                <a16:creationId xmlns:a16="http://schemas.microsoft.com/office/drawing/2014/main" id="{B691E6F8-9EC0-4DE3-B4A9-EBC8819EA368}"/>
              </a:ext>
            </a:extLst>
          </p:cNvPr>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4449" r="19216"/>
          <a:stretch/>
        </p:blipFill>
        <p:spPr bwMode="auto">
          <a:xfrm>
            <a:off x="618400" y="1418990"/>
            <a:ext cx="2558909" cy="25679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encil Icon - Free Icons">
            <a:extLst>
              <a:ext uri="{FF2B5EF4-FFF2-40B4-BE49-F238E27FC236}">
                <a16:creationId xmlns:a16="http://schemas.microsoft.com/office/drawing/2014/main" id="{6C3F6052-FEE0-4930-8F13-1781E6392944}"/>
              </a:ext>
            </a:extLst>
          </p:cNvPr>
          <p:cNvPicPr>
            <a:picLocks noChangeAspect="1" noChangeArrowheads="1"/>
          </p:cNvPicPr>
          <p:nvPr/>
        </p:nvPicPr>
        <p:blipFill rotWithShape="1">
          <a:blip r:embed="rId4">
            <a:lum bright="70000" contrast="-70000"/>
            <a:extLst>
              <a:ext uri="{28A0092B-C50C-407E-A947-70E740481C1C}">
                <a14:useLocalDpi xmlns:a14="http://schemas.microsoft.com/office/drawing/2010/main" val="0"/>
              </a:ext>
            </a:extLst>
          </a:blip>
          <a:srcRect l="10772" t="5079" r="3499" b="5072"/>
          <a:stretch/>
        </p:blipFill>
        <p:spPr bwMode="auto">
          <a:xfrm flipH="1">
            <a:off x="2935590" y="1418989"/>
            <a:ext cx="2450206" cy="25679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est Tube Svg Png Icon Free Download (#535318) - OnlineWebFonts.COM">
            <a:extLst>
              <a:ext uri="{FF2B5EF4-FFF2-40B4-BE49-F238E27FC236}">
                <a16:creationId xmlns:a16="http://schemas.microsoft.com/office/drawing/2014/main" id="{28020AE2-A91B-4E46-A1F9-B9E7BA99FE46}"/>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flipH="1">
            <a:off x="5597209" y="1418989"/>
            <a:ext cx="2450207" cy="23998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44229C-7814-46E0-B155-3DD1B44F8A3E}"/>
              </a:ext>
            </a:extLst>
          </p:cNvPr>
          <p:cNvSpPr txBox="1"/>
          <p:nvPr/>
        </p:nvSpPr>
        <p:spPr>
          <a:xfrm>
            <a:off x="1238555" y="3986960"/>
            <a:ext cx="2425664" cy="523220"/>
          </a:xfrm>
          <a:prstGeom prst="rect">
            <a:avLst/>
          </a:prstGeom>
          <a:noFill/>
        </p:spPr>
        <p:txBody>
          <a:bodyPr wrap="none" rtlCol="0">
            <a:spAutoFit/>
          </a:bodyPr>
          <a:lstStyle/>
          <a:p>
            <a:pPr algn="r"/>
            <a:r>
              <a:rPr lang="en-US" sz="2800" b="1" dirty="0">
                <a:solidFill>
                  <a:schemeClr val="bg2"/>
                </a:solidFill>
                <a:latin typeface="Krona One" panose="020B0604020202020204" charset="0"/>
                <a:cs typeface="Miriam Libre" panose="00000500000000000000" pitchFamily="2" charset="-79"/>
              </a:rPr>
              <a:t>Research</a:t>
            </a:r>
            <a:endParaRPr lang="en-US" b="1" dirty="0">
              <a:solidFill>
                <a:schemeClr val="bg2"/>
              </a:solidFill>
              <a:latin typeface="Krona One" panose="020B0604020202020204" charset="0"/>
              <a:cs typeface="Miriam Libre" panose="00000500000000000000" pitchFamily="2" charset="-79"/>
            </a:endParaRPr>
          </a:p>
        </p:txBody>
      </p:sp>
      <p:sp>
        <p:nvSpPr>
          <p:cNvPr id="7" name="TextBox 6">
            <a:extLst>
              <a:ext uri="{FF2B5EF4-FFF2-40B4-BE49-F238E27FC236}">
                <a16:creationId xmlns:a16="http://schemas.microsoft.com/office/drawing/2014/main" id="{888F3D1B-CB0E-4027-8C39-F176F6E0E4C9}"/>
              </a:ext>
            </a:extLst>
          </p:cNvPr>
          <p:cNvSpPr txBox="1"/>
          <p:nvPr/>
        </p:nvSpPr>
        <p:spPr>
          <a:xfrm>
            <a:off x="4273953" y="3986960"/>
            <a:ext cx="1805302" cy="523220"/>
          </a:xfrm>
          <a:prstGeom prst="rect">
            <a:avLst/>
          </a:prstGeom>
          <a:noFill/>
        </p:spPr>
        <p:txBody>
          <a:bodyPr wrap="none" rtlCol="0">
            <a:spAutoFit/>
          </a:bodyPr>
          <a:lstStyle/>
          <a:p>
            <a:pPr algn="r"/>
            <a:r>
              <a:rPr lang="en-US" sz="2800" b="1" dirty="0">
                <a:solidFill>
                  <a:schemeClr val="bg1">
                    <a:lumMod val="85000"/>
                  </a:schemeClr>
                </a:solidFill>
                <a:latin typeface="Krona One" panose="020B0604020202020204" charset="0"/>
                <a:cs typeface="Miriam Libre" panose="00000500000000000000" pitchFamily="2" charset="-79"/>
              </a:rPr>
              <a:t>Design</a:t>
            </a:r>
            <a:endParaRPr lang="en-US" b="1" dirty="0">
              <a:solidFill>
                <a:schemeClr val="bg1">
                  <a:lumMod val="85000"/>
                </a:schemeClr>
              </a:solidFill>
              <a:latin typeface="Krona One" panose="020B0604020202020204" charset="0"/>
              <a:cs typeface="Miriam Libre" panose="00000500000000000000" pitchFamily="2" charset="-79"/>
            </a:endParaRPr>
          </a:p>
        </p:txBody>
      </p:sp>
      <p:sp>
        <p:nvSpPr>
          <p:cNvPr id="8" name="TextBox 7">
            <a:extLst>
              <a:ext uri="{FF2B5EF4-FFF2-40B4-BE49-F238E27FC236}">
                <a16:creationId xmlns:a16="http://schemas.microsoft.com/office/drawing/2014/main" id="{5E02D666-0A64-4BD1-A403-A63ACA8ACF8D}"/>
              </a:ext>
            </a:extLst>
          </p:cNvPr>
          <p:cNvSpPr txBox="1"/>
          <p:nvPr/>
        </p:nvSpPr>
        <p:spPr>
          <a:xfrm>
            <a:off x="7062174" y="3958482"/>
            <a:ext cx="1231427" cy="523220"/>
          </a:xfrm>
          <a:prstGeom prst="rect">
            <a:avLst/>
          </a:prstGeom>
          <a:noFill/>
        </p:spPr>
        <p:txBody>
          <a:bodyPr wrap="none" rtlCol="0">
            <a:spAutoFit/>
          </a:bodyPr>
          <a:lstStyle/>
          <a:p>
            <a:pPr algn="r"/>
            <a:r>
              <a:rPr lang="en-US" sz="2800" b="1" dirty="0">
                <a:solidFill>
                  <a:schemeClr val="bg1">
                    <a:lumMod val="85000"/>
                  </a:schemeClr>
                </a:solidFill>
                <a:latin typeface="Krona One" panose="020B0604020202020204" charset="0"/>
                <a:cs typeface="Miriam Libre" panose="00000500000000000000" pitchFamily="2" charset="-79"/>
              </a:rPr>
              <a:t>Test</a:t>
            </a:r>
            <a:endParaRPr lang="en-US" b="1" dirty="0">
              <a:solidFill>
                <a:schemeClr val="bg1">
                  <a:lumMod val="85000"/>
                </a:schemeClr>
              </a:solidFill>
              <a:latin typeface="Krona One" panose="020B0604020202020204" charset="0"/>
              <a:cs typeface="Miriam Libre" panose="00000500000000000000" pitchFamily="2" charset="-79"/>
            </a:endParaRPr>
          </a:p>
        </p:txBody>
      </p:sp>
    </p:spTree>
    <p:extLst>
      <p:ext uri="{BB962C8B-B14F-4D97-AF65-F5344CB8AC3E}">
        <p14:creationId xmlns:p14="http://schemas.microsoft.com/office/powerpoint/2010/main" val="1741643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6F5A3A-87AF-46FE-9EF5-11268A38B45A}"/>
              </a:ext>
            </a:extLst>
          </p:cNvPr>
          <p:cNvSpPr/>
          <p:nvPr/>
        </p:nvSpPr>
        <p:spPr>
          <a:xfrm>
            <a:off x="720000" y="1477818"/>
            <a:ext cx="7704000" cy="30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3200" dirty="0">
                <a:solidFill>
                  <a:schemeClr val="tx1"/>
                </a:solidFill>
                <a:latin typeface="Miriam Libre" panose="00000500000000000000" pitchFamily="2" charset="-79"/>
                <a:cs typeface="Miriam Libre" panose="00000500000000000000" pitchFamily="2" charset="-79"/>
              </a:rPr>
              <a:t>Surveys</a:t>
            </a:r>
          </a:p>
          <a:p>
            <a:pPr marL="285750" indent="-285750">
              <a:buFont typeface="Arial" panose="020B0604020202020204" pitchFamily="34" charset="0"/>
              <a:buChar char="•"/>
            </a:pPr>
            <a:r>
              <a:rPr lang="en-US" sz="3200" dirty="0">
                <a:solidFill>
                  <a:schemeClr val="tx1"/>
                </a:solidFill>
                <a:latin typeface="Miriam Libre" panose="00000500000000000000" pitchFamily="2" charset="-79"/>
                <a:cs typeface="Miriam Libre" panose="00000500000000000000" pitchFamily="2" charset="-79"/>
              </a:rPr>
              <a:t>Observations</a:t>
            </a:r>
          </a:p>
          <a:p>
            <a:pPr marL="285750" indent="-285750">
              <a:buFont typeface="Arial" panose="020B0604020202020204" pitchFamily="34" charset="0"/>
              <a:buChar char="•"/>
            </a:pPr>
            <a:r>
              <a:rPr lang="en-US" sz="3200" dirty="0">
                <a:solidFill>
                  <a:schemeClr val="tx1"/>
                </a:solidFill>
                <a:latin typeface="Miriam Libre" panose="00000500000000000000" pitchFamily="2" charset="-79"/>
                <a:cs typeface="Miriam Libre" panose="00000500000000000000" pitchFamily="2" charset="-79"/>
              </a:rPr>
              <a:t>Interviews</a:t>
            </a:r>
          </a:p>
          <a:p>
            <a:pPr marL="285750" indent="-285750">
              <a:buFont typeface="Arial" panose="020B0604020202020204" pitchFamily="34" charset="0"/>
              <a:buChar char="•"/>
            </a:pPr>
            <a:r>
              <a:rPr lang="en-US" sz="3200" dirty="0">
                <a:solidFill>
                  <a:schemeClr val="tx1"/>
                </a:solidFill>
                <a:latin typeface="Miriam Libre" panose="00000500000000000000" pitchFamily="2" charset="-79"/>
                <a:cs typeface="Miriam Libre" panose="00000500000000000000" pitchFamily="2" charset="-79"/>
              </a:rPr>
              <a:t>Specialized tests</a:t>
            </a:r>
          </a:p>
          <a:p>
            <a:pPr marL="285750" indent="-285750">
              <a:buFont typeface="Arial" panose="020B0604020202020204" pitchFamily="34" charset="0"/>
              <a:buChar char="•"/>
            </a:pPr>
            <a:r>
              <a:rPr lang="en-US" sz="3200" dirty="0">
                <a:solidFill>
                  <a:schemeClr val="tx1"/>
                </a:solidFill>
                <a:latin typeface="Miriam Libre" panose="00000500000000000000" pitchFamily="2" charset="-79"/>
                <a:cs typeface="Miriam Libre" panose="00000500000000000000" pitchFamily="2" charset="-79"/>
              </a:rPr>
              <a:t>Analytic data</a:t>
            </a:r>
          </a:p>
          <a:p>
            <a:pPr marL="285750" indent="-285750">
              <a:buFont typeface="Arial" panose="020B0604020202020204" pitchFamily="34" charset="0"/>
              <a:buChar char="•"/>
            </a:pPr>
            <a:r>
              <a:rPr lang="en-US" sz="3200" dirty="0">
                <a:solidFill>
                  <a:schemeClr val="tx1"/>
                </a:solidFill>
                <a:latin typeface="Miriam Libre" panose="00000500000000000000" pitchFamily="2" charset="-79"/>
                <a:cs typeface="Miriam Libre" panose="00000500000000000000" pitchFamily="2" charset="-79"/>
              </a:rPr>
              <a:t>Scientific publications</a:t>
            </a:r>
          </a:p>
        </p:txBody>
      </p:sp>
      <p:sp>
        <p:nvSpPr>
          <p:cNvPr id="7" name="TextBox 6">
            <a:extLst>
              <a:ext uri="{FF2B5EF4-FFF2-40B4-BE49-F238E27FC236}">
                <a16:creationId xmlns:a16="http://schemas.microsoft.com/office/drawing/2014/main" id="{AA49C270-C568-410B-9BF2-F204AE61A7DE}"/>
              </a:ext>
            </a:extLst>
          </p:cNvPr>
          <p:cNvSpPr txBox="1"/>
          <p:nvPr/>
        </p:nvSpPr>
        <p:spPr>
          <a:xfrm>
            <a:off x="662103" y="481581"/>
            <a:ext cx="2425664" cy="523220"/>
          </a:xfrm>
          <a:prstGeom prst="rect">
            <a:avLst/>
          </a:prstGeom>
          <a:noFill/>
        </p:spPr>
        <p:txBody>
          <a:bodyPr wrap="none" rtlCol="0">
            <a:spAutoFit/>
          </a:bodyPr>
          <a:lstStyle/>
          <a:p>
            <a:pPr algn="r"/>
            <a:r>
              <a:rPr lang="en-US" sz="2800" b="1" dirty="0">
                <a:solidFill>
                  <a:schemeClr val="bg2"/>
                </a:solidFill>
                <a:latin typeface="Krona One" panose="020B0604020202020204" charset="0"/>
                <a:cs typeface="Miriam Libre" panose="00000500000000000000" pitchFamily="2" charset="-79"/>
              </a:rPr>
              <a:t>Research</a:t>
            </a:r>
            <a:endParaRPr lang="en-US" b="1" dirty="0">
              <a:solidFill>
                <a:schemeClr val="bg2"/>
              </a:solidFill>
              <a:latin typeface="Krona One" panose="020B0604020202020204" charset="0"/>
              <a:cs typeface="Miriam Libre" panose="00000500000000000000" pitchFamily="2" charset="-79"/>
            </a:endParaRPr>
          </a:p>
        </p:txBody>
      </p:sp>
      <p:pic>
        <p:nvPicPr>
          <p:cNvPr id="8" name="Picture 2" descr="Magnifying Glass Graphic by Meow Studio · Creative Fabrica">
            <a:extLst>
              <a:ext uri="{FF2B5EF4-FFF2-40B4-BE49-F238E27FC236}">
                <a16:creationId xmlns:a16="http://schemas.microsoft.com/office/drawing/2014/main" id="{69F11821-602E-44BF-9AEF-5A75817069A8}"/>
              </a:ext>
            </a:extLst>
          </p:cNvPr>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4449" r="19216"/>
          <a:stretch/>
        </p:blipFill>
        <p:spPr bwMode="auto">
          <a:xfrm>
            <a:off x="3087767" y="481581"/>
            <a:ext cx="473117" cy="4747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cience Job Titles in Academia, Government, and Industry">
            <a:extLst>
              <a:ext uri="{FF2B5EF4-FFF2-40B4-BE49-F238E27FC236}">
                <a16:creationId xmlns:a16="http://schemas.microsoft.com/office/drawing/2014/main" id="{53BABD94-7331-4383-B747-329A226E69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154" r="4135"/>
          <a:stretch/>
        </p:blipFill>
        <p:spPr bwMode="auto">
          <a:xfrm>
            <a:off x="5215792" y="1477818"/>
            <a:ext cx="2829169" cy="22828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754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33AF-B35E-4B9C-918D-7BECBB46FAF3}"/>
              </a:ext>
            </a:extLst>
          </p:cNvPr>
          <p:cNvSpPr>
            <a:spLocks noGrp="1"/>
          </p:cNvSpPr>
          <p:nvPr>
            <p:ph type="title"/>
          </p:nvPr>
        </p:nvSpPr>
        <p:spPr>
          <a:xfrm>
            <a:off x="5583118" y="450905"/>
            <a:ext cx="2577115" cy="536144"/>
          </a:xfrm>
        </p:spPr>
        <p:txBody>
          <a:bodyPr/>
          <a:lstStyle/>
          <a:p>
            <a:r>
              <a:rPr lang="en-US" dirty="0"/>
              <a:t> Personas</a:t>
            </a:r>
          </a:p>
        </p:txBody>
      </p:sp>
      <p:pic>
        <p:nvPicPr>
          <p:cNvPr id="5128" name="Picture 8" descr="30 examples of great user persona templates - Justinmind">
            <a:extLst>
              <a:ext uri="{FF2B5EF4-FFF2-40B4-BE49-F238E27FC236}">
                <a16:creationId xmlns:a16="http://schemas.microsoft.com/office/drawing/2014/main" id="{86F937D6-CEFE-4064-8619-0CC0A514F7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07" t="4615" r="6000" b="4957"/>
          <a:stretch/>
        </p:blipFill>
        <p:spPr bwMode="auto">
          <a:xfrm>
            <a:off x="562707" y="1355681"/>
            <a:ext cx="5284178" cy="32693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BF5F22F-B1B0-49B4-A37A-0E331A53E0C9}"/>
              </a:ext>
            </a:extLst>
          </p:cNvPr>
          <p:cNvSpPr/>
          <p:nvPr/>
        </p:nvSpPr>
        <p:spPr>
          <a:xfrm>
            <a:off x="5846885" y="1358093"/>
            <a:ext cx="2735378" cy="323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0" i="0" dirty="0">
                <a:solidFill>
                  <a:srgbClr val="2B2B2B"/>
                </a:solidFill>
                <a:effectLst/>
                <a:latin typeface="Miriam Libre" panose="00000500000000000000" pitchFamily="2" charset="-79"/>
                <a:cs typeface="Miriam Libre" panose="00000500000000000000" pitchFamily="2" charset="-79"/>
              </a:rPr>
              <a:t>User personas are </a:t>
            </a:r>
            <a:r>
              <a:rPr lang="en-US" sz="2400" b="1" i="0" dirty="0">
                <a:solidFill>
                  <a:srgbClr val="C031A8"/>
                </a:solidFill>
                <a:effectLst/>
                <a:latin typeface="Miriam Libre" panose="00000500000000000000" pitchFamily="2" charset="-79"/>
                <a:cs typeface="Miriam Libre" panose="00000500000000000000" pitchFamily="2" charset="-79"/>
              </a:rPr>
              <a:t>archetypical users</a:t>
            </a:r>
            <a:r>
              <a:rPr lang="en-US" sz="2400" b="0" i="0" dirty="0">
                <a:solidFill>
                  <a:srgbClr val="2B2B2B"/>
                </a:solidFill>
                <a:effectLst/>
                <a:latin typeface="Miriam Libre" panose="00000500000000000000" pitchFamily="2" charset="-79"/>
                <a:cs typeface="Miriam Libre" panose="00000500000000000000" pitchFamily="2" charset="-79"/>
              </a:rPr>
              <a:t> whose goals and characteristics </a:t>
            </a:r>
            <a:r>
              <a:rPr lang="en-US" sz="2400" b="1" i="0" dirty="0">
                <a:solidFill>
                  <a:srgbClr val="C031A8"/>
                </a:solidFill>
                <a:effectLst/>
                <a:latin typeface="Miriam Libre" panose="00000500000000000000" pitchFamily="2" charset="-79"/>
                <a:cs typeface="Miriam Libre" panose="00000500000000000000" pitchFamily="2" charset="-79"/>
              </a:rPr>
              <a:t>represent</a:t>
            </a:r>
            <a:r>
              <a:rPr lang="en-US" sz="2400" b="0" i="0" dirty="0">
                <a:solidFill>
                  <a:srgbClr val="2B2B2B"/>
                </a:solidFill>
                <a:effectLst/>
                <a:latin typeface="Miriam Libre" panose="00000500000000000000" pitchFamily="2" charset="-79"/>
                <a:cs typeface="Miriam Libre" panose="00000500000000000000" pitchFamily="2" charset="-79"/>
              </a:rPr>
              <a:t> the needs of a larger group of users.</a:t>
            </a:r>
            <a:endParaRPr lang="en-US" sz="1800" dirty="0">
              <a:solidFill>
                <a:schemeClr val="tx1"/>
              </a:solidFill>
              <a:latin typeface="Miriam Libre" panose="00000500000000000000" pitchFamily="2" charset="-79"/>
              <a:cs typeface="Miriam Libre" panose="00000500000000000000" pitchFamily="2" charset="-79"/>
            </a:endParaRPr>
          </a:p>
        </p:txBody>
      </p:sp>
      <p:sp>
        <p:nvSpPr>
          <p:cNvPr id="8" name="TextBox 7">
            <a:extLst>
              <a:ext uri="{FF2B5EF4-FFF2-40B4-BE49-F238E27FC236}">
                <a16:creationId xmlns:a16="http://schemas.microsoft.com/office/drawing/2014/main" id="{F8752E51-BAF6-41E8-8929-8B8A77E90D4B}"/>
              </a:ext>
            </a:extLst>
          </p:cNvPr>
          <p:cNvSpPr txBox="1"/>
          <p:nvPr/>
        </p:nvSpPr>
        <p:spPr>
          <a:xfrm>
            <a:off x="662103" y="481581"/>
            <a:ext cx="2425664" cy="523220"/>
          </a:xfrm>
          <a:prstGeom prst="rect">
            <a:avLst/>
          </a:prstGeom>
          <a:noFill/>
        </p:spPr>
        <p:txBody>
          <a:bodyPr wrap="none" rtlCol="0">
            <a:spAutoFit/>
          </a:bodyPr>
          <a:lstStyle/>
          <a:p>
            <a:pPr algn="r"/>
            <a:r>
              <a:rPr lang="en-US" sz="2800" b="1" dirty="0">
                <a:solidFill>
                  <a:schemeClr val="bg2"/>
                </a:solidFill>
                <a:latin typeface="Krona One" panose="020B0604020202020204" charset="0"/>
                <a:cs typeface="Miriam Libre" panose="00000500000000000000" pitchFamily="2" charset="-79"/>
              </a:rPr>
              <a:t>Research</a:t>
            </a:r>
            <a:endParaRPr lang="en-US" b="1" dirty="0">
              <a:solidFill>
                <a:schemeClr val="bg2"/>
              </a:solidFill>
              <a:latin typeface="Krona One" panose="020B0604020202020204" charset="0"/>
              <a:cs typeface="Miriam Libre" panose="00000500000000000000" pitchFamily="2" charset="-79"/>
            </a:endParaRPr>
          </a:p>
        </p:txBody>
      </p:sp>
      <p:pic>
        <p:nvPicPr>
          <p:cNvPr id="9" name="Picture 2" descr="Magnifying Glass Graphic by Meow Studio · Creative Fabrica">
            <a:extLst>
              <a:ext uri="{FF2B5EF4-FFF2-40B4-BE49-F238E27FC236}">
                <a16:creationId xmlns:a16="http://schemas.microsoft.com/office/drawing/2014/main" id="{5C89AC13-93B7-40EE-A77C-29F5B11A616B}"/>
              </a:ext>
            </a:extLst>
          </p:cNvPr>
          <p:cNvPicPr>
            <a:picLocks noChangeAspect="1" noChangeArrowheads="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14449" r="19216"/>
          <a:stretch/>
        </p:blipFill>
        <p:spPr bwMode="auto">
          <a:xfrm>
            <a:off x="3087767" y="481581"/>
            <a:ext cx="473117" cy="47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525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8"/>
                                        </p:tgtEl>
                                        <p:attrNameLst>
                                          <p:attrName>style.visibility</p:attrName>
                                        </p:attrNameLst>
                                      </p:cBhvr>
                                      <p:to>
                                        <p:strVal val="visible"/>
                                      </p:to>
                                    </p:set>
                                    <p:animEffect transition="in" filter="fade">
                                      <p:cBhvr>
                                        <p:cTn id="12"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DB7E-0E53-432C-84F9-740CEA0FE616}"/>
              </a:ext>
            </a:extLst>
          </p:cNvPr>
          <p:cNvSpPr>
            <a:spLocks noGrp="1"/>
          </p:cNvSpPr>
          <p:nvPr>
            <p:ph type="title"/>
          </p:nvPr>
        </p:nvSpPr>
        <p:spPr/>
        <p:txBody>
          <a:bodyPr/>
          <a:lstStyle/>
          <a:p>
            <a:r>
              <a:rPr lang="en-US" dirty="0"/>
              <a:t>UX Stages</a:t>
            </a:r>
          </a:p>
        </p:txBody>
      </p:sp>
      <p:pic>
        <p:nvPicPr>
          <p:cNvPr id="3074" name="Picture 2" descr="Magnifying Glass Graphic by Meow Studio · Creative Fabrica">
            <a:extLst>
              <a:ext uri="{FF2B5EF4-FFF2-40B4-BE49-F238E27FC236}">
                <a16:creationId xmlns:a16="http://schemas.microsoft.com/office/drawing/2014/main" id="{B691E6F8-9EC0-4DE3-B4A9-EBC8819EA368}"/>
              </a:ext>
            </a:extLst>
          </p:cNvP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14449" r="19216"/>
          <a:stretch/>
        </p:blipFill>
        <p:spPr bwMode="auto">
          <a:xfrm>
            <a:off x="618400" y="1418990"/>
            <a:ext cx="2558909" cy="25679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encil Icon - Free Icons">
            <a:extLst>
              <a:ext uri="{FF2B5EF4-FFF2-40B4-BE49-F238E27FC236}">
                <a16:creationId xmlns:a16="http://schemas.microsoft.com/office/drawing/2014/main" id="{6C3F6052-FEE0-4930-8F13-1781E6392944}"/>
              </a:ext>
            </a:extLst>
          </p:cNvPr>
          <p:cNvPicPr>
            <a:picLocks noChangeAspect="1" noChangeArrowheads="1"/>
          </p:cNvPicPr>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0772" t="5079" r="3499" b="5072"/>
          <a:stretch/>
        </p:blipFill>
        <p:spPr bwMode="auto">
          <a:xfrm flipH="1">
            <a:off x="2935590" y="1418989"/>
            <a:ext cx="2450206" cy="25679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est Tube Svg Png Icon Free Download (#535318) - OnlineWebFonts.COM">
            <a:extLst>
              <a:ext uri="{FF2B5EF4-FFF2-40B4-BE49-F238E27FC236}">
                <a16:creationId xmlns:a16="http://schemas.microsoft.com/office/drawing/2014/main" id="{28020AE2-A91B-4E46-A1F9-B9E7BA99FE46}"/>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flipH="1">
            <a:off x="5597209" y="1418989"/>
            <a:ext cx="2450207" cy="23998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44229C-7814-46E0-B155-3DD1B44F8A3E}"/>
              </a:ext>
            </a:extLst>
          </p:cNvPr>
          <p:cNvSpPr txBox="1"/>
          <p:nvPr/>
        </p:nvSpPr>
        <p:spPr>
          <a:xfrm>
            <a:off x="1238555" y="3986960"/>
            <a:ext cx="2425664" cy="523220"/>
          </a:xfrm>
          <a:prstGeom prst="rect">
            <a:avLst/>
          </a:prstGeom>
          <a:noFill/>
        </p:spPr>
        <p:txBody>
          <a:bodyPr wrap="none" rtlCol="0">
            <a:spAutoFit/>
          </a:bodyPr>
          <a:lstStyle/>
          <a:p>
            <a:pPr algn="r"/>
            <a:r>
              <a:rPr lang="en-US" sz="2800" b="1" dirty="0">
                <a:solidFill>
                  <a:schemeClr val="bg1">
                    <a:lumMod val="85000"/>
                  </a:schemeClr>
                </a:solidFill>
                <a:latin typeface="Krona One" panose="020B0604020202020204" charset="0"/>
                <a:cs typeface="Miriam Libre" panose="00000500000000000000" pitchFamily="2" charset="-79"/>
              </a:rPr>
              <a:t>Research</a:t>
            </a:r>
            <a:endParaRPr lang="en-US" b="1" dirty="0">
              <a:solidFill>
                <a:schemeClr val="bg1">
                  <a:lumMod val="85000"/>
                </a:schemeClr>
              </a:solidFill>
              <a:latin typeface="Krona One" panose="020B0604020202020204" charset="0"/>
              <a:cs typeface="Miriam Libre" panose="00000500000000000000" pitchFamily="2" charset="-79"/>
            </a:endParaRPr>
          </a:p>
        </p:txBody>
      </p:sp>
      <p:sp>
        <p:nvSpPr>
          <p:cNvPr id="7" name="TextBox 6">
            <a:extLst>
              <a:ext uri="{FF2B5EF4-FFF2-40B4-BE49-F238E27FC236}">
                <a16:creationId xmlns:a16="http://schemas.microsoft.com/office/drawing/2014/main" id="{888F3D1B-CB0E-4027-8C39-F176F6E0E4C9}"/>
              </a:ext>
            </a:extLst>
          </p:cNvPr>
          <p:cNvSpPr txBox="1"/>
          <p:nvPr/>
        </p:nvSpPr>
        <p:spPr>
          <a:xfrm>
            <a:off x="4273953" y="3986960"/>
            <a:ext cx="1805302" cy="523220"/>
          </a:xfrm>
          <a:prstGeom prst="rect">
            <a:avLst/>
          </a:prstGeom>
          <a:noFill/>
        </p:spPr>
        <p:txBody>
          <a:bodyPr wrap="none" rtlCol="0">
            <a:spAutoFit/>
          </a:bodyPr>
          <a:lstStyle/>
          <a:p>
            <a:pPr algn="r"/>
            <a:r>
              <a:rPr lang="en-US" sz="2800" b="1" dirty="0">
                <a:solidFill>
                  <a:srgbClr val="C46B44"/>
                </a:solidFill>
                <a:latin typeface="Krona One" panose="020B0604020202020204" charset="0"/>
                <a:cs typeface="Miriam Libre" panose="00000500000000000000" pitchFamily="2" charset="-79"/>
              </a:rPr>
              <a:t>Design</a:t>
            </a:r>
            <a:endParaRPr lang="en-US" b="1" dirty="0">
              <a:solidFill>
                <a:srgbClr val="C46B44"/>
              </a:solidFill>
              <a:latin typeface="Krona One" panose="020B0604020202020204" charset="0"/>
              <a:cs typeface="Miriam Libre" panose="00000500000000000000" pitchFamily="2" charset="-79"/>
            </a:endParaRPr>
          </a:p>
        </p:txBody>
      </p:sp>
      <p:sp>
        <p:nvSpPr>
          <p:cNvPr id="8" name="TextBox 7">
            <a:extLst>
              <a:ext uri="{FF2B5EF4-FFF2-40B4-BE49-F238E27FC236}">
                <a16:creationId xmlns:a16="http://schemas.microsoft.com/office/drawing/2014/main" id="{5E02D666-0A64-4BD1-A403-A63ACA8ACF8D}"/>
              </a:ext>
            </a:extLst>
          </p:cNvPr>
          <p:cNvSpPr txBox="1"/>
          <p:nvPr/>
        </p:nvSpPr>
        <p:spPr>
          <a:xfrm>
            <a:off x="7062174" y="3958482"/>
            <a:ext cx="1231427" cy="523220"/>
          </a:xfrm>
          <a:prstGeom prst="rect">
            <a:avLst/>
          </a:prstGeom>
          <a:noFill/>
        </p:spPr>
        <p:txBody>
          <a:bodyPr wrap="none" rtlCol="0">
            <a:spAutoFit/>
          </a:bodyPr>
          <a:lstStyle/>
          <a:p>
            <a:pPr algn="r"/>
            <a:r>
              <a:rPr lang="en-US" sz="2800" b="1" dirty="0">
                <a:solidFill>
                  <a:schemeClr val="bg1">
                    <a:lumMod val="85000"/>
                  </a:schemeClr>
                </a:solidFill>
                <a:latin typeface="Krona One" panose="020B0604020202020204" charset="0"/>
                <a:cs typeface="Miriam Libre" panose="00000500000000000000" pitchFamily="2" charset="-79"/>
              </a:rPr>
              <a:t>Test</a:t>
            </a:r>
            <a:endParaRPr lang="en-US" b="1" dirty="0">
              <a:solidFill>
                <a:schemeClr val="bg1">
                  <a:lumMod val="85000"/>
                </a:schemeClr>
              </a:solidFill>
              <a:latin typeface="Krona One" panose="020B0604020202020204" charset="0"/>
              <a:cs typeface="Miriam Libre" panose="00000500000000000000" pitchFamily="2" charset="-79"/>
            </a:endParaRPr>
          </a:p>
        </p:txBody>
      </p:sp>
    </p:spTree>
    <p:extLst>
      <p:ext uri="{BB962C8B-B14F-4D97-AF65-F5344CB8AC3E}">
        <p14:creationId xmlns:p14="http://schemas.microsoft.com/office/powerpoint/2010/main" val="809069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theme/theme1.xml><?xml version="1.0" encoding="utf-8"?>
<a:theme xmlns:a="http://schemas.openxmlformats.org/drawingml/2006/main" name="Blue Grid Interface &amp; Sticky Notes Company Profile by Slidesgo">
  <a:themeElements>
    <a:clrScheme name="Simple Light">
      <a:dk1>
        <a:srgbClr val="000000"/>
      </a:dk1>
      <a:lt1>
        <a:srgbClr val="FFFFFF"/>
      </a:lt1>
      <a:dk2>
        <a:srgbClr val="AA2FE6"/>
      </a:dk2>
      <a:lt2>
        <a:srgbClr val="FF7ACD"/>
      </a:lt2>
      <a:accent1>
        <a:srgbClr val="FFA27A"/>
      </a:accent1>
      <a:accent2>
        <a:srgbClr val="FFDF6D"/>
      </a:accent2>
      <a:accent3>
        <a:srgbClr val="8FFFC1"/>
      </a:accent3>
      <a:accent4>
        <a:srgbClr val="24069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20849</TotalTime>
  <Words>1816</Words>
  <Application>Microsoft Office PowerPoint</Application>
  <PresentationFormat>On-screen Show (16:9)</PresentationFormat>
  <Paragraphs>123</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Miriam Libre</vt:lpstr>
      <vt:lpstr>Roboto</vt:lpstr>
      <vt:lpstr>Krona One</vt:lpstr>
      <vt:lpstr>Blue Grid Interface &amp; Sticky Notes Company Profile by Slidesgo</vt:lpstr>
      <vt:lpstr>User Experience</vt:lpstr>
      <vt:lpstr>PowerPoint Presentation</vt:lpstr>
      <vt:lpstr>User eXperience Team Goals</vt:lpstr>
      <vt:lpstr>UX Stages</vt:lpstr>
      <vt:lpstr>PowerPoint Presentation</vt:lpstr>
      <vt:lpstr>UX Stages</vt:lpstr>
      <vt:lpstr>PowerPoint Presentation</vt:lpstr>
      <vt:lpstr> Personas</vt:lpstr>
      <vt:lpstr>UX Stages</vt:lpstr>
      <vt:lpstr>PowerPoint Presentation</vt:lpstr>
      <vt:lpstr>UX Stages</vt:lpstr>
      <vt:lpstr>PowerPoint Presentation</vt:lpstr>
      <vt:lpstr>THE LAB</vt:lpstr>
      <vt:lpstr>A/B Testing</vt:lpstr>
      <vt:lpstr>UX Stages</vt:lpstr>
      <vt:lpstr>How to Pursue UX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HTML &amp; CSS!</dc:title>
  <dc:creator>Marissa Dilisio</dc:creator>
  <cp:lastModifiedBy>Joseph Maxwell</cp:lastModifiedBy>
  <cp:revision>111</cp:revision>
  <dcterms:modified xsi:type="dcterms:W3CDTF">2022-11-28T18:17:15Z</dcterms:modified>
</cp:coreProperties>
</file>