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9" r:id="rId2"/>
    <p:sldId id="275" r:id="rId3"/>
    <p:sldId id="260" r:id="rId4"/>
    <p:sldId id="284" r:id="rId5"/>
    <p:sldId id="283" r:id="rId6"/>
    <p:sldId id="289" r:id="rId7"/>
    <p:sldId id="266" r:id="rId8"/>
    <p:sldId id="265" r:id="rId9"/>
    <p:sldId id="285" r:id="rId10"/>
    <p:sldId id="298" r:id="rId11"/>
    <p:sldId id="286" r:id="rId12"/>
    <p:sldId id="287" r:id="rId13"/>
    <p:sldId id="292" r:id="rId14"/>
    <p:sldId id="288" r:id="rId15"/>
    <p:sldId id="291" r:id="rId16"/>
    <p:sldId id="290" r:id="rId17"/>
    <p:sldId id="293" r:id="rId18"/>
    <p:sldId id="294" r:id="rId19"/>
    <p:sldId id="296" r:id="rId20"/>
    <p:sldId id="297" r:id="rId21"/>
    <p:sldId id="295" r:id="rId22"/>
    <p:sldId id="299" r:id="rId23"/>
    <p:sldId id="300" r:id="rId24"/>
    <p:sldId id="301" r:id="rId25"/>
    <p:sldId id="302" r:id="rId26"/>
    <p:sldId id="276" r:id="rId27"/>
    <p:sldId id="30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791" autoAdjust="0"/>
  </p:normalViewPr>
  <p:slideViewPr>
    <p:cSldViewPr showGuides="1">
      <p:cViewPr varScale="1">
        <p:scale>
          <a:sx n="101" d="100"/>
          <a:sy n="101" d="100"/>
        </p:scale>
        <p:origin x="9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r>
              <a:rPr lang="en-US" baseline="0" dirty="0" smtClean="0"/>
              <a:t> students if they know anything about Python or programming. Ask them to guess how Python got its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05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 through the example</a:t>
            </a:r>
            <a:r>
              <a:rPr lang="en-US" baseline="0" dirty="0" smtClean="0"/>
              <a:t> line by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23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87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28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1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 the students to trinket, and have them follow along with the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4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</a:t>
            </a:r>
            <a:r>
              <a:rPr lang="en-US" baseline="0" dirty="0" smtClean="0"/>
              <a:t> students if they know what the mailbox/cubbyholes 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53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variable</a:t>
            </a:r>
            <a:r>
              <a:rPr lang="en-US" baseline="0" dirty="0" smtClean="0"/>
              <a:t>s must have no spaces, no special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67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that in a real life conversation, people ask questions and remember what the other person says. A computer program works in the same way; it asks questions to the user, and remembers their answers! In</a:t>
            </a:r>
            <a:r>
              <a:rPr lang="en-US" baseline="0" dirty="0" smtClean="0"/>
              <a:t> Python, the answers the user enters are stored within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17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students what they think this will 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13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</a:t>
            </a:r>
            <a:r>
              <a:rPr lang="en-US" baseline="0" dirty="0" smtClean="0"/>
              <a:t> through the example line by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09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a real conversation, one person would respond differently based on what the other person says.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51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will happen if the user enters blue? What will happen if the user</a:t>
            </a:r>
            <a:r>
              <a:rPr lang="en-US" baseline="0" dirty="0" smtClean="0"/>
              <a:t> enters something other than blue?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Indentation</a:t>
            </a:r>
            <a:r>
              <a:rPr lang="en-US" b="0" i="0" baseline="0" dirty="0" smtClean="0"/>
              <a:t> tells the program what to do </a:t>
            </a:r>
            <a:r>
              <a:rPr lang="en-US" b="0" i="1" baseline="0" dirty="0" smtClean="0"/>
              <a:t>if</a:t>
            </a:r>
            <a:r>
              <a:rPr lang="en-US" b="0" i="0" baseline="0" dirty="0" smtClean="0"/>
              <a:t> the condition is met.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93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.kahoot.it/#/lobby?quizId=e467016f-1971-4e14-b247-7e5e0f87c00c" TargetMode="Externa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ylandtechoutreach/python-camp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rinket.io/python/72ffa4b46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3082895" cy="553998"/>
          </a:xfrm>
        </p:spPr>
        <p:txBody>
          <a:bodyPr/>
          <a:lstStyle/>
          <a:p>
            <a:r>
              <a:rPr lang="en-US" dirty="0" err="1" smtClean="0"/>
              <a:t>Hy</a:t>
            </a:r>
            <a:r>
              <a:rPr lang="en-US" dirty="0" smtClean="0"/>
              <a:t>-Tech Camp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349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quotation marks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28701"/>
            <a:ext cx="11429999" cy="457200"/>
          </a:xfrm>
        </p:spPr>
        <p:txBody>
          <a:bodyPr/>
          <a:lstStyle/>
          <a:p>
            <a:r>
              <a:rPr lang="en-US" dirty="0" smtClean="0"/>
              <a:t>Static string text values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11429998" cy="48005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Any messages to show the user must be within </a:t>
            </a:r>
            <a:r>
              <a:rPr lang="en-US" sz="3200" i="1" dirty="0" smtClean="0"/>
              <a:t>quotes</a:t>
            </a:r>
            <a:r>
              <a:rPr lang="en-US" sz="3200" dirty="0" smtClean="0"/>
              <a:t> (</a:t>
            </a:r>
            <a:r>
              <a:rPr lang="en-US" sz="3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This is how the program knows these are blocks of text</a:t>
            </a:r>
          </a:p>
          <a:p>
            <a:r>
              <a:rPr lang="en-US" sz="3200" dirty="0" smtClean="0"/>
              <a:t>Text within quotes should be a red/orange color</a:t>
            </a:r>
          </a:p>
          <a:p>
            <a:endParaRPr lang="en-US" sz="32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57150" indent="0" algn="ctr">
              <a:buNone/>
            </a:pP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"This is a </a:t>
            </a:r>
            <a:r>
              <a:rPr lang="en-US" sz="4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message"</a:t>
            </a:r>
          </a:p>
          <a:p>
            <a:pPr marL="57150" indent="0" algn="ctr">
              <a:buNone/>
            </a:pPr>
            <a:r>
              <a:rPr lang="en-US" sz="4000" dirty="0" smtClean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This is not a message!</a:t>
            </a:r>
            <a:endParaRPr lang="en-US" sz="4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sz="3200" dirty="0">
              <a:solidFill>
                <a:srgbClr val="A3151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384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66700" y="4457700"/>
            <a:ext cx="11430000" cy="2057400"/>
          </a:xfrm>
        </p:spPr>
        <p:txBody>
          <a:bodyPr/>
          <a:lstStyle/>
          <a:p>
            <a:r>
              <a:rPr lang="en-US" dirty="0" smtClean="0"/>
              <a:t>In computer science, </a:t>
            </a:r>
            <a:r>
              <a:rPr lang="en-US" i="1" dirty="0" smtClean="0"/>
              <a:t>variables</a:t>
            </a:r>
            <a:r>
              <a:rPr lang="en-US" dirty="0" smtClean="0"/>
              <a:t> are containers for data</a:t>
            </a:r>
          </a:p>
          <a:p>
            <a:r>
              <a:rPr lang="en-US" dirty="0" smtClean="0"/>
              <a:t>Variables have names so developers can reference the data</a:t>
            </a:r>
          </a:p>
          <a:p>
            <a:r>
              <a:rPr lang="en-US" dirty="0" smtClean="0"/>
              <a:t>They are kind of like mailboxes; they have a label so the developer always knows where to find them, and the contents can change </a:t>
            </a:r>
          </a:p>
        </p:txBody>
      </p:sp>
      <p:pic>
        <p:nvPicPr>
          <p:cNvPr id="3074" name="Picture 2" descr="Image result for cubby label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9" t="45620" r="16591" b="28595"/>
          <a:stretch/>
        </p:blipFill>
        <p:spPr bwMode="auto">
          <a:xfrm>
            <a:off x="381000" y="1257300"/>
            <a:ext cx="11315700" cy="300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2110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– Python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my_name</a:t>
            </a: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"Sam"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4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Hello "</a:t>
            </a: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my_name</a:t>
            </a: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57150" indent="0">
              <a:buNone/>
            </a:pP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380999" y="3563034"/>
            <a:ext cx="1143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What message will the user see?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006966" y="4800600"/>
            <a:ext cx="4178067" cy="112646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Hello Sam</a:t>
            </a:r>
            <a:endParaRPr lang="en-US" sz="60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1382636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– Python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45720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my_name</a:t>
            </a: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"Sam"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4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Hello "</a:t>
            </a: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my_name</a:t>
            </a: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57150" indent="0">
              <a:buNone/>
            </a:pPr>
            <a:endParaRPr lang="en-US" sz="3600" dirty="0"/>
          </a:p>
          <a:p>
            <a:pPr marL="57150" indent="0">
              <a:buNone/>
            </a:pPr>
            <a:endParaRPr lang="en-US" sz="3600" dirty="0" smtClean="0"/>
          </a:p>
          <a:p>
            <a:pPr marL="57150" indent="0">
              <a:buNone/>
            </a:pPr>
            <a:r>
              <a:rPr lang="en-US" sz="3600" dirty="0" smtClean="0"/>
              <a:t>The </a:t>
            </a:r>
            <a:r>
              <a:rPr lang="en-US" sz="3600" i="1" dirty="0" smtClean="0"/>
              <a:t>variable</a:t>
            </a:r>
            <a:r>
              <a:rPr lang="en-US" sz="3600" dirty="0" smtClean="0"/>
              <a:t> here is </a:t>
            </a:r>
            <a:r>
              <a:rPr lang="en-US" sz="3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my_name</a:t>
            </a:r>
            <a:r>
              <a:rPr lang="en-US" sz="3600" dirty="0" smtClean="0"/>
              <a:t>. The code sets the value of the variable, and then references it</a:t>
            </a:r>
          </a:p>
        </p:txBody>
      </p:sp>
    </p:spTree>
    <p:extLst>
      <p:ext uri="{BB962C8B-B14F-4D97-AF65-F5344CB8AC3E}">
        <p14:creationId xmlns:p14="http://schemas.microsoft.com/office/powerpoint/2010/main" val="22843952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Interacting with the user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5029200"/>
            <a:ext cx="11430000" cy="1714500"/>
          </a:xfrm>
        </p:spPr>
        <p:txBody>
          <a:bodyPr>
            <a:normAutofit/>
          </a:bodyPr>
          <a:lstStyle/>
          <a:p>
            <a:r>
              <a:rPr lang="en-US" dirty="0" smtClean="0"/>
              <a:t>Real life conversation: Ask question, remember answer</a:t>
            </a:r>
          </a:p>
          <a:p>
            <a:r>
              <a:rPr lang="en-US" dirty="0" smtClean="0"/>
              <a:t>Python program conversation: Ask question, remember answer</a:t>
            </a:r>
          </a:p>
          <a:p>
            <a:pPr lvl="1"/>
            <a:r>
              <a:rPr lang="en-US" dirty="0" smtClean="0"/>
              <a:t>Answer is stored in a </a:t>
            </a:r>
            <a:r>
              <a:rPr lang="en-US" i="1" dirty="0" smtClean="0"/>
              <a:t>variable</a:t>
            </a:r>
          </a:p>
        </p:txBody>
      </p:sp>
      <p:pic>
        <p:nvPicPr>
          <p:cNvPr id="1028" name="Picture 4" descr="What's your name? (comic test =P) by KetLik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068"/>
          <a:stretch/>
        </p:blipFill>
        <p:spPr bwMode="auto">
          <a:xfrm>
            <a:off x="2185987" y="1076325"/>
            <a:ext cx="782002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3331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Input – Python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 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input(</a:t>
            </a:r>
            <a:r>
              <a:rPr lang="en-US" sz="4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"What's your name?"</a:t>
            </a: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4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Hello "</a:t>
            </a: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name)</a:t>
            </a:r>
          </a:p>
          <a:p>
            <a:pPr marL="57150" indent="0">
              <a:buNone/>
            </a:pPr>
            <a:endParaRPr lang="en-US" sz="3600" dirty="0" smtClean="0"/>
          </a:p>
          <a:p>
            <a:pPr marL="57150" indent="0">
              <a:buNone/>
            </a:pPr>
            <a:endParaRPr lang="en-US" sz="3600" dirty="0"/>
          </a:p>
          <a:p>
            <a:pPr marL="57150" indent="0" algn="ctr">
              <a:buNone/>
            </a:pPr>
            <a:r>
              <a:rPr lang="en-US" sz="4000" dirty="0" smtClean="0"/>
              <a:t>What will this code do?</a:t>
            </a:r>
          </a:p>
        </p:txBody>
      </p:sp>
    </p:spTree>
    <p:extLst>
      <p:ext uri="{BB962C8B-B14F-4D97-AF65-F5344CB8AC3E}">
        <p14:creationId xmlns:p14="http://schemas.microsoft.com/office/powerpoint/2010/main" val="37263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Input – Python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 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input(</a:t>
            </a:r>
            <a:r>
              <a:rPr lang="en-US" sz="4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"Enter Name:"</a:t>
            </a: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600" dirty="0" smtClean="0"/>
              <a:t>The user sees the prompt and enters information</a:t>
            </a:r>
          </a:p>
          <a:p>
            <a:r>
              <a:rPr lang="en-US" sz="3600" dirty="0" smtClean="0"/>
              <a:t>The text they enter is stored in the 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 smtClean="0">
                <a:solidFill>
                  <a:srgbClr val="000000"/>
                </a:solidFill>
              </a:rPr>
              <a:t> </a:t>
            </a:r>
            <a:r>
              <a:rPr lang="en-US" sz="3600" dirty="0" smtClean="0"/>
              <a:t>variable</a:t>
            </a:r>
            <a:endParaRPr lang="en-US" sz="3600" dirty="0"/>
          </a:p>
          <a:p>
            <a:pPr marL="57150" indent="0">
              <a:buNone/>
            </a:pP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4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Hello "</a:t>
            </a: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name)</a:t>
            </a:r>
          </a:p>
          <a:p>
            <a:r>
              <a:rPr lang="en-US" sz="3600" dirty="0" smtClean="0"/>
              <a:t>The 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/>
              <a:t> is </a:t>
            </a:r>
            <a:r>
              <a:rPr lang="en-US" sz="3600" dirty="0" smtClean="0"/>
              <a:t>remembered and used in the message</a:t>
            </a:r>
          </a:p>
        </p:txBody>
      </p:sp>
    </p:spTree>
    <p:extLst>
      <p:ext uri="{BB962C8B-B14F-4D97-AF65-F5344CB8AC3E}">
        <p14:creationId xmlns:p14="http://schemas.microsoft.com/office/powerpoint/2010/main" val="11264095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User interactions – if/else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435724" y="1192976"/>
            <a:ext cx="5375275" cy="5322124"/>
          </a:xfrm>
        </p:spPr>
        <p:txBody>
          <a:bodyPr>
            <a:normAutofit/>
          </a:bodyPr>
          <a:lstStyle/>
          <a:p>
            <a:r>
              <a:rPr lang="en-US" dirty="0" smtClean="0"/>
              <a:t>Real life conversation: Responses change based on what the other party says</a:t>
            </a:r>
          </a:p>
          <a:p>
            <a:pPr marL="57150" indent="0">
              <a:buNone/>
            </a:pPr>
            <a:endParaRPr lang="en-US" dirty="0"/>
          </a:p>
          <a:p>
            <a:r>
              <a:rPr lang="en-US" b="1" dirty="0" smtClean="0"/>
              <a:t>If</a:t>
            </a:r>
            <a:r>
              <a:rPr lang="en-US" dirty="0" smtClean="0"/>
              <a:t> someone says their favorite color is </a:t>
            </a:r>
            <a:r>
              <a:rPr lang="en-US" dirty="0" smtClean="0">
                <a:solidFill>
                  <a:schemeClr val="accent1"/>
                </a:solidFill>
              </a:rPr>
              <a:t>blue</a:t>
            </a:r>
            <a:r>
              <a:rPr lang="en-US" dirty="0" smtClean="0"/>
              <a:t>, you might say “That’s my favorite too!”</a:t>
            </a:r>
            <a:endParaRPr lang="en-US" dirty="0"/>
          </a:p>
          <a:p>
            <a:r>
              <a:rPr lang="en-US" dirty="0" smtClean="0"/>
              <a:t>If they say something </a:t>
            </a:r>
            <a:r>
              <a:rPr lang="en-US" b="1" dirty="0" smtClean="0"/>
              <a:t>else</a:t>
            </a:r>
            <a:r>
              <a:rPr lang="en-US" dirty="0" smtClean="0"/>
              <a:t>, you might say “That’s not my favorite”</a:t>
            </a:r>
          </a:p>
        </p:txBody>
      </p:sp>
      <p:pic>
        <p:nvPicPr>
          <p:cNvPr id="2050" name="Picture 2" descr="Image result for what's your favorite color com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92976"/>
            <a:ext cx="6054725" cy="435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3462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– Python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color 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input(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"What is your </a:t>
            </a:r>
            <a:r>
              <a:rPr lang="en-US" sz="3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favorite color?"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3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sz="3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color == 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57150" indent="0">
              <a:buNone/>
            </a:pP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print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"That's my favorite too!"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57150" indent="0">
              <a:buNone/>
            </a:pPr>
            <a:endParaRPr lang="en-US" sz="3600" dirty="0" smtClean="0"/>
          </a:p>
          <a:p>
            <a:pPr marL="57150" indent="0">
              <a:buNone/>
            </a:pPr>
            <a:endParaRPr lang="en-US" sz="3600" dirty="0"/>
          </a:p>
          <a:p>
            <a:pPr marL="57150" indent="0" algn="ctr">
              <a:buNone/>
            </a:pPr>
            <a:r>
              <a:rPr lang="en-US" sz="4000" dirty="0" smtClean="0"/>
              <a:t>What will this code do?</a:t>
            </a:r>
          </a:p>
        </p:txBody>
      </p:sp>
    </p:spTree>
    <p:extLst>
      <p:ext uri="{BB962C8B-B14F-4D97-AF65-F5344CB8AC3E}">
        <p14:creationId xmlns:p14="http://schemas.microsoft.com/office/powerpoint/2010/main" val="1244007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– Python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color = input(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"What is your favorite color</a:t>
            </a:r>
            <a:r>
              <a:rPr lang="en-US" sz="3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?"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3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3600" dirty="0" smtClean="0"/>
              <a:t>The color the user enters </a:t>
            </a:r>
            <a:r>
              <a:rPr lang="en-US" sz="3600" dirty="0"/>
              <a:t>is stored in 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endParaRPr lang="en-US" sz="3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sz="3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color == 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"blue</a:t>
            </a:r>
            <a:r>
              <a:rPr lang="en-US" sz="3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3600" dirty="0" smtClean="0"/>
              <a:t>The program checks </a:t>
            </a:r>
            <a:r>
              <a:rPr lang="en-US" sz="3600" i="1" dirty="0" smtClean="0"/>
              <a:t>if</a:t>
            </a:r>
            <a:r>
              <a:rPr lang="en-US" sz="3600" dirty="0" smtClean="0"/>
              <a:t> the color is </a:t>
            </a:r>
            <a:r>
              <a:rPr lang="en-US" sz="3600" dirty="0" smtClean="0">
                <a:solidFill>
                  <a:schemeClr val="accent1"/>
                </a:solidFill>
              </a:rPr>
              <a:t>blue</a:t>
            </a:r>
          </a:p>
          <a:p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print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"That's my favorite too</a:t>
            </a:r>
            <a:r>
              <a:rPr lang="en-US" sz="3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en-US" sz="2600" dirty="0" smtClean="0"/>
              <a:t>If it is, the program prints out the message</a:t>
            </a:r>
            <a:endParaRPr 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0448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Icebreaker</a:t>
            </a:r>
          </a:p>
          <a:p>
            <a:r>
              <a:rPr lang="en-US" dirty="0" smtClean="0"/>
              <a:t>Introduction to Python</a:t>
            </a:r>
          </a:p>
          <a:p>
            <a:r>
              <a:rPr lang="en-US" dirty="0" err="1" smtClean="0"/>
              <a:t>Kahoot</a:t>
            </a:r>
            <a:r>
              <a:rPr lang="en-US" dirty="0" smtClean="0"/>
              <a:t> Quiz</a:t>
            </a:r>
          </a:p>
          <a:p>
            <a:r>
              <a:rPr lang="en-US" dirty="0" smtClean="0"/>
              <a:t>Python Activities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D31DE-C454-491C-B5C3-F097855E3DF7}" type="datetime4">
              <a:rPr lang="en-US" smtClean="0"/>
              <a:pPr/>
              <a:t>May 29,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40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variables vs. checking values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Setting variables (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i="1" dirty="0" smtClean="0"/>
              <a:t>Single</a:t>
            </a:r>
            <a:r>
              <a:rPr lang="en-US" sz="2800" dirty="0" smtClean="0"/>
              <a:t> equals sign</a:t>
            </a:r>
          </a:p>
          <a:p>
            <a:r>
              <a:rPr lang="en-US" sz="2800" dirty="0" smtClean="0"/>
              <a:t>Stores some information in a variable</a:t>
            </a:r>
          </a:p>
          <a:p>
            <a:r>
              <a:rPr lang="en-US" sz="2800" dirty="0" smtClean="0"/>
              <a:t>Used for user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input</a:t>
            </a:r>
          </a:p>
          <a:p>
            <a:endParaRPr lang="en-US" dirty="0"/>
          </a:p>
          <a:p>
            <a:endParaRPr lang="en-US" dirty="0" smtClean="0"/>
          </a:p>
          <a:p>
            <a:pPr marL="57150" indent="0">
              <a:buNone/>
            </a:pP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movie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Minions"</a:t>
            </a:r>
          </a:p>
          <a:p>
            <a:r>
              <a:rPr lang="en-US" sz="2800" dirty="0" smtClean="0"/>
              <a:t>Sets the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movie</a:t>
            </a:r>
            <a:r>
              <a:rPr lang="en-US" sz="2800" dirty="0" smtClean="0"/>
              <a:t> variable to “Minions”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Checking values (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/>
              <a:t>Double</a:t>
            </a:r>
            <a:r>
              <a:rPr lang="en-US" sz="2800" dirty="0" smtClean="0"/>
              <a:t> equals sign</a:t>
            </a:r>
          </a:p>
          <a:p>
            <a:r>
              <a:rPr lang="en-US" sz="2800" dirty="0" smtClean="0"/>
              <a:t>Compares a variable to another value</a:t>
            </a:r>
          </a:p>
          <a:p>
            <a:r>
              <a:rPr lang="en-US" sz="2800" dirty="0" smtClean="0"/>
              <a:t>Used in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 smtClean="0"/>
              <a:t> statements</a:t>
            </a:r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movie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"Minions"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800" dirty="0" smtClean="0"/>
              <a:t>Checks if the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movie</a:t>
            </a:r>
            <a:r>
              <a:rPr lang="en-US" sz="2800" dirty="0" smtClean="0"/>
              <a:t> variable contains “Minions”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4418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If/else – Python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color = input(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"What is your favorite color?"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57150" indent="0">
              <a:buNone/>
            </a:pPr>
            <a:endParaRPr lang="en-US" sz="3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color == 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57150" indent="0">
              <a:buNone/>
            </a:pP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print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"That's my favorite too!"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57150" indent="0"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57150" indent="0">
              <a:buNone/>
            </a:pP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print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"That's not my favorite"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57150" indent="0">
              <a:buNone/>
            </a:pPr>
            <a:endParaRPr lang="en-US" sz="3600" dirty="0"/>
          </a:p>
          <a:p>
            <a:pPr marL="57150" indent="0" algn="ctr">
              <a:buNone/>
            </a:pPr>
            <a:r>
              <a:rPr lang="en-US" sz="4000" dirty="0" smtClean="0"/>
              <a:t>What will this code do?</a:t>
            </a:r>
          </a:p>
        </p:txBody>
      </p:sp>
    </p:spTree>
    <p:extLst>
      <p:ext uri="{BB962C8B-B14F-4D97-AF65-F5344CB8AC3E}">
        <p14:creationId xmlns:p14="http://schemas.microsoft.com/office/powerpoint/2010/main" val="38372377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Repeating code with Loops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981700" y="1192976"/>
            <a:ext cx="5829299" cy="5322124"/>
          </a:xfrm>
        </p:spPr>
        <p:txBody>
          <a:bodyPr>
            <a:normAutofit/>
          </a:bodyPr>
          <a:lstStyle/>
          <a:p>
            <a:r>
              <a:rPr lang="en-US" dirty="0" smtClean="0"/>
              <a:t>Developers want to write as little code as possible!</a:t>
            </a:r>
          </a:p>
          <a:p>
            <a:r>
              <a:rPr lang="en-US" dirty="0" smtClean="0"/>
              <a:t>Rather than copying and pasting code, developers use </a:t>
            </a:r>
            <a:r>
              <a:rPr lang="en-US" i="1" dirty="0" smtClean="0"/>
              <a:t>loops</a:t>
            </a:r>
            <a:endParaRPr lang="en-US" dirty="0"/>
          </a:p>
          <a:p>
            <a:r>
              <a:rPr lang="en-US" dirty="0" smtClean="0"/>
              <a:t>Loops allow programs to repeat the same lines of code a number of times</a:t>
            </a:r>
          </a:p>
          <a:p>
            <a:r>
              <a:rPr lang="en-US" dirty="0" smtClean="0"/>
              <a:t>This way, instead of writing 500 lines of code, only one line has to change</a:t>
            </a:r>
          </a:p>
          <a:p>
            <a:r>
              <a:rPr lang="en-US" dirty="0" smtClean="0"/>
              <a:t>It is much easier to maintain!</a:t>
            </a:r>
          </a:p>
        </p:txBody>
      </p:sp>
      <p:pic>
        <p:nvPicPr>
          <p:cNvPr id="3074" name="Picture 2" descr="Image result for sonic the hedgehog loops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35826"/>
            <a:ext cx="5372100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0911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– Python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sz="4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57150" indent="0">
              <a:buNone/>
            </a:pP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print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"| </a:t>
            </a:r>
            <a:r>
              <a:rPr lang="en-US" sz="4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||   |"</a:t>
            </a: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57150" indent="0">
              <a:buNone/>
            </a:pPr>
            <a:endParaRPr lang="en-US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7150" indent="0" algn="ctr">
              <a:buNone/>
            </a:pPr>
            <a:endParaRPr lang="en-US" sz="3600" dirty="0" smtClean="0"/>
          </a:p>
          <a:p>
            <a:pPr marL="57150" indent="0" algn="ctr">
              <a:buNone/>
            </a:pPr>
            <a:r>
              <a:rPr lang="en-US" sz="3600" dirty="0" smtClean="0"/>
              <a:t>What </a:t>
            </a:r>
            <a:r>
              <a:rPr lang="en-US" sz="3600" dirty="0"/>
              <a:t>will this code do?</a:t>
            </a:r>
          </a:p>
          <a:p>
            <a:pPr marL="57150" indent="0">
              <a:buNone/>
            </a:pPr>
            <a:endParaRPr lang="en-US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9011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– Python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print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"| </a:t>
            </a:r>
            <a:r>
              <a:rPr lang="en-US" sz="4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||   |"</a:t>
            </a: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3600" dirty="0" smtClean="0"/>
              <a:t>This line simply prints out a message</a:t>
            </a:r>
          </a:p>
          <a:p>
            <a:r>
              <a:rPr lang="en-US" sz="3600" dirty="0" smtClean="0"/>
              <a:t>Note the </a:t>
            </a:r>
            <a:r>
              <a:rPr lang="en-US" sz="3600" b="1" dirty="0" smtClean="0"/>
              <a:t>indentation</a:t>
            </a:r>
            <a:r>
              <a:rPr lang="en-US" sz="3600" dirty="0" smtClean="0"/>
              <a:t> – this means it is within a loop</a:t>
            </a:r>
          </a:p>
          <a:p>
            <a:endParaRPr lang="en-US" sz="3600" dirty="0" smtClean="0"/>
          </a:p>
          <a:p>
            <a:pPr marL="57150" indent="0">
              <a:buNone/>
            </a:pPr>
            <a:r>
              <a:rPr lang="en-US" sz="4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x 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sz="4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3600" dirty="0"/>
              <a:t>This line </a:t>
            </a:r>
            <a:r>
              <a:rPr lang="en-US" sz="3600" dirty="0" smtClean="0"/>
              <a:t>tells the program to repeat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3600" dirty="0" smtClean="0"/>
              <a:t> times</a:t>
            </a:r>
          </a:p>
          <a:p>
            <a:r>
              <a:rPr lang="en-US" sz="3600" dirty="0" smtClean="0"/>
              <a:t>Repeating the message makes a picture of a road!</a:t>
            </a:r>
            <a:endParaRPr lang="en-US" sz="3600" dirty="0"/>
          </a:p>
          <a:p>
            <a:pPr marL="57150" indent="0">
              <a:buNone/>
            </a:pP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3346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– Make a longer road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 smtClean="0"/>
              <a:t>How could you update the existing loop to make a longer road?</a:t>
            </a:r>
          </a:p>
          <a:p>
            <a:pPr marL="57150" indent="0">
              <a:buNone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81000" y="2514600"/>
            <a:ext cx="11430000" cy="265919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57150" indent="0">
              <a:buNone/>
            </a:pPr>
            <a:endParaRPr lang="en-US" sz="2400" dirty="0"/>
          </a:p>
          <a:p>
            <a:r>
              <a:rPr lang="en-US" sz="5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sz="5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range(</a:t>
            </a:r>
            <a:r>
              <a:rPr lang="en-US" sz="54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print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5400" dirty="0">
                <a:solidFill>
                  <a:srgbClr val="A31515"/>
                </a:solidFill>
                <a:latin typeface="Consolas" panose="020B0609020204030204" pitchFamily="49" charset="0"/>
              </a:rPr>
              <a:t>"| || |"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545873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948869"/>
            <a:ext cx="10972800" cy="960263"/>
          </a:xfrm>
        </p:spPr>
        <p:txBody>
          <a:bodyPr/>
          <a:lstStyle/>
          <a:p>
            <a:r>
              <a:rPr lang="en-US" sz="6600" dirty="0" err="1" smtClean="0">
                <a:ln w="25400">
                  <a:solidFill>
                    <a:schemeClr val="accent6"/>
                  </a:solidFill>
                </a:ln>
                <a:noFill/>
                <a:hlinkClick r:id="rId2"/>
              </a:rPr>
              <a:t>Kahoot</a:t>
            </a:r>
            <a:endParaRPr lang="en-US" sz="6600" dirty="0">
              <a:ln w="25400">
                <a:solidFill>
                  <a:schemeClr val="accent6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895200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Turtle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>
              <a:buNone/>
            </a:pPr>
            <a:r>
              <a:rPr lang="en-US" sz="3600" smtClean="0">
                <a:hlinkClick r:id="rId2"/>
              </a:rPr>
              <a:t>https</a:t>
            </a:r>
            <a:r>
              <a:rPr lang="en-US" sz="3600" dirty="0">
                <a:hlinkClick r:id="rId2"/>
              </a:rPr>
              <a:t>://github.com/hylandtechoutreach/python-camp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9231339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ICEBREAKER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Write down a question that would help you get to know someone</a:t>
            </a:r>
          </a:p>
        </p:txBody>
      </p:sp>
    </p:spTree>
    <p:extLst>
      <p:ext uri="{BB962C8B-B14F-4D97-AF65-F5344CB8AC3E}">
        <p14:creationId xmlns:p14="http://schemas.microsoft.com/office/powerpoint/2010/main" val="798320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3073518"/>
            <a:ext cx="10972800" cy="710964"/>
          </a:xfrm>
        </p:spPr>
        <p:txBody>
          <a:bodyPr/>
          <a:lstStyle/>
          <a:p>
            <a:r>
              <a:rPr lang="en-US" dirty="0" smtClean="0"/>
              <a:t>Introduction to</a:t>
            </a:r>
            <a:endParaRPr lang="en-US" dirty="0"/>
          </a:p>
        </p:txBody>
      </p:sp>
      <p:pic>
        <p:nvPicPr>
          <p:cNvPr id="3" name="Picture 4" descr="Image result for python logo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886075"/>
            <a:ext cx="45339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779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6700" y="114300"/>
            <a:ext cx="4572000" cy="2738438"/>
          </a:xfrm>
        </p:spPr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xfrm>
            <a:off x="5410200" y="0"/>
            <a:ext cx="6400800" cy="68580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Python is named after “Monty Python’s Flying Circus”</a:t>
            </a:r>
            <a:endParaRPr lang="en-US" dirty="0"/>
          </a:p>
          <a:p>
            <a:r>
              <a:rPr lang="en-US" dirty="0" smtClean="0"/>
              <a:t>It is a </a:t>
            </a:r>
            <a:r>
              <a:rPr lang="en-US" i="1" dirty="0" smtClean="0"/>
              <a:t>general-purpose</a:t>
            </a:r>
            <a:r>
              <a:rPr lang="en-US" dirty="0" smtClean="0"/>
              <a:t> language</a:t>
            </a:r>
          </a:p>
          <a:p>
            <a:r>
              <a:rPr lang="en-US" dirty="0" smtClean="0"/>
              <a:t>Developers can use it for almost anything…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Creating websites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Analyzing large data sets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Controlling robots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Designing video games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Many other things!</a:t>
            </a:r>
          </a:p>
        </p:txBody>
      </p:sp>
      <p:pic>
        <p:nvPicPr>
          <p:cNvPr id="2050" name="Picture 2" descr="Image result for monty python holy grail 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2400300"/>
            <a:ext cx="4060508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728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Trinket.io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</a:t>
            </a:r>
            <a:r>
              <a:rPr lang="en-US" sz="4000" dirty="0" smtClean="0"/>
              <a:t>o to </a:t>
            </a:r>
            <a:r>
              <a:rPr lang="en-US" sz="4000" dirty="0" smtClean="0">
                <a:hlinkClick r:id="rId3"/>
              </a:rPr>
              <a:t>https</a:t>
            </a:r>
            <a:r>
              <a:rPr lang="en-US" sz="4000" dirty="0">
                <a:hlinkClick r:id="rId3"/>
              </a:rPr>
              <a:t>://</a:t>
            </a:r>
            <a:r>
              <a:rPr lang="en-US" sz="4000" dirty="0" smtClean="0">
                <a:hlinkClick r:id="rId3"/>
              </a:rPr>
              <a:t>trinket.io/python/72ffa4b46a</a:t>
            </a:r>
            <a:endParaRPr lang="en-US" dirty="0" smtClean="0"/>
          </a:p>
          <a:p>
            <a:r>
              <a:rPr lang="en-US" dirty="0" smtClean="0"/>
              <a:t>Click the hamburger menu in the upper left, then click “</a:t>
            </a:r>
            <a:r>
              <a:rPr lang="en-US" dirty="0" err="1" smtClean="0"/>
              <a:t>Fullscreen</a:t>
            </a:r>
            <a:r>
              <a:rPr lang="en-US" dirty="0" smtClean="0"/>
              <a:t>”</a:t>
            </a:r>
            <a:endParaRPr lang="en-US" dirty="0"/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514600"/>
            <a:ext cx="4713388" cy="3314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900" y="2628900"/>
            <a:ext cx="3657600" cy="35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331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Trinket.io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Trinket is a tool that allows developers to </a:t>
            </a:r>
            <a:r>
              <a:rPr lang="en-US" i="1" dirty="0" smtClean="0"/>
              <a:t>write</a:t>
            </a:r>
            <a:r>
              <a:rPr lang="en-US" dirty="0" smtClean="0"/>
              <a:t> and </a:t>
            </a:r>
            <a:r>
              <a:rPr lang="en-US" i="1" dirty="0" smtClean="0"/>
              <a:t>run</a:t>
            </a:r>
            <a:r>
              <a:rPr lang="en-US" dirty="0" smtClean="0"/>
              <a:t> code online!</a:t>
            </a:r>
          </a:p>
        </p:txBody>
      </p:sp>
      <p:sp>
        <p:nvSpPr>
          <p:cNvPr id="4" name="Rectangle 3"/>
          <p:cNvSpPr/>
          <p:nvPr/>
        </p:nvSpPr>
        <p:spPr>
          <a:xfrm>
            <a:off x="2508902" y="6046857"/>
            <a:ext cx="288284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Write Code</a:t>
            </a:r>
            <a:endParaRPr lang="en-US" sz="4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95423" y="6052766"/>
            <a:ext cx="309251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See Results</a:t>
            </a:r>
            <a:endParaRPr lang="en-US" sz="4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59988" y="1547267"/>
            <a:ext cx="254909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Click Run</a:t>
            </a:r>
            <a:endParaRPr lang="en-US" sz="4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14949"/>
            <a:ext cx="11430000" cy="3786188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3810000" y="5538355"/>
            <a:ext cx="0" cy="508829"/>
          </a:xfrm>
          <a:prstGeom prst="straightConnector1">
            <a:avLst/>
          </a:prstGeom>
          <a:ln w="12700"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8496300" y="5600700"/>
            <a:ext cx="0" cy="532157"/>
          </a:xfrm>
          <a:prstGeom prst="straightConnector1">
            <a:avLst/>
          </a:prstGeom>
          <a:ln w="12700"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 bwMode="auto">
          <a:xfrm>
            <a:off x="2164993" y="2136603"/>
            <a:ext cx="844907" cy="496100"/>
          </a:xfrm>
          <a:prstGeom prst="ellipse">
            <a:avLst/>
          </a:prstGeom>
          <a:solidFill>
            <a:schemeClr val="accent5">
              <a:alpha val="5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0471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Python Program – Hello World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 that displays a message to the user saying “Hello World”</a:t>
            </a:r>
          </a:p>
          <a:p>
            <a:pPr lvl="1"/>
            <a:r>
              <a:rPr lang="en-US" dirty="0" smtClean="0"/>
              <a:t>Usually the first program a developer writes when learning a new language</a:t>
            </a:r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 smtClean="0"/>
          </a:p>
          <a:p>
            <a:pPr marL="57150" indent="0" algn="ctr">
              <a:buNone/>
            </a:pPr>
            <a:r>
              <a:rPr lang="en-US" sz="66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sz="6600" dirty="0">
                <a:solidFill>
                  <a:srgbClr val="A31515"/>
                </a:solidFill>
                <a:latin typeface="Consolas" panose="020B0609020204030204" pitchFamily="49" charset="0"/>
              </a:rPr>
              <a:t>"Hello, World"</a:t>
            </a:r>
            <a:r>
              <a:rPr lang="en-US" sz="6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5715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38688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– Display a different message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 smtClean="0"/>
              <a:t>How could you display a message saying “Welcome” to the user?</a:t>
            </a:r>
          </a:p>
          <a:p>
            <a:pPr marL="57150" indent="0">
              <a:buNone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66700" y="3429000"/>
            <a:ext cx="11430000" cy="201285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57150" indent="0">
              <a:buNone/>
            </a:pPr>
            <a:endParaRPr lang="en-US" sz="2400" dirty="0"/>
          </a:p>
          <a:p>
            <a:pPr marL="57150" indent="0" algn="ctr">
              <a:buNone/>
            </a:pPr>
            <a:r>
              <a:rPr lang="en-US" sz="6600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sz="6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6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"Welcome"</a:t>
            </a:r>
            <a:r>
              <a:rPr lang="en-US" sz="6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6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45514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924</Words>
  <Application>Microsoft Office PowerPoint</Application>
  <PresentationFormat>Widescreen</PresentationFormat>
  <Paragraphs>180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Programming with Python</vt:lpstr>
      <vt:lpstr>Agenda</vt:lpstr>
      <vt:lpstr>ICEBREAKER</vt:lpstr>
      <vt:lpstr>Introduction to</vt:lpstr>
      <vt:lpstr>What is python?</vt:lpstr>
      <vt:lpstr>Trinket.io</vt:lpstr>
      <vt:lpstr>Trinket.io</vt:lpstr>
      <vt:lpstr>First Python Program – Hello World</vt:lpstr>
      <vt:lpstr>Challenge – Display a different message</vt:lpstr>
      <vt:lpstr>Using quotation marks</vt:lpstr>
      <vt:lpstr>Variables</vt:lpstr>
      <vt:lpstr>Variables – Python Example</vt:lpstr>
      <vt:lpstr>Variables – Python Example</vt:lpstr>
      <vt:lpstr>Interacting with the user</vt:lpstr>
      <vt:lpstr>User Input – Python Example</vt:lpstr>
      <vt:lpstr>User Input – Python Example</vt:lpstr>
      <vt:lpstr>More User interactions – if/else</vt:lpstr>
      <vt:lpstr>if – Python Example</vt:lpstr>
      <vt:lpstr>if – Python Example</vt:lpstr>
      <vt:lpstr>Setting variables vs. checking values</vt:lpstr>
      <vt:lpstr>If/else – Python Example</vt:lpstr>
      <vt:lpstr>Repeating code with Loops</vt:lpstr>
      <vt:lpstr>Loops – Python Example</vt:lpstr>
      <vt:lpstr>Loops – Python Example</vt:lpstr>
      <vt:lpstr>Challenge – Make a longer road</vt:lpstr>
      <vt:lpstr>Kahoot</vt:lpstr>
      <vt:lpstr>Turtle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64</cp:revision>
  <dcterms:created xsi:type="dcterms:W3CDTF">2019-03-11T04:04:09Z</dcterms:created>
  <dcterms:modified xsi:type="dcterms:W3CDTF">2019-05-29T15:24:41Z</dcterms:modified>
</cp:coreProperties>
</file>