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275" r:id="rId3"/>
    <p:sldId id="260" r:id="rId4"/>
    <p:sldId id="284" r:id="rId5"/>
    <p:sldId id="283" r:id="rId6"/>
    <p:sldId id="289" r:id="rId7"/>
    <p:sldId id="266" r:id="rId8"/>
    <p:sldId id="265" r:id="rId9"/>
    <p:sldId id="285" r:id="rId10"/>
    <p:sldId id="298" r:id="rId11"/>
    <p:sldId id="286" r:id="rId12"/>
    <p:sldId id="287" r:id="rId13"/>
    <p:sldId id="292" r:id="rId14"/>
    <p:sldId id="288" r:id="rId15"/>
    <p:sldId id="291" r:id="rId16"/>
    <p:sldId id="290" r:id="rId17"/>
    <p:sldId id="293" r:id="rId18"/>
    <p:sldId id="294" r:id="rId19"/>
    <p:sldId id="296" r:id="rId20"/>
    <p:sldId id="297" r:id="rId21"/>
    <p:sldId id="295" r:id="rId22"/>
    <p:sldId id="299" r:id="rId23"/>
    <p:sldId id="300" r:id="rId24"/>
    <p:sldId id="301" r:id="rId25"/>
    <p:sldId id="302" r:id="rId26"/>
    <p:sldId id="276" r:id="rId27"/>
    <p:sldId id="30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791" autoAdjust="0"/>
  </p:normalViewPr>
  <p:slideViewPr>
    <p:cSldViewPr showGuides="1">
      <p:cViewPr varScale="1">
        <p:scale>
          <a:sx n="101" d="100"/>
          <a:sy n="101" d="100"/>
        </p:scale>
        <p:origin x="936" y="108"/>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6/27/2019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should write down questions</a:t>
            </a:r>
            <a:r>
              <a:rPr lang="en-US" baseline="0" dirty="0" smtClean="0"/>
              <a:t> on post-it notes. Instructors can collect the post it notes. Then, one-by-one, each student will tell the group their name, their school, their grade level, and their answer to a random question.</a:t>
            </a:r>
          </a:p>
          <a:p>
            <a:endParaRPr lang="en-US" baseline="0" dirty="0" smtClean="0"/>
          </a:p>
          <a:p>
            <a:r>
              <a:rPr lang="en-US" baseline="0" dirty="0" smtClean="0"/>
              <a:t>It can also be helpful to give candy to each student as they answer.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57571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this example in terms of cubbyholes – </a:t>
            </a:r>
            <a:r>
              <a:rPr lang="en-US" b="1" baseline="0" dirty="0" err="1" smtClean="0"/>
              <a:t>my_name</a:t>
            </a:r>
            <a:r>
              <a:rPr lang="en-US" b="0" baseline="0" dirty="0" smtClean="0"/>
              <a:t> is like the name on the mailbox, and </a:t>
            </a:r>
            <a:r>
              <a:rPr lang="en-US" b="1" baseline="0" dirty="0" err="1" smtClean="0"/>
              <a:t>my_name</a:t>
            </a:r>
            <a:r>
              <a:rPr lang="en-US" b="1" baseline="0" dirty="0" smtClean="0"/>
              <a:t> = “Sam”</a:t>
            </a:r>
            <a:r>
              <a:rPr lang="en-US" b="0" baseline="0" dirty="0" smtClean="0"/>
              <a:t> is like putting some mail in the mailbox. Then, </a:t>
            </a:r>
            <a:r>
              <a:rPr lang="en-US" b="0" i="1" baseline="0" dirty="0" smtClean="0"/>
              <a:t>using</a:t>
            </a:r>
            <a:r>
              <a:rPr lang="en-US" b="0" i="1" u="none" baseline="0" dirty="0" smtClean="0"/>
              <a:t> </a:t>
            </a:r>
            <a:r>
              <a:rPr lang="en-US" b="0" i="0" u="none" baseline="0" dirty="0" smtClean="0"/>
              <a:t>the variable is like peeking into the mailbox to see what’s in there.</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305517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in a real life conversation, people ask questions and remember what the other person says. A computer program works in the same way; it asks questions to the user, and remembers their answers! In</a:t>
            </a:r>
            <a:r>
              <a:rPr lang="en-US" baseline="0" dirty="0" smtClean="0"/>
              <a:t> Python, the answers the user enters are stored within variables.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167441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what they think this will do. Allow the</a:t>
            </a:r>
            <a:r>
              <a:rPr lang="en-US" baseline="0" dirty="0" smtClean="0"/>
              <a:t> students to enter this code in trinket to see what happens.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3545613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a:t>
            </a:r>
            <a:r>
              <a:rPr lang="en-US" baseline="0" dirty="0" smtClean="0"/>
              <a:t> through the example line by line. Explain that whatever the user enters will be stored in the </a:t>
            </a:r>
            <a:r>
              <a:rPr lang="en-US" i="1" baseline="0" dirty="0" smtClean="0"/>
              <a:t>name</a:t>
            </a:r>
            <a:r>
              <a:rPr lang="en-US" i="0" baseline="0" dirty="0" smtClean="0"/>
              <a:t> variable.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568709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 real conversation, one person would respond differently based on what the other person says. A computer also has to respond to user input! Like when searching for something on Google, the results will change based on what the user enters.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1865151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will happen if the user enters blue? What will happen if the user</a:t>
            </a:r>
            <a:r>
              <a:rPr lang="en-US" baseline="0" dirty="0" smtClean="0"/>
              <a:t> enters something other than blue? Explain that this is the same as the example from a real-life conversation.</a:t>
            </a:r>
          </a:p>
          <a:p>
            <a:endParaRPr lang="en-US" baseline="0" dirty="0" smtClean="0"/>
          </a:p>
          <a:p>
            <a:r>
              <a:rPr lang="en-US" b="1" baseline="0" dirty="0" smtClean="0"/>
              <a:t>Indentation</a:t>
            </a:r>
            <a:r>
              <a:rPr lang="en-US" b="0" i="0" baseline="0" dirty="0" smtClean="0"/>
              <a:t> tells the program what to do </a:t>
            </a:r>
            <a:r>
              <a:rPr lang="en-US" b="0" i="1" baseline="0" dirty="0" smtClean="0"/>
              <a:t>if</a:t>
            </a:r>
            <a:r>
              <a:rPr lang="en-US" b="0" i="0" baseline="0" dirty="0" smtClean="0"/>
              <a:t> the condition is met. </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18</a:t>
            </a:fld>
            <a:endParaRPr lang="en-US"/>
          </a:p>
        </p:txBody>
      </p:sp>
    </p:spTree>
    <p:extLst>
      <p:ext uri="{BB962C8B-B14F-4D97-AF65-F5344CB8AC3E}">
        <p14:creationId xmlns:p14="http://schemas.microsoft.com/office/powerpoint/2010/main" val="2337393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 through the example</a:t>
            </a:r>
            <a:r>
              <a:rPr lang="en-US" baseline="0" dirty="0" smtClean="0"/>
              <a:t> line by line. Emphasize the need for indentation under the </a:t>
            </a:r>
            <a:r>
              <a:rPr lang="en-US" b="1" baseline="0" dirty="0" smtClean="0"/>
              <a:t>if</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874223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the distinction between single equals and double equals. This syntax can sometimes trip students up. They should remember, if they are using an </a:t>
            </a:r>
            <a:r>
              <a:rPr lang="en-US" b="1" baseline="0" dirty="0" smtClean="0"/>
              <a:t>if</a:t>
            </a:r>
            <a:r>
              <a:rPr lang="en-US" b="0" baseline="0" dirty="0" smtClean="0"/>
              <a:t>, they should use </a:t>
            </a:r>
            <a:r>
              <a:rPr lang="en-US" b="0" i="1" baseline="0" dirty="0" smtClean="0"/>
              <a:t>two</a:t>
            </a:r>
            <a:r>
              <a:rPr lang="en-US" b="0" baseline="0" dirty="0" smtClean="0"/>
              <a:t> equals signs. If they are setting a variable or looking for user input, they should use </a:t>
            </a:r>
            <a:r>
              <a:rPr lang="en-US" b="0" i="1" baseline="0" dirty="0" smtClean="0"/>
              <a:t>one</a:t>
            </a:r>
            <a:r>
              <a:rPr lang="en-US" b="0" baseline="0" dirty="0" smtClean="0"/>
              <a:t> equals sign.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20</a:t>
            </a:fld>
            <a:endParaRPr lang="en-US"/>
          </a:p>
        </p:txBody>
      </p:sp>
    </p:spTree>
    <p:extLst>
      <p:ext uri="{BB962C8B-B14F-4D97-AF65-F5344CB8AC3E}">
        <p14:creationId xmlns:p14="http://schemas.microsoft.com/office/powerpoint/2010/main" val="1652787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if the students can guess what this code</a:t>
            </a:r>
            <a:r>
              <a:rPr lang="en-US" baseline="0" dirty="0" smtClean="0"/>
              <a:t> will do. </a:t>
            </a:r>
            <a:r>
              <a:rPr lang="en-US" b="1" baseline="0" dirty="0" smtClean="0"/>
              <a:t>else</a:t>
            </a:r>
            <a:r>
              <a:rPr lang="en-US" b="0" baseline="0" dirty="0" smtClean="0"/>
              <a:t> allows different code to execute if a condition is not true.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21</a:t>
            </a:fld>
            <a:endParaRPr lang="en-US"/>
          </a:p>
        </p:txBody>
      </p:sp>
    </p:spTree>
    <p:extLst>
      <p:ext uri="{BB962C8B-B14F-4D97-AF65-F5344CB8AC3E}">
        <p14:creationId xmlns:p14="http://schemas.microsoft.com/office/powerpoint/2010/main" val="3521182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a:t>
            </a:r>
            <a:r>
              <a:rPr lang="en-US" baseline="0" dirty="0" smtClean="0"/>
              <a:t> mostly for informational purposes, and the students will likely be distracted by the looping gif, so it is not necessary to stay very long on this slide.</a:t>
            </a:r>
          </a:p>
          <a:p>
            <a:endParaRPr lang="en-US" baseline="0" dirty="0" smtClean="0"/>
          </a:p>
          <a:p>
            <a:r>
              <a:rPr lang="en-US" baseline="0" dirty="0" smtClean="0"/>
              <a:t>Explain loops in the context of the image; rather than having to hand-animate every single repeated frame, the gif will loop forever, which is much easier!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22</a:t>
            </a:fld>
            <a:endParaRPr lang="en-US"/>
          </a:p>
        </p:txBody>
      </p:sp>
    </p:spTree>
    <p:extLst>
      <p:ext uri="{BB962C8B-B14F-4D97-AF65-F5344CB8AC3E}">
        <p14:creationId xmlns:p14="http://schemas.microsoft.com/office/powerpoint/2010/main" val="299598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students if they know anything about Python or programming. Ask them to guess how Python got its name. Ask them if they know what a </a:t>
            </a:r>
            <a:r>
              <a:rPr lang="en-US" i="1" baseline="0" dirty="0" smtClean="0"/>
              <a:t>general-purpose</a:t>
            </a:r>
            <a:r>
              <a:rPr lang="en-US" i="0" baseline="0" dirty="0" smtClean="0"/>
              <a:t> language is.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2340305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a:t>
            </a:r>
            <a:r>
              <a:rPr lang="en-US" baseline="0" dirty="0" smtClean="0"/>
              <a:t> if the students can figure out what this code does. The </a:t>
            </a:r>
            <a:r>
              <a:rPr lang="en-US" b="1" baseline="0" dirty="0" smtClean="0"/>
              <a:t>for</a:t>
            </a:r>
            <a:r>
              <a:rPr lang="en-US" b="0" baseline="0" dirty="0" smtClean="0"/>
              <a:t> loop syntax is not incredibly important, as it will be the same every time (other than the number of iterations). Allow the students to type this code into trinket to see what it does.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23</a:t>
            </a:fld>
            <a:endParaRPr lang="en-US"/>
          </a:p>
        </p:txBody>
      </p:sp>
    </p:spTree>
    <p:extLst>
      <p:ext uri="{BB962C8B-B14F-4D97-AF65-F5344CB8AC3E}">
        <p14:creationId xmlns:p14="http://schemas.microsoft.com/office/powerpoint/2010/main" val="3921428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the</a:t>
            </a:r>
            <a:r>
              <a:rPr lang="en-US" baseline="0" dirty="0" smtClean="0"/>
              <a:t> example code does. Emphasize the need for indentation.</a:t>
            </a:r>
          </a:p>
          <a:p>
            <a:endParaRPr lang="en-US" baseline="0" dirty="0" smtClean="0"/>
          </a:p>
          <a:p>
            <a:r>
              <a:rPr lang="en-US" baseline="0" dirty="0" smtClean="0"/>
              <a:t>Printing a message is simple enough; it just prints the message to the screen.</a:t>
            </a:r>
          </a:p>
          <a:p>
            <a:endParaRPr lang="en-US" baseline="0" dirty="0" smtClean="0"/>
          </a:p>
          <a:p>
            <a:r>
              <a:rPr lang="en-US" baseline="0" dirty="0" smtClean="0"/>
              <a:t>The </a:t>
            </a:r>
            <a:r>
              <a:rPr lang="en-US" b="1" baseline="0" dirty="0" smtClean="0"/>
              <a:t>print</a:t>
            </a:r>
            <a:r>
              <a:rPr lang="en-US" b="0" baseline="0" dirty="0" smtClean="0"/>
              <a:t> code is within the </a:t>
            </a:r>
            <a:r>
              <a:rPr lang="en-US" b="1" baseline="0" dirty="0" smtClean="0"/>
              <a:t>for</a:t>
            </a:r>
            <a:r>
              <a:rPr lang="en-US" b="0" baseline="0" dirty="0" smtClean="0"/>
              <a:t> code (under it, and indented). The </a:t>
            </a:r>
            <a:r>
              <a:rPr lang="en-US" b="1" baseline="0" dirty="0" smtClean="0"/>
              <a:t>for x in range():</a:t>
            </a:r>
            <a:r>
              <a:rPr lang="en-US" b="0" baseline="0" dirty="0" smtClean="0"/>
              <a:t> will always be the same for them, the only thing they’ll change is the number.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24</a:t>
            </a:fld>
            <a:endParaRPr lang="en-US"/>
          </a:p>
        </p:txBody>
      </p:sp>
    </p:spTree>
    <p:extLst>
      <p:ext uri="{BB962C8B-B14F-4D97-AF65-F5344CB8AC3E}">
        <p14:creationId xmlns:p14="http://schemas.microsoft.com/office/powerpoint/2010/main" val="3310518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students the opportunity</a:t>
            </a:r>
            <a:r>
              <a:rPr lang="en-US" baseline="0" dirty="0" smtClean="0"/>
              <a:t> to try and change the code so it prints more messages. All they have to do is change </a:t>
            </a:r>
            <a:r>
              <a:rPr lang="en-US" b="1" baseline="0" dirty="0" smtClean="0"/>
              <a:t>10</a:t>
            </a:r>
            <a:r>
              <a:rPr lang="en-US" b="0" baseline="0" dirty="0" smtClean="0"/>
              <a:t> to </a:t>
            </a:r>
            <a:r>
              <a:rPr lang="en-US" b="1" baseline="0" dirty="0" smtClean="0"/>
              <a:t>20</a:t>
            </a:r>
            <a:r>
              <a:rPr lang="en-US" b="0" baseline="0" dirty="0" smtClean="0"/>
              <a:t> (or another number higher than 10) so it prints more.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25</a:t>
            </a:fld>
            <a:endParaRPr lang="en-US"/>
          </a:p>
        </p:txBody>
      </p:sp>
    </p:spTree>
    <p:extLst>
      <p:ext uri="{BB962C8B-B14F-4D97-AF65-F5344CB8AC3E}">
        <p14:creationId xmlns:p14="http://schemas.microsoft.com/office/powerpoint/2010/main" val="1593956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the</a:t>
            </a:r>
            <a:r>
              <a:rPr lang="en-US" baseline="0" dirty="0" smtClean="0"/>
              <a:t> link to start the </a:t>
            </a:r>
            <a:r>
              <a:rPr lang="en-US" baseline="0" dirty="0" err="1" smtClean="0"/>
              <a:t>Kahoot</a:t>
            </a:r>
            <a:r>
              <a:rPr lang="en-US" baseline="0" dirty="0" smtClean="0"/>
              <a:t> quiz</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26</a:t>
            </a:fld>
            <a:endParaRPr lang="en-US"/>
          </a:p>
        </p:txBody>
      </p:sp>
    </p:spTree>
    <p:extLst>
      <p:ext uri="{BB962C8B-B14F-4D97-AF65-F5344CB8AC3E}">
        <p14:creationId xmlns:p14="http://schemas.microsoft.com/office/powerpoint/2010/main" val="3866903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visit the</a:t>
            </a:r>
            <a:r>
              <a:rPr lang="en-US" baseline="0" dirty="0" smtClean="0"/>
              <a:t> URL. This will contain the instructions for </a:t>
            </a:r>
            <a:r>
              <a:rPr lang="en-US" baseline="0" smtClean="0"/>
              <a:t>the activities.</a:t>
            </a:r>
            <a:endParaRPr lang="en-US"/>
          </a:p>
        </p:txBody>
      </p:sp>
      <p:sp>
        <p:nvSpPr>
          <p:cNvPr id="4" name="Slide Number Placeholder 3"/>
          <p:cNvSpPr>
            <a:spLocks noGrp="1"/>
          </p:cNvSpPr>
          <p:nvPr>
            <p:ph type="sldNum" sz="quarter" idx="10"/>
          </p:nvPr>
        </p:nvSpPr>
        <p:spPr/>
        <p:txBody>
          <a:bodyPr/>
          <a:lstStyle/>
          <a:p>
            <a:fld id="{DEC8F7F9-57EC-49CF-9FCD-2B781E4B449F}" type="slidenum">
              <a:rPr lang="en-US" smtClean="0"/>
              <a:t>27</a:t>
            </a:fld>
            <a:endParaRPr lang="en-US"/>
          </a:p>
        </p:txBody>
      </p:sp>
    </p:spTree>
    <p:extLst>
      <p:ext uri="{BB962C8B-B14F-4D97-AF65-F5344CB8AC3E}">
        <p14:creationId xmlns:p14="http://schemas.microsoft.com/office/powerpoint/2010/main" val="700969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trinket, and have them follow along with the presentation.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67039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a:t>
            </a:r>
            <a:r>
              <a:rPr lang="en-US" baseline="0" dirty="0" smtClean="0"/>
              <a:t> trinket works… students will write instructions on the left, then click “Run” for the instructions to execute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3711519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type this into their trinket instance and click</a:t>
            </a:r>
            <a:r>
              <a:rPr lang="en-US" baseline="0" dirty="0" smtClean="0"/>
              <a:t> run. Emphasize that the </a:t>
            </a:r>
            <a:r>
              <a:rPr lang="en-US" b="1" baseline="0" dirty="0" smtClean="0"/>
              <a:t>print(“</a:t>
            </a:r>
            <a:r>
              <a:rPr lang="en-US" baseline="0" dirty="0" smtClean="0"/>
              <a:t> and </a:t>
            </a:r>
            <a:r>
              <a:rPr lang="en-US" b="1" baseline="0" dirty="0" smtClean="0"/>
              <a:t>“)</a:t>
            </a:r>
            <a:r>
              <a:rPr lang="en-US" baseline="0" dirty="0" smtClean="0"/>
              <a:t> parts have to be exactly the same.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442973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students a chance to change the message.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1836874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quick</a:t>
            </a:r>
            <a:r>
              <a:rPr lang="en-US" baseline="0" dirty="0" smtClean="0"/>
              <a:t> note to emphasize the need for double quotes, sometimes this syntax trips the students up.</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621370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a:t>
            </a:r>
            <a:r>
              <a:rPr lang="en-US" baseline="0" dirty="0" smtClean="0"/>
              <a:t> students if they know what the image is – mailbox/cubbyholes.</a:t>
            </a:r>
          </a:p>
          <a:p>
            <a:r>
              <a:rPr lang="en-US" baseline="0" dirty="0" smtClean="0"/>
              <a:t>Explain that </a:t>
            </a:r>
            <a:r>
              <a:rPr lang="en-US" i="1" baseline="0" dirty="0" smtClean="0"/>
              <a:t>variables</a:t>
            </a:r>
            <a:r>
              <a:rPr lang="en-US" i="0" baseline="0" dirty="0" smtClean="0"/>
              <a:t> in computer science are kind of like this – they are containers for data.</a:t>
            </a:r>
          </a:p>
          <a:p>
            <a:endParaRPr lang="en-US" i="0" baseline="0" dirty="0" smtClean="0"/>
          </a:p>
          <a:p>
            <a:r>
              <a:rPr lang="en-US" i="0" baseline="0" dirty="0" smtClean="0"/>
              <a:t>This may not make much sense yet, but this example can be used to make variables a little more tangible. Setting a variable is like putting something into a cubbyhole, and using its value is like looking into the cubbyhole.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3887953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a:t>
            </a:r>
            <a:r>
              <a:rPr lang="en-US" baseline="0" dirty="0" smtClean="0"/>
              <a:t> if they can guess what this does. They can type it out into trinket to see what happens. Then reveal the answer.</a:t>
            </a:r>
          </a:p>
          <a:p>
            <a:endParaRPr lang="en-US" baseline="0" dirty="0" smtClean="0"/>
          </a:p>
          <a:p>
            <a:r>
              <a:rPr lang="en-US" b="1" dirty="0" smtClean="0"/>
              <a:t>Note that variable names</a:t>
            </a:r>
            <a:r>
              <a:rPr lang="en-US" b="1" baseline="0" dirty="0" smtClean="0"/>
              <a:t> must have no spaces, no special characters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3591367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June 27,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6/27/2019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6/27/2019</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6/27/2019</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6/27/2019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6/27/2019</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6/27/2019</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June 27,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June 27,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6/27/2019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6/27/2019</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play.kahoot.it/#/lobby?quizId=e467016f-1971-4e14-b247-7e5e0f87c00c"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bit.ly/2X2REJn"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trinket.io/python/72ffa4b46a"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with Python</a:t>
            </a:r>
            <a:endParaRPr lang="en-US" dirty="0"/>
          </a:p>
        </p:txBody>
      </p:sp>
      <p:sp>
        <p:nvSpPr>
          <p:cNvPr id="3" name="Subtitle 2"/>
          <p:cNvSpPr>
            <a:spLocks noGrp="1"/>
          </p:cNvSpPr>
          <p:nvPr>
            <p:ph type="subTitle" idx="1"/>
          </p:nvPr>
        </p:nvSpPr>
        <p:spPr>
          <a:xfrm>
            <a:off x="381000" y="3429000"/>
            <a:ext cx="3082895" cy="553998"/>
          </a:xfrm>
        </p:spPr>
        <p:txBody>
          <a:bodyPr/>
          <a:lstStyle/>
          <a:p>
            <a:r>
              <a:rPr lang="en-US" dirty="0" err="1" smtClean="0"/>
              <a:t>Hy</a:t>
            </a:r>
            <a:r>
              <a:rPr lang="en-US" dirty="0" smtClean="0"/>
              <a:t>-Tech Camp</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593492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quotation marks</a:t>
            </a:r>
            <a:endParaRPr lang="en-US" dirty="0"/>
          </a:p>
        </p:txBody>
      </p:sp>
      <p:sp>
        <p:nvSpPr>
          <p:cNvPr id="3" name="Text Placeholder 2"/>
          <p:cNvSpPr>
            <a:spLocks noGrp="1"/>
          </p:cNvSpPr>
          <p:nvPr>
            <p:ph type="body" idx="1"/>
          </p:nvPr>
        </p:nvSpPr>
        <p:spPr>
          <a:xfrm>
            <a:off x="381000" y="1028701"/>
            <a:ext cx="11429999" cy="457200"/>
          </a:xfrm>
        </p:spPr>
        <p:txBody>
          <a:bodyPr/>
          <a:lstStyle/>
          <a:p>
            <a:r>
              <a:rPr lang="en-US" dirty="0" smtClean="0"/>
              <a:t>Static string text values</a:t>
            </a:r>
            <a:endParaRPr lang="en-US" dirty="0"/>
          </a:p>
        </p:txBody>
      </p:sp>
      <p:sp>
        <p:nvSpPr>
          <p:cNvPr id="4" name="Content Placeholder 3"/>
          <p:cNvSpPr>
            <a:spLocks noGrp="1"/>
          </p:cNvSpPr>
          <p:nvPr>
            <p:ph sz="half" idx="2"/>
          </p:nvPr>
        </p:nvSpPr>
        <p:spPr>
          <a:xfrm>
            <a:off x="381001" y="1600202"/>
            <a:ext cx="11429998" cy="4800598"/>
          </a:xfrm>
        </p:spPr>
        <p:txBody>
          <a:bodyPr>
            <a:normAutofit/>
          </a:bodyPr>
          <a:lstStyle/>
          <a:p>
            <a:r>
              <a:rPr lang="en-US" sz="3200" dirty="0" smtClean="0"/>
              <a:t>Any messages to show the user must be within </a:t>
            </a:r>
            <a:r>
              <a:rPr lang="en-US" sz="3200" i="1" dirty="0" smtClean="0"/>
              <a:t>quotes</a:t>
            </a:r>
            <a:r>
              <a:rPr lang="en-US" sz="3200" dirty="0" smtClean="0"/>
              <a:t> (</a:t>
            </a:r>
            <a:r>
              <a:rPr lang="en-US" sz="3200" dirty="0" smtClean="0">
                <a:solidFill>
                  <a:srgbClr val="A31515"/>
                </a:solidFill>
                <a:latin typeface="Consolas" panose="020B0609020204030204" pitchFamily="49" charset="0"/>
              </a:rPr>
              <a:t>""</a:t>
            </a:r>
            <a:r>
              <a:rPr lang="en-US" sz="3200" dirty="0" smtClean="0"/>
              <a:t>)</a:t>
            </a:r>
          </a:p>
          <a:p>
            <a:r>
              <a:rPr lang="en-US" sz="3200" dirty="0" smtClean="0"/>
              <a:t>This is how the program knows these are blocks of text</a:t>
            </a:r>
          </a:p>
          <a:p>
            <a:r>
              <a:rPr lang="en-US" sz="3200" dirty="0" smtClean="0"/>
              <a:t>Text within quotes should be a red/orange color</a:t>
            </a:r>
          </a:p>
          <a:p>
            <a:endParaRPr lang="en-US" sz="3200" dirty="0">
              <a:solidFill>
                <a:srgbClr val="A31515"/>
              </a:solidFill>
              <a:latin typeface="Consolas" panose="020B0609020204030204" pitchFamily="49" charset="0"/>
            </a:endParaRPr>
          </a:p>
          <a:p>
            <a:pPr marL="57150" indent="0" algn="ctr">
              <a:buNone/>
            </a:pPr>
            <a:r>
              <a:rPr lang="en-US" sz="4000" dirty="0">
                <a:solidFill>
                  <a:srgbClr val="A31515"/>
                </a:solidFill>
                <a:latin typeface="Consolas" panose="020B0609020204030204" pitchFamily="49" charset="0"/>
              </a:rPr>
              <a:t>"This is a </a:t>
            </a:r>
            <a:r>
              <a:rPr lang="en-US" sz="4000" dirty="0" smtClean="0">
                <a:solidFill>
                  <a:srgbClr val="A31515"/>
                </a:solidFill>
                <a:latin typeface="Consolas" panose="020B0609020204030204" pitchFamily="49" charset="0"/>
              </a:rPr>
              <a:t>message"</a:t>
            </a:r>
          </a:p>
          <a:p>
            <a:pPr marL="57150" indent="0" algn="ctr">
              <a:buNone/>
            </a:pPr>
            <a:r>
              <a:rPr lang="en-US" sz="4000" dirty="0" smtClean="0">
                <a:solidFill>
                  <a:schemeClr val="tx1">
                    <a:lumMod val="50000"/>
                  </a:schemeClr>
                </a:solidFill>
                <a:latin typeface="Consolas" panose="020B0609020204030204" pitchFamily="49" charset="0"/>
              </a:rPr>
              <a:t>This is not a message!</a:t>
            </a:r>
            <a:endParaRPr lang="en-US" sz="4000" dirty="0">
              <a:solidFill>
                <a:schemeClr val="tx1">
                  <a:lumMod val="50000"/>
                </a:schemeClr>
              </a:solidFill>
              <a:latin typeface="Consolas" panose="020B0609020204030204" pitchFamily="49" charset="0"/>
            </a:endParaRPr>
          </a:p>
          <a:p>
            <a:pPr marL="57150" indent="0">
              <a:buNone/>
            </a:pPr>
            <a:endParaRPr lang="en-US" sz="3200" dirty="0">
              <a:solidFill>
                <a:srgbClr val="A31515"/>
              </a:solidFill>
              <a:latin typeface="Consolas" panose="020B0609020204030204" pitchFamily="49" charset="0"/>
            </a:endParaRPr>
          </a:p>
        </p:txBody>
      </p:sp>
    </p:spTree>
    <p:extLst>
      <p:ext uri="{BB962C8B-B14F-4D97-AF65-F5344CB8AC3E}">
        <p14:creationId xmlns:p14="http://schemas.microsoft.com/office/powerpoint/2010/main" val="38453845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a:t>
            </a:r>
            <a:endParaRPr lang="en-US" dirty="0"/>
          </a:p>
        </p:txBody>
      </p:sp>
      <p:sp>
        <p:nvSpPr>
          <p:cNvPr id="7" name="Content Placeholder 6"/>
          <p:cNvSpPr>
            <a:spLocks noGrp="1"/>
          </p:cNvSpPr>
          <p:nvPr>
            <p:ph idx="1"/>
          </p:nvPr>
        </p:nvSpPr>
        <p:spPr>
          <a:xfrm>
            <a:off x="266700" y="4457700"/>
            <a:ext cx="11430000" cy="2057400"/>
          </a:xfrm>
        </p:spPr>
        <p:txBody>
          <a:bodyPr/>
          <a:lstStyle/>
          <a:p>
            <a:r>
              <a:rPr lang="en-US" dirty="0" smtClean="0"/>
              <a:t>In computer science, </a:t>
            </a:r>
            <a:r>
              <a:rPr lang="en-US" i="1" dirty="0" smtClean="0"/>
              <a:t>variables</a:t>
            </a:r>
            <a:r>
              <a:rPr lang="en-US" dirty="0" smtClean="0"/>
              <a:t> are containers for data</a:t>
            </a:r>
          </a:p>
          <a:p>
            <a:r>
              <a:rPr lang="en-US" dirty="0" smtClean="0"/>
              <a:t>Variables have names so developers can reference the data</a:t>
            </a:r>
          </a:p>
          <a:p>
            <a:r>
              <a:rPr lang="en-US" dirty="0" smtClean="0"/>
              <a:t>They are kind of like mailboxes; they have a label so the developer always knows where to find them, and the contents can change </a:t>
            </a:r>
          </a:p>
        </p:txBody>
      </p:sp>
      <p:pic>
        <p:nvPicPr>
          <p:cNvPr id="3074" name="Picture 2" descr="Image result for cubby labels"/>
          <p:cNvPicPr>
            <a:picLocks noChangeAspect="1" noChangeArrowheads="1"/>
          </p:cNvPicPr>
          <p:nvPr/>
        </p:nvPicPr>
        <p:blipFill rotWithShape="1">
          <a:blip r:embed="rId3">
            <a:extLst>
              <a:ext uri="{28A0092B-C50C-407E-A947-70E740481C1C}">
                <a14:useLocalDpi xmlns:a14="http://schemas.microsoft.com/office/drawing/2010/main" val="0"/>
              </a:ext>
            </a:extLst>
          </a:blip>
          <a:srcRect l="9909" t="45620" r="16591" b="28595"/>
          <a:stretch/>
        </p:blipFill>
        <p:spPr bwMode="auto">
          <a:xfrm>
            <a:off x="381000" y="1257300"/>
            <a:ext cx="11315700" cy="300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110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err="1" smtClean="0">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a:t>
            </a:r>
          </a:p>
          <a:p>
            <a:pPr marL="57150" indent="0">
              <a:buNone/>
            </a:pPr>
            <a:endParaRPr lang="en-US" dirty="0" smtClean="0"/>
          </a:p>
        </p:txBody>
      </p:sp>
      <p:sp>
        <p:nvSpPr>
          <p:cNvPr id="2" name="Rectangle 1"/>
          <p:cNvSpPr/>
          <p:nvPr/>
        </p:nvSpPr>
        <p:spPr>
          <a:xfrm>
            <a:off x="380999" y="3563034"/>
            <a:ext cx="11430000" cy="646331"/>
          </a:xfrm>
          <a:prstGeom prst="rect">
            <a:avLst/>
          </a:prstGeom>
        </p:spPr>
        <p:txBody>
          <a:bodyPr wrap="square">
            <a:spAutoFit/>
          </a:bodyPr>
          <a:lstStyle/>
          <a:p>
            <a:r>
              <a:rPr lang="en-US" sz="3600" dirty="0" smtClean="0"/>
              <a:t>What message will the user see?</a:t>
            </a:r>
            <a:endParaRPr lang="en-US" sz="3600" dirty="0"/>
          </a:p>
        </p:txBody>
      </p:sp>
      <p:sp>
        <p:nvSpPr>
          <p:cNvPr id="3" name="TextBox 2"/>
          <p:cNvSpPr txBox="1"/>
          <p:nvPr/>
        </p:nvSpPr>
        <p:spPr>
          <a:xfrm>
            <a:off x="4006966" y="4800600"/>
            <a:ext cx="4178067" cy="1126462"/>
          </a:xfrm>
          <a:prstGeom prst="rect">
            <a:avLst/>
          </a:prstGeom>
          <a:noFill/>
        </p:spPr>
        <p:txBody>
          <a:bodyPr wrap="none" lIns="182880" tIns="146304" rIns="182880" bIns="146304" rtlCol="0">
            <a:spAutoFit/>
          </a:bodyPr>
          <a:lstStyle/>
          <a:p>
            <a:pPr>
              <a:lnSpc>
                <a:spcPct val="90000"/>
              </a:lnSpc>
              <a:spcAft>
                <a:spcPts val="600"/>
              </a:spcAft>
            </a:pPr>
            <a:r>
              <a:rPr lang="en-US" sz="6000" dirty="0" smtClean="0">
                <a:solidFill>
                  <a:srgbClr val="A31515"/>
                </a:solidFill>
                <a:latin typeface="Consolas" panose="020B0609020204030204" pitchFamily="49" charset="0"/>
              </a:rPr>
              <a:t>Hello Sam</a:t>
            </a:r>
            <a:endParaRPr lang="en-US" sz="60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382636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 – Python Example</a:t>
            </a:r>
            <a:endParaRPr lang="en-US" dirty="0"/>
          </a:p>
        </p:txBody>
      </p:sp>
      <p:sp>
        <p:nvSpPr>
          <p:cNvPr id="7" name="Content Placeholder 6"/>
          <p:cNvSpPr>
            <a:spLocks noGrp="1"/>
          </p:cNvSpPr>
          <p:nvPr>
            <p:ph idx="1"/>
          </p:nvPr>
        </p:nvSpPr>
        <p:spPr>
          <a:xfrm>
            <a:off x="381000" y="1143000"/>
            <a:ext cx="11430000" cy="4572000"/>
          </a:xfrm>
        </p:spPr>
        <p:txBody>
          <a:bodyPr>
            <a:normAutofit/>
          </a:bodyPr>
          <a:lstStyle/>
          <a:p>
            <a:pPr marL="57150" indent="0">
              <a:buNone/>
            </a:pPr>
            <a:r>
              <a:rPr lang="en-US" sz="4800" dirty="0" err="1" smtClean="0">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a:t>
            </a:r>
          </a:p>
          <a:p>
            <a:pPr marL="57150" indent="0">
              <a:buNone/>
            </a:pPr>
            <a:endParaRPr lang="en-US" sz="3600" dirty="0"/>
          </a:p>
          <a:p>
            <a:pPr marL="57150" indent="0">
              <a:buNone/>
            </a:pPr>
            <a:endParaRPr lang="en-US" sz="3600" dirty="0" smtClean="0"/>
          </a:p>
          <a:p>
            <a:pPr marL="57150" indent="0">
              <a:buNone/>
            </a:pPr>
            <a:r>
              <a:rPr lang="en-US" sz="3600" dirty="0" smtClean="0"/>
              <a:t>The </a:t>
            </a:r>
            <a:r>
              <a:rPr lang="en-US" sz="3600" i="1" dirty="0" smtClean="0"/>
              <a:t>variable</a:t>
            </a:r>
            <a:r>
              <a:rPr lang="en-US" sz="3600" dirty="0" smtClean="0"/>
              <a:t> here is </a:t>
            </a:r>
            <a:r>
              <a:rPr lang="en-US" sz="3600" dirty="0" err="1" smtClean="0">
                <a:solidFill>
                  <a:srgbClr val="000000"/>
                </a:solidFill>
                <a:latin typeface="Consolas" panose="020B0609020204030204" pitchFamily="49" charset="0"/>
              </a:rPr>
              <a:t>my_name</a:t>
            </a:r>
            <a:r>
              <a:rPr lang="en-US" sz="3600" dirty="0" smtClean="0"/>
              <a:t>. The code sets the value of the variable, and then references it</a:t>
            </a:r>
          </a:p>
        </p:txBody>
      </p:sp>
    </p:spTree>
    <p:extLst>
      <p:ext uri="{BB962C8B-B14F-4D97-AF65-F5344CB8AC3E}">
        <p14:creationId xmlns:p14="http://schemas.microsoft.com/office/powerpoint/2010/main" val="228439524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Interacting with the user</a:t>
            </a:r>
            <a:endParaRPr lang="en-US" dirty="0"/>
          </a:p>
        </p:txBody>
      </p:sp>
      <p:sp>
        <p:nvSpPr>
          <p:cNvPr id="7" name="Content Placeholder 6"/>
          <p:cNvSpPr>
            <a:spLocks noGrp="1"/>
          </p:cNvSpPr>
          <p:nvPr>
            <p:ph idx="1"/>
          </p:nvPr>
        </p:nvSpPr>
        <p:spPr>
          <a:xfrm>
            <a:off x="381000" y="5029200"/>
            <a:ext cx="11430000" cy="1714500"/>
          </a:xfrm>
        </p:spPr>
        <p:txBody>
          <a:bodyPr>
            <a:normAutofit/>
          </a:bodyPr>
          <a:lstStyle/>
          <a:p>
            <a:r>
              <a:rPr lang="en-US" dirty="0" smtClean="0"/>
              <a:t>Real life conversation: Ask question, remember answer</a:t>
            </a:r>
          </a:p>
          <a:p>
            <a:r>
              <a:rPr lang="en-US" dirty="0" smtClean="0"/>
              <a:t>Python program conversation: Ask question, remember answer</a:t>
            </a:r>
          </a:p>
          <a:p>
            <a:pPr lvl="1"/>
            <a:r>
              <a:rPr lang="en-US" dirty="0" smtClean="0"/>
              <a:t>Answer is stored in a </a:t>
            </a:r>
            <a:r>
              <a:rPr lang="en-US" i="1" dirty="0" smtClean="0"/>
              <a:t>variable</a:t>
            </a:r>
          </a:p>
        </p:txBody>
      </p:sp>
      <p:pic>
        <p:nvPicPr>
          <p:cNvPr id="1028" name="Picture 4" descr="What's your name? (comic test =P) by KetLike"/>
          <p:cNvPicPr>
            <a:picLocks noChangeAspect="1" noChangeArrowheads="1"/>
          </p:cNvPicPr>
          <p:nvPr/>
        </p:nvPicPr>
        <p:blipFill rotWithShape="1">
          <a:blip r:embed="rId3">
            <a:extLst>
              <a:ext uri="{28A0092B-C50C-407E-A947-70E740481C1C}">
                <a14:useLocalDpi xmlns:a14="http://schemas.microsoft.com/office/drawing/2010/main" val="0"/>
              </a:ext>
            </a:extLst>
          </a:blip>
          <a:srcRect b="58068"/>
          <a:stretch/>
        </p:blipFill>
        <p:spPr bwMode="auto">
          <a:xfrm>
            <a:off x="2185987" y="1076325"/>
            <a:ext cx="782002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3331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Input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smtClean="0">
                <a:solidFill>
                  <a:srgbClr val="000000"/>
                </a:solidFill>
                <a:latin typeface="Consolas" panose="020B0609020204030204" pitchFamily="49" charset="0"/>
              </a:rPr>
              <a:t>name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input(</a:t>
            </a:r>
            <a:r>
              <a:rPr lang="en-US" sz="4800" dirty="0" smtClean="0">
                <a:solidFill>
                  <a:srgbClr val="A31515"/>
                </a:solidFill>
                <a:latin typeface="Consolas" panose="020B0609020204030204" pitchFamily="49" charset="0"/>
              </a:rPr>
              <a:t>"What's your name?"</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print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name)</a:t>
            </a:r>
          </a:p>
          <a:p>
            <a:pPr marL="57150" indent="0">
              <a:buNone/>
            </a:pPr>
            <a:endParaRPr lang="en-US" sz="3600" dirty="0" smtClean="0"/>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3726305"/>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Input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smtClean="0">
                <a:solidFill>
                  <a:srgbClr val="000000"/>
                </a:solidFill>
                <a:latin typeface="Consolas" panose="020B0609020204030204" pitchFamily="49" charset="0"/>
              </a:rPr>
              <a:t>name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input(</a:t>
            </a:r>
            <a:r>
              <a:rPr lang="en-US" sz="4800" dirty="0" smtClean="0">
                <a:solidFill>
                  <a:srgbClr val="A31515"/>
                </a:solidFill>
                <a:latin typeface="Consolas" panose="020B0609020204030204" pitchFamily="49" charset="0"/>
              </a:rPr>
              <a:t>"Enter Name:"</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r>
              <a:rPr lang="en-US" sz="3600" dirty="0" smtClean="0"/>
              <a:t>The user sees the prompt and enters information</a:t>
            </a:r>
          </a:p>
          <a:p>
            <a:r>
              <a:rPr lang="en-US" sz="3600" dirty="0" smtClean="0"/>
              <a:t>The text they enter is stored in the </a:t>
            </a:r>
            <a:r>
              <a:rPr lang="en-US" sz="3600" dirty="0" smtClean="0">
                <a:solidFill>
                  <a:srgbClr val="000000"/>
                </a:solidFill>
                <a:latin typeface="Consolas" panose="020B0609020204030204" pitchFamily="49" charset="0"/>
              </a:rPr>
              <a:t>name</a:t>
            </a:r>
            <a:r>
              <a:rPr lang="en-US" sz="3600" dirty="0" smtClean="0">
                <a:solidFill>
                  <a:srgbClr val="000000"/>
                </a:solidFill>
              </a:rPr>
              <a:t> </a:t>
            </a:r>
            <a:r>
              <a:rPr lang="en-US" sz="3600" dirty="0" smtClean="0"/>
              <a:t>variable</a:t>
            </a:r>
            <a:endParaRPr lang="en-US" sz="3600" dirty="0"/>
          </a:p>
          <a:p>
            <a:pPr marL="57150" indent="0">
              <a:buNone/>
            </a:pP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print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name)</a:t>
            </a:r>
          </a:p>
          <a:p>
            <a:r>
              <a:rPr lang="en-US" sz="3600" dirty="0" smtClean="0"/>
              <a:t>The </a:t>
            </a:r>
            <a:r>
              <a:rPr lang="en-US" sz="3600" dirty="0" smtClean="0">
                <a:solidFill>
                  <a:srgbClr val="000000"/>
                </a:solidFill>
                <a:latin typeface="Consolas" panose="020B0609020204030204" pitchFamily="49" charset="0"/>
              </a:rPr>
              <a:t>name</a:t>
            </a:r>
            <a:r>
              <a:rPr lang="en-US" sz="3600" dirty="0"/>
              <a:t> is </a:t>
            </a:r>
            <a:r>
              <a:rPr lang="en-US" sz="3600" dirty="0" smtClean="0"/>
              <a:t>remembered and used in the message</a:t>
            </a:r>
          </a:p>
        </p:txBody>
      </p:sp>
    </p:spTree>
    <p:extLst>
      <p:ext uri="{BB962C8B-B14F-4D97-AF65-F5344CB8AC3E}">
        <p14:creationId xmlns:p14="http://schemas.microsoft.com/office/powerpoint/2010/main" val="11264095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More User interactions – if/else</a:t>
            </a:r>
            <a:endParaRPr lang="en-US" dirty="0"/>
          </a:p>
        </p:txBody>
      </p:sp>
      <p:sp>
        <p:nvSpPr>
          <p:cNvPr id="7" name="Content Placeholder 6"/>
          <p:cNvSpPr>
            <a:spLocks noGrp="1"/>
          </p:cNvSpPr>
          <p:nvPr>
            <p:ph idx="1"/>
          </p:nvPr>
        </p:nvSpPr>
        <p:spPr>
          <a:xfrm>
            <a:off x="6435724" y="1192976"/>
            <a:ext cx="5375275" cy="5322124"/>
          </a:xfrm>
        </p:spPr>
        <p:txBody>
          <a:bodyPr>
            <a:normAutofit/>
          </a:bodyPr>
          <a:lstStyle/>
          <a:p>
            <a:r>
              <a:rPr lang="en-US" dirty="0" smtClean="0"/>
              <a:t>Real life conversation: Responses change based on what the other party says</a:t>
            </a:r>
          </a:p>
          <a:p>
            <a:pPr marL="57150" indent="0">
              <a:buNone/>
            </a:pPr>
            <a:endParaRPr lang="en-US" dirty="0"/>
          </a:p>
          <a:p>
            <a:r>
              <a:rPr lang="en-US" b="1" dirty="0" smtClean="0"/>
              <a:t>If</a:t>
            </a:r>
            <a:r>
              <a:rPr lang="en-US" dirty="0" smtClean="0"/>
              <a:t> someone says their favorite color is </a:t>
            </a:r>
            <a:r>
              <a:rPr lang="en-US" dirty="0" smtClean="0">
                <a:solidFill>
                  <a:schemeClr val="accent1"/>
                </a:solidFill>
              </a:rPr>
              <a:t>blue</a:t>
            </a:r>
            <a:r>
              <a:rPr lang="en-US" dirty="0" smtClean="0"/>
              <a:t>, you might say “That’s my favorite too!”</a:t>
            </a:r>
            <a:endParaRPr lang="en-US" dirty="0"/>
          </a:p>
          <a:p>
            <a:r>
              <a:rPr lang="en-US" dirty="0" smtClean="0"/>
              <a:t>If they say something </a:t>
            </a:r>
            <a:r>
              <a:rPr lang="en-US" b="1" dirty="0" smtClean="0"/>
              <a:t>else</a:t>
            </a:r>
            <a:r>
              <a:rPr lang="en-US" dirty="0" smtClean="0"/>
              <a:t>, you might say “That’s not my favorite”</a:t>
            </a:r>
          </a:p>
        </p:txBody>
      </p:sp>
      <p:pic>
        <p:nvPicPr>
          <p:cNvPr id="2050" name="Picture 2" descr="Image result for what's your favorite color com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92976"/>
            <a:ext cx="6054725" cy="435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3462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3600" dirty="0" smtClean="0">
                <a:solidFill>
                  <a:srgbClr val="000000"/>
                </a:solidFill>
                <a:latin typeface="Consolas" panose="020B0609020204030204" pitchFamily="49" charset="0"/>
              </a:rPr>
              <a:t>color </a:t>
            </a:r>
            <a:r>
              <a:rPr lang="en-US" sz="3600" dirty="0">
                <a:solidFill>
                  <a:srgbClr val="000000"/>
                </a:solidFill>
                <a:latin typeface="Consolas" panose="020B0609020204030204" pitchFamily="49" charset="0"/>
              </a:rPr>
              <a:t>= input(</a:t>
            </a:r>
            <a:r>
              <a:rPr lang="en-US" sz="3600" dirty="0">
                <a:solidFill>
                  <a:srgbClr val="A31515"/>
                </a:solidFill>
                <a:latin typeface="Consolas" panose="020B0609020204030204" pitchFamily="49" charset="0"/>
              </a:rPr>
              <a:t>"What is your </a:t>
            </a:r>
            <a:r>
              <a:rPr lang="en-US" sz="3600" dirty="0" smtClean="0">
                <a:solidFill>
                  <a:srgbClr val="A31515"/>
                </a:solidFill>
                <a:latin typeface="Consolas" panose="020B0609020204030204" pitchFamily="49" charset="0"/>
              </a:rPr>
              <a:t>favorite color?"</a:t>
            </a:r>
            <a:r>
              <a:rPr lang="en-US" sz="3600" dirty="0" smtClean="0">
                <a:solidFill>
                  <a:srgbClr val="000000"/>
                </a:solidFill>
                <a:latin typeface="Consolas" panose="020B0609020204030204" pitchFamily="49" charset="0"/>
              </a:rPr>
              <a:t>)</a:t>
            </a:r>
            <a:endParaRPr lang="en-US" sz="3600" dirty="0" smtClean="0">
              <a:solidFill>
                <a:srgbClr val="0000FF"/>
              </a:solidFill>
              <a:latin typeface="Consolas" panose="020B0609020204030204" pitchFamily="49" charset="0"/>
            </a:endParaRP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a:solidFill>
                  <a:srgbClr val="000000"/>
                </a:solidFill>
                <a:latin typeface="Consolas" panose="020B0609020204030204" pitchFamily="49" charset="0"/>
              </a:rPr>
              <a:t>)</a:t>
            </a:r>
          </a:p>
          <a:p>
            <a:pPr marL="57150" indent="0">
              <a:buNone/>
            </a:pPr>
            <a:endParaRPr lang="en-US" sz="3600" dirty="0" smtClean="0"/>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124400724"/>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 – Python Example</a:t>
            </a:r>
            <a:endParaRPr lang="en-US" dirty="0"/>
          </a:p>
        </p:txBody>
      </p:sp>
      <p:sp>
        <p:nvSpPr>
          <p:cNvPr id="7" name="Content Placeholder 6"/>
          <p:cNvSpPr>
            <a:spLocks noGrp="1"/>
          </p:cNvSpPr>
          <p:nvPr>
            <p:ph idx="1"/>
          </p:nvPr>
        </p:nvSpPr>
        <p:spPr/>
        <p:txBody>
          <a:bodyPr>
            <a:normAutofit lnSpcReduction="10000"/>
          </a:bodyPr>
          <a:lstStyle/>
          <a:p>
            <a:pPr marL="57150" indent="0">
              <a:buNone/>
            </a:pPr>
            <a:r>
              <a:rPr lang="en-US" sz="3600" dirty="0">
                <a:solidFill>
                  <a:srgbClr val="000000"/>
                </a:solidFill>
                <a:latin typeface="Consolas" panose="020B0609020204030204" pitchFamily="49" charset="0"/>
              </a:rPr>
              <a:t>color = input(</a:t>
            </a:r>
            <a:r>
              <a:rPr lang="en-US" sz="3600" dirty="0">
                <a:solidFill>
                  <a:srgbClr val="A31515"/>
                </a:solidFill>
                <a:latin typeface="Consolas" panose="020B0609020204030204" pitchFamily="49" charset="0"/>
              </a:rPr>
              <a:t>"What is your favorite color</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endParaRPr lang="en-US" sz="3600" dirty="0" smtClean="0">
              <a:solidFill>
                <a:srgbClr val="0000FF"/>
              </a:solidFill>
              <a:latin typeface="Consolas" panose="020B0609020204030204" pitchFamily="49" charset="0"/>
            </a:endParaRPr>
          </a:p>
          <a:p>
            <a:r>
              <a:rPr lang="en-US" sz="3600" dirty="0" smtClean="0"/>
              <a:t>The color the user enters </a:t>
            </a:r>
            <a:r>
              <a:rPr lang="en-US" sz="3600" dirty="0"/>
              <a:t>is stored in </a:t>
            </a:r>
            <a:r>
              <a:rPr lang="en-US" sz="3600" dirty="0" smtClean="0">
                <a:solidFill>
                  <a:srgbClr val="000000"/>
                </a:solidFill>
                <a:latin typeface="Consolas" panose="020B0609020204030204" pitchFamily="49" charset="0"/>
              </a:rPr>
              <a:t>color</a:t>
            </a:r>
            <a:endParaRPr lang="en-US" sz="3600" dirty="0" smtClean="0">
              <a:solidFill>
                <a:srgbClr val="0000FF"/>
              </a:solidFill>
              <a:latin typeface="Consolas" panose="020B0609020204030204" pitchFamily="49" charset="0"/>
            </a:endParaRP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p>
          <a:p>
            <a:r>
              <a:rPr lang="en-US" sz="3600" dirty="0" smtClean="0"/>
              <a:t>The program checks </a:t>
            </a:r>
            <a:r>
              <a:rPr lang="en-US" sz="3600" i="1" dirty="0" smtClean="0"/>
              <a:t>if</a:t>
            </a:r>
            <a:r>
              <a:rPr lang="en-US" sz="3600" dirty="0" smtClean="0"/>
              <a:t> the color is </a:t>
            </a:r>
            <a:r>
              <a:rPr lang="en-US" sz="3600" dirty="0" smtClean="0">
                <a:solidFill>
                  <a:schemeClr val="accent1"/>
                </a:solidFill>
              </a:rPr>
              <a:t>blue</a:t>
            </a:r>
          </a:p>
          <a:p>
            <a:endParaRPr lang="en-US" sz="3600" dirty="0">
              <a:solidFill>
                <a:srgbClr val="000000"/>
              </a:solidFill>
              <a:latin typeface="Consolas" panose="020B0609020204030204" pitchFamily="49" charset="0"/>
            </a:endParaRP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p>
          <a:p>
            <a:pPr lvl="3"/>
            <a:r>
              <a:rPr lang="en-US" sz="2600" dirty="0" smtClean="0"/>
              <a:t>If it is, the program prints out the message</a:t>
            </a:r>
            <a:endParaRPr lang="en-US" sz="2600" dirty="0">
              <a:solidFill>
                <a:srgbClr val="000000"/>
              </a:solidFill>
              <a:latin typeface="Consolas" panose="020B0609020204030204" pitchFamily="49" charset="0"/>
            </a:endParaRPr>
          </a:p>
          <a:p>
            <a:pPr marL="57150" indent="0">
              <a:buNone/>
            </a:pP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700448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anim calcmode="lin" valueType="num">
                                      <p:cBhvr>
                                        <p:cTn id="22"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500"/>
                                        <p:tgtEl>
                                          <p:spTgt spid="7">
                                            <p:txEl>
                                              <p:pRg st="6" end="6"/>
                                            </p:txEl>
                                          </p:spTgt>
                                        </p:tgtEl>
                                      </p:cBhvr>
                                    </p:animEffect>
                                    <p:anim calcmode="lin" valueType="num">
                                      <p:cBhvr>
                                        <p:cTn id="36"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anim calcmode="lin" valueType="num">
                                      <p:cBhvr>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idx="1"/>
          </p:nvPr>
        </p:nvSpPr>
        <p:spPr/>
        <p:txBody>
          <a:bodyPr>
            <a:normAutofit/>
          </a:bodyPr>
          <a:lstStyle/>
          <a:p>
            <a:r>
              <a:rPr lang="en-US" dirty="0" smtClean="0"/>
              <a:t>Icebreaker</a:t>
            </a:r>
          </a:p>
          <a:p>
            <a:r>
              <a:rPr lang="en-US" dirty="0" smtClean="0"/>
              <a:t>Introduction to Python</a:t>
            </a:r>
          </a:p>
          <a:p>
            <a:r>
              <a:rPr lang="en-US" dirty="0" err="1" smtClean="0"/>
              <a:t>Kahoot</a:t>
            </a:r>
            <a:r>
              <a:rPr lang="en-US" dirty="0" smtClean="0"/>
              <a:t> Quiz</a:t>
            </a:r>
          </a:p>
          <a:p>
            <a:r>
              <a:rPr lang="en-US" dirty="0" smtClean="0"/>
              <a:t>Python Activities</a:t>
            </a:r>
          </a:p>
        </p:txBody>
      </p:sp>
      <p:sp>
        <p:nvSpPr>
          <p:cNvPr id="4" name="Date Placeholder 3"/>
          <p:cNvSpPr>
            <a:spLocks noGrp="1"/>
          </p:cNvSpPr>
          <p:nvPr>
            <p:ph type="dt" sz="half" idx="10"/>
          </p:nvPr>
        </p:nvSpPr>
        <p:spPr/>
        <p:txBody>
          <a:bodyPr/>
          <a:lstStyle/>
          <a:p>
            <a:fld id="{1C2D31DE-C454-491C-B5C3-F097855E3DF7}" type="datetime4">
              <a:rPr lang="en-US" smtClean="0"/>
              <a:pPr/>
              <a:t>June 27, 2019</a:t>
            </a:fld>
            <a:endParaRPr lang="en-US" dirty="0"/>
          </a:p>
        </p:txBody>
      </p:sp>
    </p:spTree>
    <p:extLst>
      <p:ext uri="{BB962C8B-B14F-4D97-AF65-F5344CB8AC3E}">
        <p14:creationId xmlns:p14="http://schemas.microsoft.com/office/powerpoint/2010/main" val="2629401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variables vs. checking values</a:t>
            </a:r>
            <a:endParaRPr lang="en-US" dirty="0"/>
          </a:p>
        </p:txBody>
      </p:sp>
      <p:sp>
        <p:nvSpPr>
          <p:cNvPr id="4" name="Text Placeholder 3"/>
          <p:cNvSpPr>
            <a:spLocks noGrp="1"/>
          </p:cNvSpPr>
          <p:nvPr>
            <p:ph type="body" idx="1"/>
          </p:nvPr>
        </p:nvSpPr>
        <p:spPr/>
        <p:txBody>
          <a:bodyPr/>
          <a:lstStyle/>
          <a:p>
            <a:r>
              <a:rPr lang="en-US" dirty="0" smtClean="0"/>
              <a:t>Setting variables (</a:t>
            </a:r>
            <a:r>
              <a:rPr lang="en-US" dirty="0" smtClean="0">
                <a:solidFill>
                  <a:schemeClr val="accent1">
                    <a:lumMod val="20000"/>
                    <a:lumOff val="80000"/>
                  </a:schemeClr>
                </a:solidFill>
                <a:latin typeface="Consolas" panose="020B0609020204030204" pitchFamily="49" charset="0"/>
              </a:rPr>
              <a:t>=</a:t>
            </a:r>
            <a:r>
              <a:rPr lang="en-US" dirty="0" smtClean="0"/>
              <a:t>)</a:t>
            </a:r>
            <a:endParaRPr lang="en-US" dirty="0"/>
          </a:p>
        </p:txBody>
      </p:sp>
      <p:sp>
        <p:nvSpPr>
          <p:cNvPr id="5" name="Content Placeholder 4"/>
          <p:cNvSpPr>
            <a:spLocks noGrp="1"/>
          </p:cNvSpPr>
          <p:nvPr>
            <p:ph sz="half" idx="2"/>
          </p:nvPr>
        </p:nvSpPr>
        <p:spPr/>
        <p:txBody>
          <a:bodyPr/>
          <a:lstStyle/>
          <a:p>
            <a:r>
              <a:rPr lang="en-US" sz="2800" i="1" dirty="0" smtClean="0"/>
              <a:t>Single</a:t>
            </a:r>
            <a:r>
              <a:rPr lang="en-US" sz="2800" dirty="0" smtClean="0"/>
              <a:t> equals sign</a:t>
            </a:r>
          </a:p>
          <a:p>
            <a:r>
              <a:rPr lang="en-US" sz="2800" dirty="0" smtClean="0"/>
              <a:t>Stores some information in a variable</a:t>
            </a:r>
          </a:p>
          <a:p>
            <a:r>
              <a:rPr lang="en-US" sz="2800" dirty="0" smtClean="0"/>
              <a:t>Used for user </a:t>
            </a:r>
            <a:r>
              <a:rPr lang="en-US" sz="2800" dirty="0" smtClean="0">
                <a:solidFill>
                  <a:srgbClr val="000000"/>
                </a:solidFill>
                <a:latin typeface="Consolas" panose="020B0609020204030204" pitchFamily="49" charset="0"/>
              </a:rPr>
              <a:t>input</a:t>
            </a:r>
          </a:p>
          <a:p>
            <a:endParaRPr lang="en-US" dirty="0"/>
          </a:p>
          <a:p>
            <a:endParaRPr lang="en-US" dirty="0" smtClean="0"/>
          </a:p>
          <a:p>
            <a:pPr marL="57150" indent="0">
              <a:buNone/>
            </a:pPr>
            <a:r>
              <a:rPr lang="en-US" sz="3200" dirty="0" smtClean="0">
                <a:solidFill>
                  <a:srgbClr val="000000"/>
                </a:solidFill>
                <a:latin typeface="Consolas" panose="020B0609020204030204" pitchFamily="49" charset="0"/>
              </a:rPr>
              <a:t>movie </a:t>
            </a:r>
            <a:r>
              <a:rPr lang="en-US" sz="3200" dirty="0">
                <a:solidFill>
                  <a:srgbClr val="000000"/>
                </a:solidFill>
                <a:latin typeface="Consolas" panose="020B0609020204030204" pitchFamily="49" charset="0"/>
              </a:rPr>
              <a:t>= </a:t>
            </a:r>
            <a:r>
              <a:rPr lang="en-US" sz="3200" dirty="0">
                <a:solidFill>
                  <a:srgbClr val="A31515"/>
                </a:solidFill>
                <a:latin typeface="Consolas" panose="020B0609020204030204" pitchFamily="49" charset="0"/>
              </a:rPr>
              <a:t>"</a:t>
            </a:r>
            <a:r>
              <a:rPr lang="en-US" sz="3200" dirty="0" smtClean="0">
                <a:solidFill>
                  <a:srgbClr val="A31515"/>
                </a:solidFill>
                <a:latin typeface="Consolas" panose="020B0609020204030204" pitchFamily="49" charset="0"/>
              </a:rPr>
              <a:t>Minions"</a:t>
            </a:r>
          </a:p>
          <a:p>
            <a:r>
              <a:rPr lang="en-US" sz="2800" dirty="0" smtClean="0"/>
              <a:t>Sets the </a:t>
            </a:r>
            <a:r>
              <a:rPr lang="en-US" sz="2800" dirty="0" smtClean="0">
                <a:solidFill>
                  <a:srgbClr val="000000"/>
                </a:solidFill>
                <a:latin typeface="Consolas" panose="020B0609020204030204" pitchFamily="49" charset="0"/>
              </a:rPr>
              <a:t>movie</a:t>
            </a:r>
            <a:r>
              <a:rPr lang="en-US" sz="2800" dirty="0" smtClean="0"/>
              <a:t> variable to “Minions”</a:t>
            </a:r>
            <a:endParaRPr lang="en-US" sz="2800" dirty="0">
              <a:solidFill>
                <a:srgbClr val="000000"/>
              </a:solidFill>
              <a:latin typeface="Consolas" panose="020B0609020204030204" pitchFamily="49" charset="0"/>
            </a:endParaRPr>
          </a:p>
          <a:p>
            <a:pPr marL="57150" indent="0">
              <a:buNone/>
            </a:pPr>
            <a:endParaRPr lang="en-US" sz="3200" dirty="0">
              <a:solidFill>
                <a:srgbClr val="000000"/>
              </a:solidFill>
              <a:latin typeface="Consolas" panose="020B0609020204030204" pitchFamily="49" charset="0"/>
            </a:endParaRPr>
          </a:p>
          <a:p>
            <a:pPr marL="57150" indent="0">
              <a:buNone/>
            </a:pPr>
            <a:endParaRPr lang="en-US" dirty="0"/>
          </a:p>
        </p:txBody>
      </p:sp>
      <p:sp>
        <p:nvSpPr>
          <p:cNvPr id="6" name="Text Placeholder 5"/>
          <p:cNvSpPr>
            <a:spLocks noGrp="1"/>
          </p:cNvSpPr>
          <p:nvPr>
            <p:ph type="body" sz="quarter" idx="3"/>
          </p:nvPr>
        </p:nvSpPr>
        <p:spPr/>
        <p:txBody>
          <a:bodyPr/>
          <a:lstStyle/>
          <a:p>
            <a:r>
              <a:rPr lang="en-US" dirty="0" smtClean="0"/>
              <a:t>Checking values (</a:t>
            </a:r>
            <a:r>
              <a:rPr lang="en-US" dirty="0" smtClean="0">
                <a:solidFill>
                  <a:schemeClr val="accent1">
                    <a:lumMod val="20000"/>
                    <a:lumOff val="80000"/>
                  </a:schemeClr>
                </a:solidFill>
                <a:latin typeface="Consolas" panose="020B0609020204030204" pitchFamily="49" charset="0"/>
              </a:rPr>
              <a:t>==</a:t>
            </a:r>
            <a:r>
              <a:rPr lang="en-US" dirty="0" smtClean="0"/>
              <a:t>)</a:t>
            </a:r>
            <a:endParaRPr lang="en-US" dirty="0"/>
          </a:p>
        </p:txBody>
      </p:sp>
      <p:sp>
        <p:nvSpPr>
          <p:cNvPr id="7" name="Content Placeholder 6"/>
          <p:cNvSpPr>
            <a:spLocks noGrp="1"/>
          </p:cNvSpPr>
          <p:nvPr>
            <p:ph sz="quarter" idx="4"/>
          </p:nvPr>
        </p:nvSpPr>
        <p:spPr/>
        <p:txBody>
          <a:bodyPr>
            <a:normAutofit/>
          </a:bodyPr>
          <a:lstStyle/>
          <a:p>
            <a:r>
              <a:rPr lang="en-US" sz="2800" i="1" dirty="0" smtClean="0"/>
              <a:t>Double</a:t>
            </a:r>
            <a:r>
              <a:rPr lang="en-US" sz="2800" dirty="0" smtClean="0"/>
              <a:t> equals sign</a:t>
            </a:r>
          </a:p>
          <a:p>
            <a:r>
              <a:rPr lang="en-US" sz="2800" dirty="0" smtClean="0"/>
              <a:t>Compares a variable to another value</a:t>
            </a:r>
          </a:p>
          <a:p>
            <a:r>
              <a:rPr lang="en-US" sz="2800" dirty="0" smtClean="0"/>
              <a:t>Used in </a:t>
            </a:r>
            <a:r>
              <a:rPr lang="en-US" sz="2800" dirty="0" smtClean="0">
                <a:solidFill>
                  <a:srgbClr val="000000"/>
                </a:solidFill>
                <a:latin typeface="Consolas" panose="020B0609020204030204" pitchFamily="49" charset="0"/>
              </a:rPr>
              <a:t>if</a:t>
            </a:r>
            <a:r>
              <a:rPr lang="en-US" sz="2800" dirty="0" smtClean="0"/>
              <a:t> statements</a:t>
            </a:r>
          </a:p>
          <a:p>
            <a:pPr marL="57150" indent="0">
              <a:buNone/>
            </a:pPr>
            <a:endParaRPr lang="en-US" dirty="0" smtClean="0"/>
          </a:p>
          <a:p>
            <a:pPr marL="57150" indent="0">
              <a:buNone/>
            </a:pPr>
            <a:endParaRPr lang="en-US" dirty="0"/>
          </a:p>
          <a:p>
            <a:pPr marL="57150" indent="0">
              <a:buNone/>
            </a:pPr>
            <a:r>
              <a:rPr lang="en-US" sz="3200" dirty="0" smtClean="0">
                <a:solidFill>
                  <a:srgbClr val="0000FF"/>
                </a:solidFill>
                <a:latin typeface="Consolas" panose="020B0609020204030204" pitchFamily="49" charset="0"/>
              </a:rPr>
              <a:t>if</a:t>
            </a:r>
            <a:r>
              <a:rPr lang="en-US" sz="3200" dirty="0" smtClean="0">
                <a:solidFill>
                  <a:srgbClr val="000000"/>
                </a:solidFill>
                <a:latin typeface="Consolas" panose="020B0609020204030204" pitchFamily="49" charset="0"/>
              </a:rPr>
              <a:t> movie </a:t>
            </a:r>
            <a:r>
              <a:rPr lang="en-US" sz="3200" dirty="0">
                <a:solidFill>
                  <a:srgbClr val="000000"/>
                </a:solidFill>
                <a:latin typeface="Consolas" panose="020B0609020204030204" pitchFamily="49" charset="0"/>
              </a:rPr>
              <a:t>== </a:t>
            </a:r>
            <a:r>
              <a:rPr lang="en-US" sz="3200" dirty="0">
                <a:solidFill>
                  <a:srgbClr val="A31515"/>
                </a:solidFill>
                <a:latin typeface="Consolas" panose="020B0609020204030204" pitchFamily="49" charset="0"/>
              </a:rPr>
              <a:t>"Minions"</a:t>
            </a:r>
            <a:r>
              <a:rPr lang="en-US" sz="3200" dirty="0">
                <a:solidFill>
                  <a:srgbClr val="000000"/>
                </a:solidFill>
                <a:latin typeface="Consolas" panose="020B0609020204030204" pitchFamily="49" charset="0"/>
              </a:rPr>
              <a:t>:</a:t>
            </a:r>
          </a:p>
          <a:p>
            <a:r>
              <a:rPr lang="en-US" sz="2800" dirty="0" smtClean="0"/>
              <a:t>Checks if the </a:t>
            </a:r>
            <a:r>
              <a:rPr lang="en-US" sz="2800" dirty="0">
                <a:solidFill>
                  <a:srgbClr val="000000"/>
                </a:solidFill>
                <a:latin typeface="Consolas" panose="020B0609020204030204" pitchFamily="49" charset="0"/>
              </a:rPr>
              <a:t>movie</a:t>
            </a:r>
            <a:r>
              <a:rPr lang="en-US" sz="2800" dirty="0" smtClean="0"/>
              <a:t> variable contains “Minions”</a:t>
            </a:r>
            <a:endParaRPr lang="en-US" sz="2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45441813"/>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If/else – Python Example</a:t>
            </a:r>
            <a:endParaRPr lang="en-US" dirty="0"/>
          </a:p>
        </p:txBody>
      </p:sp>
      <p:sp>
        <p:nvSpPr>
          <p:cNvPr id="7" name="Content Placeholder 6"/>
          <p:cNvSpPr>
            <a:spLocks noGrp="1"/>
          </p:cNvSpPr>
          <p:nvPr>
            <p:ph idx="1"/>
          </p:nvPr>
        </p:nvSpPr>
        <p:spPr/>
        <p:txBody>
          <a:bodyPr>
            <a:normAutofit lnSpcReduction="10000"/>
          </a:bodyPr>
          <a:lstStyle/>
          <a:p>
            <a:pPr marL="57150" indent="0">
              <a:buNone/>
            </a:pPr>
            <a:r>
              <a:rPr lang="en-US" sz="3600" dirty="0">
                <a:solidFill>
                  <a:srgbClr val="000000"/>
                </a:solidFill>
                <a:latin typeface="Consolas" panose="020B0609020204030204" pitchFamily="49" charset="0"/>
              </a:rPr>
              <a:t>color = input(</a:t>
            </a:r>
            <a:r>
              <a:rPr lang="en-US" sz="3600" dirty="0">
                <a:solidFill>
                  <a:srgbClr val="A31515"/>
                </a:solidFill>
                <a:latin typeface="Consolas" panose="020B0609020204030204" pitchFamily="49" charset="0"/>
              </a:rPr>
              <a:t>"What is your favorite color?"</a:t>
            </a:r>
            <a:r>
              <a:rPr lang="en-US" sz="3600" dirty="0">
                <a:solidFill>
                  <a:srgbClr val="000000"/>
                </a:solidFill>
                <a:latin typeface="Consolas" panose="020B0609020204030204" pitchFamily="49" charset="0"/>
              </a:rPr>
              <a:t>)</a:t>
            </a: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a:solidFill>
                  <a:srgbClr val="000000"/>
                </a:solidFill>
                <a:latin typeface="Consolas" panose="020B0609020204030204" pitchFamily="49" charset="0"/>
              </a:rPr>
              <a:t>)</a:t>
            </a:r>
          </a:p>
          <a:p>
            <a:pPr marL="57150" indent="0">
              <a:buNone/>
            </a:pPr>
            <a:r>
              <a:rPr lang="en-US" sz="3600" dirty="0">
                <a:solidFill>
                  <a:srgbClr val="0000FF"/>
                </a:solidFill>
                <a:latin typeface="Consolas" panose="020B0609020204030204" pitchFamily="49" charset="0"/>
              </a:rPr>
              <a:t>else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not my favorite"</a:t>
            </a:r>
            <a:r>
              <a:rPr lang="en-US" sz="3600" dirty="0">
                <a:solidFill>
                  <a:srgbClr val="000000"/>
                </a:solidFill>
                <a:latin typeface="Consolas" panose="020B0609020204030204" pitchFamily="49" charset="0"/>
              </a:rPr>
              <a:t>)</a:t>
            </a:r>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383723771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Repeating code with Loops</a:t>
            </a:r>
            <a:endParaRPr lang="en-US" dirty="0"/>
          </a:p>
        </p:txBody>
      </p:sp>
      <p:sp>
        <p:nvSpPr>
          <p:cNvPr id="7" name="Content Placeholder 6"/>
          <p:cNvSpPr>
            <a:spLocks noGrp="1"/>
          </p:cNvSpPr>
          <p:nvPr>
            <p:ph idx="1"/>
          </p:nvPr>
        </p:nvSpPr>
        <p:spPr>
          <a:xfrm>
            <a:off x="5981700" y="1192976"/>
            <a:ext cx="5829299" cy="5322124"/>
          </a:xfrm>
        </p:spPr>
        <p:txBody>
          <a:bodyPr>
            <a:normAutofit/>
          </a:bodyPr>
          <a:lstStyle/>
          <a:p>
            <a:r>
              <a:rPr lang="en-US" dirty="0" smtClean="0"/>
              <a:t>Developers want to write as little code as possible!</a:t>
            </a:r>
          </a:p>
          <a:p>
            <a:r>
              <a:rPr lang="en-US" dirty="0" smtClean="0"/>
              <a:t>Rather than copying and pasting code, developers use </a:t>
            </a:r>
            <a:r>
              <a:rPr lang="en-US" i="1" dirty="0" smtClean="0"/>
              <a:t>loops</a:t>
            </a:r>
            <a:endParaRPr lang="en-US" dirty="0"/>
          </a:p>
          <a:p>
            <a:r>
              <a:rPr lang="en-US" dirty="0" smtClean="0"/>
              <a:t>Loops allow programs to repeat the same lines of code a number of times</a:t>
            </a:r>
          </a:p>
          <a:p>
            <a:r>
              <a:rPr lang="en-US" dirty="0" smtClean="0"/>
              <a:t>This way, instead of writing 500 lines of code, only one line has to change</a:t>
            </a:r>
          </a:p>
          <a:p>
            <a:r>
              <a:rPr lang="en-US" dirty="0" smtClean="0"/>
              <a:t>It is much easier to maintain!</a:t>
            </a:r>
          </a:p>
        </p:txBody>
      </p:sp>
      <p:pic>
        <p:nvPicPr>
          <p:cNvPr id="3074" name="Picture 2" descr="Image result for sonic the hedgehog loop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35826"/>
            <a:ext cx="53721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091183"/>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400" dirty="0">
                <a:solidFill>
                  <a:srgbClr val="0000FF"/>
                </a:solidFill>
                <a:latin typeface="Consolas" panose="020B0609020204030204" pitchFamily="49" charset="0"/>
              </a:rPr>
              <a:t>for</a:t>
            </a:r>
            <a:r>
              <a:rPr lang="en-US" sz="4400" dirty="0">
                <a:solidFill>
                  <a:srgbClr val="000000"/>
                </a:solidFill>
                <a:latin typeface="Consolas" panose="020B0609020204030204" pitchFamily="49" charset="0"/>
              </a:rPr>
              <a:t> 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a:solidFill>
                  <a:srgbClr val="000000"/>
                </a:solidFill>
                <a:latin typeface="Consolas" panose="020B0609020204030204" pitchFamily="49" charset="0"/>
              </a:rPr>
              <a:t>):</a:t>
            </a:r>
          </a:p>
          <a:p>
            <a:pPr marL="57150" indent="0">
              <a:buNone/>
            </a:pPr>
            <a:r>
              <a:rPr lang="en-US" sz="4400" dirty="0" smtClean="0">
                <a:solidFill>
                  <a:srgbClr val="000000"/>
                </a:solidFill>
                <a:latin typeface="Consolas" panose="020B0609020204030204" pitchFamily="49" charset="0"/>
              </a:rPr>
              <a:t>	print</a:t>
            </a:r>
            <a:r>
              <a:rPr lang="en-US" sz="4400" dirty="0">
                <a:solidFill>
                  <a:srgbClr val="000000"/>
                </a:solidFill>
                <a:latin typeface="Consolas" panose="020B0609020204030204" pitchFamily="49" charset="0"/>
              </a:rPr>
              <a:t>(</a:t>
            </a:r>
            <a:r>
              <a:rPr lang="en-US" sz="4400" dirty="0">
                <a:solidFill>
                  <a:srgbClr val="A31515"/>
                </a:solidFill>
                <a:latin typeface="Consolas" panose="020B0609020204030204" pitchFamily="49" charset="0"/>
              </a:rPr>
              <a:t>"| </a:t>
            </a:r>
            <a:r>
              <a:rPr lang="en-US" sz="4400" dirty="0" smtClean="0">
                <a:solidFill>
                  <a:srgbClr val="A31515"/>
                </a:solidFill>
                <a:latin typeface="Consolas" panose="020B0609020204030204" pitchFamily="49" charset="0"/>
              </a:rPr>
              <a:t>  ||   |"</a:t>
            </a:r>
            <a:r>
              <a:rPr lang="en-US" sz="4400" dirty="0" smtClean="0">
                <a:solidFill>
                  <a:srgbClr val="000000"/>
                </a:solidFill>
                <a:latin typeface="Consolas" panose="020B0609020204030204" pitchFamily="49" charset="0"/>
              </a:rPr>
              <a:t>)</a:t>
            </a:r>
          </a:p>
          <a:p>
            <a:pPr marL="57150" indent="0">
              <a:buNone/>
            </a:pPr>
            <a:endParaRPr lang="en-US" sz="3600" b="0" dirty="0">
              <a:solidFill>
                <a:srgbClr val="000000"/>
              </a:solidFill>
              <a:effectLst/>
              <a:latin typeface="Consolas" panose="020B0609020204030204" pitchFamily="49" charset="0"/>
            </a:endParaRPr>
          </a:p>
          <a:p>
            <a:pPr marL="57150" indent="0" algn="ctr">
              <a:buNone/>
            </a:pPr>
            <a:endParaRPr lang="en-US" sz="3600" dirty="0" smtClean="0"/>
          </a:p>
          <a:p>
            <a:pPr marL="57150" indent="0" algn="ctr">
              <a:buNone/>
            </a:pPr>
            <a:r>
              <a:rPr lang="en-US" sz="3600" dirty="0" smtClean="0"/>
              <a:t>What </a:t>
            </a:r>
            <a:r>
              <a:rPr lang="en-US" sz="3600" dirty="0"/>
              <a:t>will this code do?</a:t>
            </a:r>
          </a:p>
          <a:p>
            <a:pPr marL="57150" indent="0">
              <a:buNone/>
            </a:pPr>
            <a:endParaRPr lang="en-US" sz="3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7901123"/>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400" dirty="0" smtClean="0">
                <a:solidFill>
                  <a:srgbClr val="000000"/>
                </a:solidFill>
                <a:latin typeface="Consolas" panose="020B0609020204030204" pitchFamily="49" charset="0"/>
              </a:rPr>
              <a:t>	print</a:t>
            </a:r>
            <a:r>
              <a:rPr lang="en-US" sz="4400" dirty="0">
                <a:solidFill>
                  <a:srgbClr val="000000"/>
                </a:solidFill>
                <a:latin typeface="Consolas" panose="020B0609020204030204" pitchFamily="49" charset="0"/>
              </a:rPr>
              <a:t>(</a:t>
            </a:r>
            <a:r>
              <a:rPr lang="en-US" sz="4400" dirty="0">
                <a:solidFill>
                  <a:srgbClr val="A31515"/>
                </a:solidFill>
                <a:latin typeface="Consolas" panose="020B0609020204030204" pitchFamily="49" charset="0"/>
              </a:rPr>
              <a:t>"| </a:t>
            </a:r>
            <a:r>
              <a:rPr lang="en-US" sz="4400" dirty="0" smtClean="0">
                <a:solidFill>
                  <a:srgbClr val="A31515"/>
                </a:solidFill>
                <a:latin typeface="Consolas" panose="020B0609020204030204" pitchFamily="49" charset="0"/>
              </a:rPr>
              <a:t>  ||   |"</a:t>
            </a:r>
            <a:r>
              <a:rPr lang="en-US" sz="4400" dirty="0" smtClean="0">
                <a:solidFill>
                  <a:srgbClr val="000000"/>
                </a:solidFill>
                <a:latin typeface="Consolas" panose="020B0609020204030204" pitchFamily="49" charset="0"/>
              </a:rPr>
              <a:t>)</a:t>
            </a:r>
          </a:p>
          <a:p>
            <a:r>
              <a:rPr lang="en-US" sz="3600" dirty="0" smtClean="0"/>
              <a:t>This line simply prints out a message</a:t>
            </a:r>
          </a:p>
          <a:p>
            <a:r>
              <a:rPr lang="en-US" sz="3600" dirty="0" smtClean="0"/>
              <a:t>Note the </a:t>
            </a:r>
            <a:r>
              <a:rPr lang="en-US" sz="3600" b="1" dirty="0" smtClean="0"/>
              <a:t>indentation</a:t>
            </a:r>
            <a:r>
              <a:rPr lang="en-US" sz="3600" dirty="0" smtClean="0"/>
              <a:t> – this means it is within a loop</a:t>
            </a:r>
          </a:p>
          <a:p>
            <a:endParaRPr lang="en-US" sz="3600" dirty="0" smtClean="0"/>
          </a:p>
          <a:p>
            <a:pPr marL="57150" indent="0">
              <a:buNone/>
            </a:pPr>
            <a:r>
              <a:rPr lang="en-US" sz="4400" dirty="0" smtClean="0">
                <a:solidFill>
                  <a:srgbClr val="0000FF"/>
                </a:solidFill>
                <a:latin typeface="Consolas" panose="020B0609020204030204" pitchFamily="49" charset="0"/>
              </a:rPr>
              <a:t>for</a:t>
            </a:r>
            <a:r>
              <a:rPr lang="en-US" sz="4400" dirty="0" smtClean="0">
                <a:solidFill>
                  <a:srgbClr val="000000"/>
                </a:solidFill>
                <a:latin typeface="Consolas" panose="020B0609020204030204" pitchFamily="49" charset="0"/>
              </a:rPr>
              <a:t> </a:t>
            </a:r>
            <a:r>
              <a:rPr lang="en-US" sz="4400" dirty="0">
                <a:solidFill>
                  <a:srgbClr val="000000"/>
                </a:solidFill>
                <a:latin typeface="Consolas" panose="020B0609020204030204" pitchFamily="49" charset="0"/>
              </a:rPr>
              <a:t>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smtClean="0">
                <a:solidFill>
                  <a:srgbClr val="000000"/>
                </a:solidFill>
                <a:latin typeface="Consolas" panose="020B0609020204030204" pitchFamily="49" charset="0"/>
              </a:rPr>
              <a:t>):</a:t>
            </a:r>
          </a:p>
          <a:p>
            <a:r>
              <a:rPr lang="en-US" sz="3600" dirty="0"/>
              <a:t>This line </a:t>
            </a:r>
            <a:r>
              <a:rPr lang="en-US" sz="3600" dirty="0" smtClean="0"/>
              <a:t>tells the program to repeat </a:t>
            </a:r>
            <a:r>
              <a:rPr lang="en-US" sz="3600" dirty="0">
                <a:solidFill>
                  <a:srgbClr val="09885A"/>
                </a:solidFill>
                <a:latin typeface="Consolas" panose="020B0609020204030204" pitchFamily="49" charset="0"/>
              </a:rPr>
              <a:t>10</a:t>
            </a:r>
            <a:r>
              <a:rPr lang="en-US" sz="3600" dirty="0" smtClean="0"/>
              <a:t> times</a:t>
            </a:r>
          </a:p>
          <a:p>
            <a:r>
              <a:rPr lang="en-US" sz="3600" dirty="0" smtClean="0"/>
              <a:t>Repeating the message makes a picture of a road!</a:t>
            </a:r>
            <a:endParaRPr lang="en-US" sz="3600" dirty="0"/>
          </a:p>
          <a:p>
            <a:pPr marL="57150" indent="0">
              <a:buNone/>
            </a:pPr>
            <a:endParaRPr lang="en-US"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533346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anim calcmode="lin" valueType="num">
                                      <p:cBhvr>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 – Make a longer road</a:t>
            </a:r>
            <a:endParaRPr lang="en-US" dirty="0"/>
          </a:p>
        </p:txBody>
      </p:sp>
      <p:sp>
        <p:nvSpPr>
          <p:cNvPr id="7" name="Content Placeholder 6"/>
          <p:cNvSpPr>
            <a:spLocks noGrp="1"/>
          </p:cNvSpPr>
          <p:nvPr>
            <p:ph idx="1"/>
          </p:nvPr>
        </p:nvSpPr>
        <p:spPr/>
        <p:txBody>
          <a:bodyPr>
            <a:normAutofit/>
          </a:bodyPr>
          <a:lstStyle/>
          <a:p>
            <a:pPr marL="57150" indent="0">
              <a:buNone/>
            </a:pPr>
            <a:r>
              <a:rPr lang="en-US" dirty="0" smtClean="0"/>
              <a:t>How could you update the existing loop to make a longer road?</a:t>
            </a:r>
          </a:p>
          <a:p>
            <a:pPr marL="57150" indent="0">
              <a:buNone/>
            </a:pPr>
            <a:endParaRPr lang="en-US" dirty="0" smtClean="0"/>
          </a:p>
        </p:txBody>
      </p:sp>
      <p:sp>
        <p:nvSpPr>
          <p:cNvPr id="2" name="TextBox 1"/>
          <p:cNvSpPr txBox="1"/>
          <p:nvPr/>
        </p:nvSpPr>
        <p:spPr>
          <a:xfrm>
            <a:off x="381000" y="2514600"/>
            <a:ext cx="11430000" cy="2659190"/>
          </a:xfrm>
          <a:prstGeom prst="rect">
            <a:avLst/>
          </a:prstGeom>
          <a:noFill/>
        </p:spPr>
        <p:txBody>
          <a:bodyPr wrap="square" lIns="182880" tIns="146304" rIns="182880" bIns="146304" rtlCol="0">
            <a:spAutoFit/>
          </a:bodyPr>
          <a:lstStyle/>
          <a:p>
            <a:pPr marL="57150" indent="0">
              <a:buNone/>
            </a:pPr>
            <a:endParaRPr lang="en-US" sz="2400" dirty="0"/>
          </a:p>
          <a:p>
            <a:r>
              <a:rPr lang="en-US" sz="5400" dirty="0">
                <a:solidFill>
                  <a:srgbClr val="0000FF"/>
                </a:solidFill>
                <a:latin typeface="Consolas" panose="020B0609020204030204" pitchFamily="49" charset="0"/>
              </a:rPr>
              <a:t>for</a:t>
            </a:r>
            <a:r>
              <a:rPr lang="en-US" sz="5400" dirty="0">
                <a:solidFill>
                  <a:srgbClr val="000000"/>
                </a:solidFill>
                <a:latin typeface="Consolas" panose="020B0609020204030204" pitchFamily="49" charset="0"/>
              </a:rPr>
              <a:t> x </a:t>
            </a:r>
            <a:r>
              <a:rPr lang="en-US" sz="5400" dirty="0">
                <a:solidFill>
                  <a:srgbClr val="0000FF"/>
                </a:solidFill>
                <a:latin typeface="Consolas" panose="020B0609020204030204" pitchFamily="49" charset="0"/>
              </a:rPr>
              <a:t>in</a:t>
            </a:r>
            <a:r>
              <a:rPr lang="en-US" sz="5400" dirty="0">
                <a:solidFill>
                  <a:srgbClr val="000000"/>
                </a:solidFill>
                <a:latin typeface="Consolas" panose="020B0609020204030204" pitchFamily="49" charset="0"/>
              </a:rPr>
              <a:t> </a:t>
            </a:r>
            <a:r>
              <a:rPr lang="en-US" sz="5400" dirty="0" smtClean="0">
                <a:solidFill>
                  <a:srgbClr val="000000"/>
                </a:solidFill>
                <a:latin typeface="Consolas" panose="020B0609020204030204" pitchFamily="49" charset="0"/>
              </a:rPr>
              <a:t>range(</a:t>
            </a:r>
            <a:r>
              <a:rPr lang="en-US" sz="5400" dirty="0" smtClean="0">
                <a:solidFill>
                  <a:srgbClr val="09885A"/>
                </a:solidFill>
                <a:latin typeface="Consolas" panose="020B0609020204030204" pitchFamily="49" charset="0"/>
              </a:rPr>
              <a:t>20</a:t>
            </a:r>
            <a:r>
              <a:rPr lang="en-US" sz="5400" dirty="0">
                <a:solidFill>
                  <a:srgbClr val="000000"/>
                </a:solidFill>
                <a:latin typeface="Consolas" panose="020B0609020204030204" pitchFamily="49" charset="0"/>
              </a:rPr>
              <a:t>):</a:t>
            </a:r>
          </a:p>
          <a:p>
            <a:r>
              <a:rPr lang="en-US" sz="5400" dirty="0" smtClean="0">
                <a:solidFill>
                  <a:srgbClr val="000000"/>
                </a:solidFill>
                <a:latin typeface="Consolas" panose="020B0609020204030204" pitchFamily="49" charset="0"/>
              </a:rPr>
              <a:t>	print</a:t>
            </a:r>
            <a:r>
              <a:rPr lang="en-US" sz="5400" dirty="0">
                <a:solidFill>
                  <a:srgbClr val="000000"/>
                </a:solidFill>
                <a:latin typeface="Consolas" panose="020B0609020204030204" pitchFamily="49" charset="0"/>
              </a:rPr>
              <a:t>(</a:t>
            </a:r>
            <a:r>
              <a:rPr lang="en-US" sz="5400" dirty="0">
                <a:solidFill>
                  <a:srgbClr val="A31515"/>
                </a:solidFill>
                <a:latin typeface="Consolas" panose="020B0609020204030204" pitchFamily="49" charset="0"/>
              </a:rPr>
              <a:t>"| || |"</a:t>
            </a:r>
            <a:r>
              <a:rPr lang="en-US" sz="5400" dirty="0">
                <a:solidFill>
                  <a:srgbClr val="000000"/>
                </a:solidFill>
                <a:latin typeface="Consolas" panose="020B0609020204030204" pitchFamily="49" charset="0"/>
              </a:rPr>
              <a:t>)</a:t>
            </a: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45873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948869"/>
            <a:ext cx="10972800" cy="960263"/>
          </a:xfrm>
        </p:spPr>
        <p:txBody>
          <a:bodyPr/>
          <a:lstStyle/>
          <a:p>
            <a:r>
              <a:rPr lang="en-US" sz="6600" dirty="0" err="1" smtClean="0">
                <a:ln w="25400">
                  <a:solidFill>
                    <a:schemeClr val="accent6"/>
                  </a:solidFill>
                </a:ln>
                <a:noFill/>
                <a:hlinkClick r:id="rId3"/>
              </a:rPr>
              <a:t>Kahoot</a:t>
            </a:r>
            <a:endParaRPr lang="en-US" sz="6600" dirty="0">
              <a:ln w="25400">
                <a:solidFill>
                  <a:schemeClr val="accent6"/>
                </a:solidFill>
              </a:ln>
              <a:noFill/>
            </a:endParaRPr>
          </a:p>
        </p:txBody>
      </p:sp>
    </p:spTree>
    <p:extLst>
      <p:ext uri="{BB962C8B-B14F-4D97-AF65-F5344CB8AC3E}">
        <p14:creationId xmlns:p14="http://schemas.microsoft.com/office/powerpoint/2010/main" val="89520012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Turtle Activities</a:t>
            </a:r>
            <a:endParaRPr lang="en-US" dirty="0"/>
          </a:p>
        </p:txBody>
      </p:sp>
      <p:sp>
        <p:nvSpPr>
          <p:cNvPr id="3" name="Content Placeholder 2"/>
          <p:cNvSpPr>
            <a:spLocks noGrp="1"/>
          </p:cNvSpPr>
          <p:nvPr>
            <p:ph idx="1"/>
          </p:nvPr>
        </p:nvSpPr>
        <p:spPr/>
        <p:txBody>
          <a:bodyPr anchor="ctr">
            <a:normAutofit/>
          </a:bodyPr>
          <a:lstStyle/>
          <a:p>
            <a:pPr marL="57150" indent="0">
              <a:buNone/>
            </a:pPr>
            <a:r>
              <a:rPr lang="en-US" sz="8800" dirty="0">
                <a:hlinkClick r:id="rId3"/>
              </a:rPr>
              <a:t>https://</a:t>
            </a:r>
            <a:r>
              <a:rPr lang="en-US" sz="8800" dirty="0" smtClean="0">
                <a:hlinkClick r:id="rId3"/>
              </a:rPr>
              <a:t>bit.ly/2X2REJn</a:t>
            </a:r>
            <a:endParaRPr lang="en-US" sz="8800" dirty="0"/>
          </a:p>
        </p:txBody>
      </p:sp>
    </p:spTree>
    <p:extLst>
      <p:ext uri="{BB962C8B-B14F-4D97-AF65-F5344CB8AC3E}">
        <p14:creationId xmlns:p14="http://schemas.microsoft.com/office/powerpoint/2010/main" val="5923133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ICEBREAKER</a:t>
            </a:r>
            <a:endParaRPr lang="en-US" dirty="0"/>
          </a:p>
        </p:txBody>
      </p:sp>
      <p:sp>
        <p:nvSpPr>
          <p:cNvPr id="7" name="Text Placeholder 6"/>
          <p:cNvSpPr>
            <a:spLocks noGrp="1"/>
          </p:cNvSpPr>
          <p:nvPr>
            <p:ph type="body" sz="quarter" idx="1"/>
          </p:nvPr>
        </p:nvSpPr>
        <p:spPr/>
        <p:txBody>
          <a:bodyPr/>
          <a:lstStyle/>
          <a:p>
            <a:r>
              <a:rPr lang="en-US" dirty="0" smtClean="0"/>
              <a:t>Write down a question that would help you get to know someone</a:t>
            </a:r>
          </a:p>
        </p:txBody>
      </p:sp>
    </p:spTree>
    <p:extLst>
      <p:ext uri="{BB962C8B-B14F-4D97-AF65-F5344CB8AC3E}">
        <p14:creationId xmlns:p14="http://schemas.microsoft.com/office/powerpoint/2010/main" val="79832037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3073518"/>
            <a:ext cx="10972800" cy="710964"/>
          </a:xfrm>
        </p:spPr>
        <p:txBody>
          <a:bodyPr/>
          <a:lstStyle/>
          <a:p>
            <a:r>
              <a:rPr lang="en-US" dirty="0" smtClean="0"/>
              <a:t>Introduction to</a:t>
            </a:r>
            <a:endParaRPr lang="en-US" dirty="0"/>
          </a:p>
        </p:txBody>
      </p:sp>
      <p:pic>
        <p:nvPicPr>
          <p:cNvPr id="3" name="Picture 4" descr="Image result for python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886075"/>
            <a:ext cx="453390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77984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6700" y="114300"/>
            <a:ext cx="4572000" cy="2738438"/>
          </a:xfrm>
        </p:spPr>
        <p:txBody>
          <a:bodyPr/>
          <a:lstStyle/>
          <a:p>
            <a:r>
              <a:rPr lang="en-US" dirty="0" smtClean="0"/>
              <a:t>What is python?</a:t>
            </a:r>
            <a:endParaRPr lang="en-US" dirty="0"/>
          </a:p>
        </p:txBody>
      </p:sp>
      <p:sp>
        <p:nvSpPr>
          <p:cNvPr id="7" name="Text Placeholder 6"/>
          <p:cNvSpPr>
            <a:spLocks noGrp="1"/>
          </p:cNvSpPr>
          <p:nvPr>
            <p:ph type="body" sz="quarter" idx="1"/>
          </p:nvPr>
        </p:nvSpPr>
        <p:spPr>
          <a:xfrm>
            <a:off x="5410200" y="0"/>
            <a:ext cx="6400800" cy="6858000"/>
          </a:xfrm>
        </p:spPr>
        <p:txBody>
          <a:bodyPr anchor="ctr">
            <a:normAutofit/>
          </a:bodyPr>
          <a:lstStyle/>
          <a:p>
            <a:r>
              <a:rPr lang="en-US" dirty="0" smtClean="0"/>
              <a:t>Python is named after “Monty Python’s Flying Circus”</a:t>
            </a:r>
            <a:endParaRPr lang="en-US" dirty="0"/>
          </a:p>
          <a:p>
            <a:r>
              <a:rPr lang="en-US" dirty="0" smtClean="0"/>
              <a:t>It is a </a:t>
            </a:r>
            <a:r>
              <a:rPr lang="en-US" i="1" dirty="0" smtClean="0"/>
              <a:t>general-purpose</a:t>
            </a:r>
            <a:r>
              <a:rPr lang="en-US" dirty="0" smtClean="0"/>
              <a:t> language</a:t>
            </a:r>
          </a:p>
          <a:p>
            <a:r>
              <a:rPr lang="en-US" dirty="0" smtClean="0"/>
              <a:t>Developers can use it for almost anything…</a:t>
            </a:r>
          </a:p>
          <a:p>
            <a:pPr lvl="1"/>
            <a:r>
              <a:rPr lang="en-US" dirty="0" smtClean="0">
                <a:solidFill>
                  <a:schemeClr val="accent3">
                    <a:lumMod val="75000"/>
                  </a:schemeClr>
                </a:solidFill>
              </a:rPr>
              <a:t>Creating websites</a:t>
            </a:r>
          </a:p>
          <a:p>
            <a:pPr lvl="1"/>
            <a:r>
              <a:rPr lang="en-US" dirty="0" smtClean="0">
                <a:solidFill>
                  <a:schemeClr val="accent3">
                    <a:lumMod val="75000"/>
                  </a:schemeClr>
                </a:solidFill>
              </a:rPr>
              <a:t>Analyzing large data sets</a:t>
            </a:r>
          </a:p>
          <a:p>
            <a:pPr lvl="1"/>
            <a:r>
              <a:rPr lang="en-US" dirty="0" smtClean="0">
                <a:solidFill>
                  <a:schemeClr val="accent3">
                    <a:lumMod val="75000"/>
                  </a:schemeClr>
                </a:solidFill>
              </a:rPr>
              <a:t>Controlling robots</a:t>
            </a:r>
          </a:p>
          <a:p>
            <a:pPr lvl="1"/>
            <a:r>
              <a:rPr lang="en-US" dirty="0" smtClean="0">
                <a:solidFill>
                  <a:schemeClr val="accent3">
                    <a:lumMod val="75000"/>
                  </a:schemeClr>
                </a:solidFill>
              </a:rPr>
              <a:t>Designing video games</a:t>
            </a:r>
          </a:p>
          <a:p>
            <a:pPr lvl="1"/>
            <a:r>
              <a:rPr lang="en-US" dirty="0" smtClean="0">
                <a:solidFill>
                  <a:schemeClr val="accent3">
                    <a:lumMod val="75000"/>
                  </a:schemeClr>
                </a:solidFill>
              </a:rPr>
              <a:t>Many other things!</a:t>
            </a:r>
          </a:p>
        </p:txBody>
      </p:sp>
      <p:pic>
        <p:nvPicPr>
          <p:cNvPr id="2050" name="Picture 2" descr="Image result for monty python holy grail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400300"/>
            <a:ext cx="4060508"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728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Trinket.io</a:t>
            </a:r>
            <a:endParaRPr lang="en-US" dirty="0"/>
          </a:p>
        </p:txBody>
      </p:sp>
      <p:sp>
        <p:nvSpPr>
          <p:cNvPr id="7" name="Content Placeholder 6"/>
          <p:cNvSpPr>
            <a:spLocks noGrp="1"/>
          </p:cNvSpPr>
          <p:nvPr>
            <p:ph idx="1"/>
          </p:nvPr>
        </p:nvSpPr>
        <p:spPr/>
        <p:txBody>
          <a:bodyPr>
            <a:normAutofit/>
          </a:bodyPr>
          <a:lstStyle/>
          <a:p>
            <a:r>
              <a:rPr lang="en-US" sz="4000" dirty="0"/>
              <a:t>G</a:t>
            </a:r>
            <a:r>
              <a:rPr lang="en-US" sz="4000" dirty="0" smtClean="0"/>
              <a:t>o to </a:t>
            </a:r>
            <a:r>
              <a:rPr lang="en-US" sz="4000" dirty="0" smtClean="0">
                <a:hlinkClick r:id="rId3"/>
              </a:rPr>
              <a:t>https</a:t>
            </a:r>
            <a:r>
              <a:rPr lang="en-US" sz="4000" dirty="0">
                <a:hlinkClick r:id="rId3"/>
              </a:rPr>
              <a:t>://</a:t>
            </a:r>
            <a:r>
              <a:rPr lang="en-US" sz="4000" dirty="0" smtClean="0">
                <a:hlinkClick r:id="rId3"/>
              </a:rPr>
              <a:t>trinket.io/python/72ffa4b46a</a:t>
            </a:r>
            <a:endParaRPr lang="en-US" dirty="0" smtClean="0"/>
          </a:p>
          <a:p>
            <a:r>
              <a:rPr lang="en-US" dirty="0" smtClean="0"/>
              <a:t>Click the hamburger menu in the upper left, then click “</a:t>
            </a:r>
            <a:r>
              <a:rPr lang="en-US" dirty="0" err="1" smtClean="0"/>
              <a:t>Fullscreen</a:t>
            </a:r>
            <a:r>
              <a:rPr lang="en-US" dirty="0" smtClean="0"/>
              <a:t>”</a:t>
            </a:r>
            <a:endParaRPr lang="en-US" dirty="0"/>
          </a:p>
          <a:p>
            <a:pPr marL="57150" indent="0">
              <a:buNone/>
            </a:pPr>
            <a:endParaRPr lang="en-US" dirty="0" smtClean="0"/>
          </a:p>
          <a:p>
            <a:pPr marL="57150" indent="0">
              <a:buNone/>
            </a:pPr>
            <a:endParaRPr lang="en-US" dirty="0" smtClean="0"/>
          </a:p>
        </p:txBody>
      </p:sp>
      <p:pic>
        <p:nvPicPr>
          <p:cNvPr id="5" name="Picture 4"/>
          <p:cNvPicPr>
            <a:picLocks noChangeAspect="1"/>
          </p:cNvPicPr>
          <p:nvPr/>
        </p:nvPicPr>
        <p:blipFill>
          <a:blip r:embed="rId4"/>
          <a:stretch>
            <a:fillRect/>
          </a:stretch>
        </p:blipFill>
        <p:spPr>
          <a:xfrm>
            <a:off x="381000" y="2514600"/>
            <a:ext cx="4713388" cy="3314700"/>
          </a:xfrm>
          <a:prstGeom prst="rect">
            <a:avLst/>
          </a:prstGeom>
        </p:spPr>
      </p:pic>
      <p:pic>
        <p:nvPicPr>
          <p:cNvPr id="8" name="Picture 7"/>
          <p:cNvPicPr>
            <a:picLocks noChangeAspect="1"/>
          </p:cNvPicPr>
          <p:nvPr/>
        </p:nvPicPr>
        <p:blipFill>
          <a:blip r:embed="rId5"/>
          <a:stretch>
            <a:fillRect/>
          </a:stretch>
        </p:blipFill>
        <p:spPr>
          <a:xfrm>
            <a:off x="6438900" y="2628900"/>
            <a:ext cx="3657600" cy="3558746"/>
          </a:xfrm>
          <a:prstGeom prst="rect">
            <a:avLst/>
          </a:prstGeom>
        </p:spPr>
      </p:pic>
    </p:spTree>
    <p:extLst>
      <p:ext uri="{BB962C8B-B14F-4D97-AF65-F5344CB8AC3E}">
        <p14:creationId xmlns:p14="http://schemas.microsoft.com/office/powerpoint/2010/main" val="378233311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Trinket.io</a:t>
            </a:r>
            <a:endParaRPr lang="en-US" dirty="0"/>
          </a:p>
        </p:txBody>
      </p:sp>
      <p:sp>
        <p:nvSpPr>
          <p:cNvPr id="7" name="Content Placeholder 6"/>
          <p:cNvSpPr>
            <a:spLocks noGrp="1"/>
          </p:cNvSpPr>
          <p:nvPr>
            <p:ph idx="1"/>
          </p:nvPr>
        </p:nvSpPr>
        <p:spPr/>
        <p:txBody>
          <a:bodyPr>
            <a:normAutofit/>
          </a:bodyPr>
          <a:lstStyle/>
          <a:p>
            <a:r>
              <a:rPr lang="en-US" dirty="0" smtClean="0"/>
              <a:t>Trinket is a tool that allows developers to </a:t>
            </a:r>
            <a:r>
              <a:rPr lang="en-US" i="1" dirty="0" smtClean="0"/>
              <a:t>write</a:t>
            </a:r>
            <a:r>
              <a:rPr lang="en-US" dirty="0" smtClean="0"/>
              <a:t> and </a:t>
            </a:r>
            <a:r>
              <a:rPr lang="en-US" i="1" dirty="0" smtClean="0"/>
              <a:t>run</a:t>
            </a:r>
            <a:r>
              <a:rPr lang="en-US" dirty="0" smtClean="0"/>
              <a:t> code online!</a:t>
            </a:r>
          </a:p>
        </p:txBody>
      </p:sp>
      <p:sp>
        <p:nvSpPr>
          <p:cNvPr id="4" name="Rectangle 3"/>
          <p:cNvSpPr/>
          <p:nvPr/>
        </p:nvSpPr>
        <p:spPr>
          <a:xfrm>
            <a:off x="2508902" y="6046857"/>
            <a:ext cx="2882840"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Write Code</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1" name="Rectangle 10"/>
          <p:cNvSpPr/>
          <p:nvPr/>
        </p:nvSpPr>
        <p:spPr>
          <a:xfrm>
            <a:off x="6695423" y="6052766"/>
            <a:ext cx="3092513"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See Results</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2" name="Rectangle 11"/>
          <p:cNvSpPr/>
          <p:nvPr/>
        </p:nvSpPr>
        <p:spPr>
          <a:xfrm>
            <a:off x="1359988" y="1547267"/>
            <a:ext cx="2549096"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Click Run</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8" name="Picture 7"/>
          <p:cNvPicPr>
            <a:picLocks noChangeAspect="1"/>
          </p:cNvPicPr>
          <p:nvPr/>
        </p:nvPicPr>
        <p:blipFill>
          <a:blip r:embed="rId3"/>
          <a:stretch>
            <a:fillRect/>
          </a:stretch>
        </p:blipFill>
        <p:spPr>
          <a:xfrm>
            <a:off x="381000" y="2214949"/>
            <a:ext cx="11430000" cy="3786188"/>
          </a:xfrm>
          <a:prstGeom prst="rect">
            <a:avLst/>
          </a:prstGeom>
        </p:spPr>
      </p:pic>
      <p:cxnSp>
        <p:nvCxnSpPr>
          <p:cNvPr id="24" name="Straight Arrow Connector 23"/>
          <p:cNvCxnSpPr/>
          <p:nvPr/>
        </p:nvCxnSpPr>
        <p:spPr>
          <a:xfrm flipV="1">
            <a:off x="3810000" y="5538355"/>
            <a:ext cx="0" cy="508829"/>
          </a:xfrm>
          <a:prstGeom prst="straightConnector1">
            <a:avLst/>
          </a:prstGeom>
          <a:ln w="12700">
            <a:miter lim="800000"/>
            <a:headEnd type="non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8496300" y="5600700"/>
            <a:ext cx="0" cy="532157"/>
          </a:xfrm>
          <a:prstGeom prst="straightConnector1">
            <a:avLst/>
          </a:prstGeom>
          <a:ln w="12700">
            <a:miter lim="800000"/>
            <a:headEnd type="none"/>
            <a:tailEnd type="triangle"/>
          </a:ln>
        </p:spPr>
        <p:style>
          <a:lnRef idx="1">
            <a:schemeClr val="dk1"/>
          </a:lnRef>
          <a:fillRef idx="0">
            <a:schemeClr val="dk1"/>
          </a:fillRef>
          <a:effectRef idx="0">
            <a:schemeClr val="dk1"/>
          </a:effectRef>
          <a:fontRef idx="minor">
            <a:schemeClr val="tx1"/>
          </a:fontRef>
        </p:style>
      </p:cxnSp>
      <p:sp>
        <p:nvSpPr>
          <p:cNvPr id="31" name="Oval 30"/>
          <p:cNvSpPr/>
          <p:nvPr/>
        </p:nvSpPr>
        <p:spPr bwMode="auto">
          <a:xfrm>
            <a:off x="2164993" y="2136603"/>
            <a:ext cx="844907" cy="496100"/>
          </a:xfrm>
          <a:prstGeom prst="ellipse">
            <a:avLst/>
          </a:prstGeom>
          <a:solidFill>
            <a:schemeClr val="accent5">
              <a:alpha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130471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0-#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First Python Program – Hello World</a:t>
            </a:r>
            <a:endParaRPr lang="en-US" dirty="0"/>
          </a:p>
        </p:txBody>
      </p:sp>
      <p:sp>
        <p:nvSpPr>
          <p:cNvPr id="7" name="Content Placeholder 6"/>
          <p:cNvSpPr>
            <a:spLocks noGrp="1"/>
          </p:cNvSpPr>
          <p:nvPr>
            <p:ph idx="1"/>
          </p:nvPr>
        </p:nvSpPr>
        <p:spPr/>
        <p:txBody>
          <a:bodyPr/>
          <a:lstStyle/>
          <a:p>
            <a:r>
              <a:rPr lang="en-US" dirty="0" smtClean="0"/>
              <a:t>A program that displays a message to the user saying “Hello World”</a:t>
            </a:r>
          </a:p>
          <a:p>
            <a:pPr lvl="1"/>
            <a:r>
              <a:rPr lang="en-US" dirty="0" smtClean="0"/>
              <a:t>Usually the first program a developer writes when learning a new language</a:t>
            </a:r>
          </a:p>
          <a:p>
            <a:pPr marL="57150" indent="0">
              <a:buNone/>
            </a:pPr>
            <a:endParaRPr lang="en-US" dirty="0" smtClean="0"/>
          </a:p>
          <a:p>
            <a:pPr marL="57150" indent="0">
              <a:buNone/>
            </a:pPr>
            <a:endParaRPr lang="en-US" dirty="0"/>
          </a:p>
          <a:p>
            <a:pPr marL="57150" indent="0">
              <a:buNone/>
            </a:pPr>
            <a:endParaRPr lang="en-US" dirty="0" smtClean="0"/>
          </a:p>
          <a:p>
            <a:pPr marL="57150" indent="0" algn="ctr">
              <a:buNone/>
            </a:pPr>
            <a:r>
              <a:rPr lang="en-US" sz="6600" dirty="0">
                <a:solidFill>
                  <a:srgbClr val="000000"/>
                </a:solidFill>
                <a:latin typeface="Consolas" panose="020B0609020204030204" pitchFamily="49" charset="0"/>
              </a:rPr>
              <a:t>print(</a:t>
            </a:r>
            <a:r>
              <a:rPr lang="en-US" sz="6600" dirty="0">
                <a:solidFill>
                  <a:srgbClr val="A31515"/>
                </a:solidFill>
                <a:latin typeface="Consolas" panose="020B0609020204030204" pitchFamily="49" charset="0"/>
              </a:rPr>
              <a:t>"Hello, World"</a:t>
            </a:r>
            <a:r>
              <a:rPr lang="en-US" sz="6600" dirty="0">
                <a:solidFill>
                  <a:srgbClr val="000000"/>
                </a:solidFill>
                <a:latin typeface="Consolas" panose="020B0609020204030204" pitchFamily="49" charset="0"/>
              </a:rPr>
              <a:t>)</a:t>
            </a:r>
          </a:p>
          <a:p>
            <a:pPr marL="57150" indent="0">
              <a:buNone/>
            </a:pPr>
            <a:endParaRPr lang="en-US" dirty="0" smtClean="0"/>
          </a:p>
        </p:txBody>
      </p:sp>
    </p:spTree>
    <p:extLst>
      <p:ext uri="{BB962C8B-B14F-4D97-AF65-F5344CB8AC3E}">
        <p14:creationId xmlns:p14="http://schemas.microsoft.com/office/powerpoint/2010/main" val="315386883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 – Display a different message</a:t>
            </a:r>
            <a:endParaRPr lang="en-US" dirty="0"/>
          </a:p>
        </p:txBody>
      </p:sp>
      <p:sp>
        <p:nvSpPr>
          <p:cNvPr id="7" name="Content Placeholder 6"/>
          <p:cNvSpPr>
            <a:spLocks noGrp="1"/>
          </p:cNvSpPr>
          <p:nvPr>
            <p:ph idx="1"/>
          </p:nvPr>
        </p:nvSpPr>
        <p:spPr/>
        <p:txBody>
          <a:bodyPr>
            <a:normAutofit/>
          </a:bodyPr>
          <a:lstStyle/>
          <a:p>
            <a:pPr marL="57150" indent="0">
              <a:buNone/>
            </a:pPr>
            <a:r>
              <a:rPr lang="en-US" dirty="0" smtClean="0"/>
              <a:t>How could you display a message saying “Welcome” to the user?</a:t>
            </a:r>
          </a:p>
          <a:p>
            <a:pPr marL="57150" indent="0">
              <a:buNone/>
            </a:pPr>
            <a:endParaRPr lang="en-US" dirty="0" smtClean="0"/>
          </a:p>
        </p:txBody>
      </p:sp>
      <p:sp>
        <p:nvSpPr>
          <p:cNvPr id="2" name="TextBox 1"/>
          <p:cNvSpPr txBox="1"/>
          <p:nvPr/>
        </p:nvSpPr>
        <p:spPr>
          <a:xfrm>
            <a:off x="266700" y="3429000"/>
            <a:ext cx="11430000" cy="2012859"/>
          </a:xfrm>
          <a:prstGeom prst="rect">
            <a:avLst/>
          </a:prstGeom>
          <a:noFill/>
        </p:spPr>
        <p:txBody>
          <a:bodyPr wrap="square" lIns="182880" tIns="146304" rIns="182880" bIns="146304" rtlCol="0">
            <a:spAutoFit/>
          </a:bodyPr>
          <a:lstStyle/>
          <a:p>
            <a:pPr marL="57150" indent="0">
              <a:buNone/>
            </a:pPr>
            <a:endParaRPr lang="en-US" sz="2400" dirty="0"/>
          </a:p>
          <a:p>
            <a:pPr marL="57150" indent="0" algn="ctr">
              <a:buNone/>
            </a:pPr>
            <a:r>
              <a:rPr lang="en-US" sz="6600" dirty="0">
                <a:solidFill>
                  <a:srgbClr val="000000"/>
                </a:solidFill>
                <a:latin typeface="Consolas" panose="020B0609020204030204" pitchFamily="49" charset="0"/>
              </a:rPr>
              <a:t>print</a:t>
            </a:r>
            <a:r>
              <a:rPr lang="en-US" sz="6600" dirty="0" smtClean="0">
                <a:solidFill>
                  <a:srgbClr val="000000"/>
                </a:solidFill>
                <a:latin typeface="Consolas" panose="020B0609020204030204" pitchFamily="49" charset="0"/>
              </a:rPr>
              <a:t>(</a:t>
            </a:r>
            <a:r>
              <a:rPr lang="en-US" sz="6600" dirty="0" smtClean="0">
                <a:solidFill>
                  <a:srgbClr val="A31515"/>
                </a:solidFill>
                <a:latin typeface="Consolas" panose="020B0609020204030204" pitchFamily="49" charset="0"/>
              </a:rPr>
              <a:t>"Welcome"</a:t>
            </a:r>
            <a:r>
              <a:rPr lang="en-US" sz="6600" dirty="0" smtClean="0">
                <a:solidFill>
                  <a:srgbClr val="000000"/>
                </a:solidFill>
                <a:latin typeface="Consolas" panose="020B0609020204030204" pitchFamily="49" charset="0"/>
              </a:rPr>
              <a:t>)</a:t>
            </a:r>
            <a:endParaRPr lang="en-US" sz="6600" dirty="0">
              <a:solidFill>
                <a:srgbClr val="000000"/>
              </a:solidFill>
              <a:latin typeface="Consolas" panose="020B0609020204030204" pitchFamily="49" charset="0"/>
            </a:endParaRP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45514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1141</TotalTime>
  <Words>1643</Words>
  <Application>Microsoft Office PowerPoint</Application>
  <PresentationFormat>Widescreen</PresentationFormat>
  <Paragraphs>218</Paragraphs>
  <Slides>27</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Black</vt:lpstr>
      <vt:lpstr>Calibri</vt:lpstr>
      <vt:lpstr>Consolas</vt:lpstr>
      <vt:lpstr>Segoe UI</vt:lpstr>
      <vt:lpstr>Wingdings</vt:lpstr>
      <vt:lpstr>Hyland 2019</vt:lpstr>
      <vt:lpstr>Programming with Python</vt:lpstr>
      <vt:lpstr>Agenda</vt:lpstr>
      <vt:lpstr>ICEBREAKER</vt:lpstr>
      <vt:lpstr>Introduction to</vt:lpstr>
      <vt:lpstr>What is python?</vt:lpstr>
      <vt:lpstr>Trinket.io</vt:lpstr>
      <vt:lpstr>Trinket.io</vt:lpstr>
      <vt:lpstr>First Python Program – Hello World</vt:lpstr>
      <vt:lpstr>Challenge – Display a different message</vt:lpstr>
      <vt:lpstr>Using quotation marks</vt:lpstr>
      <vt:lpstr>Variables</vt:lpstr>
      <vt:lpstr>Variables – Python Example</vt:lpstr>
      <vt:lpstr>Variables – Python Example</vt:lpstr>
      <vt:lpstr>Interacting with the user</vt:lpstr>
      <vt:lpstr>User Input – Python Example</vt:lpstr>
      <vt:lpstr>User Input – Python Example</vt:lpstr>
      <vt:lpstr>More User interactions – if/else</vt:lpstr>
      <vt:lpstr>if – Python Example</vt:lpstr>
      <vt:lpstr>if – Python Example</vt:lpstr>
      <vt:lpstr>Setting variables vs. checking values</vt:lpstr>
      <vt:lpstr>If/else – Python Example</vt:lpstr>
      <vt:lpstr>Repeating code with Loops</vt:lpstr>
      <vt:lpstr>Loops – Python Example</vt:lpstr>
      <vt:lpstr>Loops – Python Example</vt:lpstr>
      <vt:lpstr>Challenge – Make a longer road</vt:lpstr>
      <vt:lpstr>Kahoot</vt:lpstr>
      <vt:lpstr>Turtle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70</cp:revision>
  <dcterms:created xsi:type="dcterms:W3CDTF">2019-03-11T04:04:09Z</dcterms:created>
  <dcterms:modified xsi:type="dcterms:W3CDTF">2019-06-27T14:05:57Z</dcterms:modified>
</cp:coreProperties>
</file>