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75" r:id="rId3"/>
    <p:sldId id="260" r:id="rId4"/>
    <p:sldId id="284" r:id="rId5"/>
    <p:sldId id="283" r:id="rId6"/>
    <p:sldId id="289" r:id="rId7"/>
    <p:sldId id="266" r:id="rId8"/>
    <p:sldId id="265" r:id="rId9"/>
    <p:sldId id="285" r:id="rId10"/>
    <p:sldId id="298" r:id="rId11"/>
    <p:sldId id="286" r:id="rId12"/>
    <p:sldId id="287" r:id="rId13"/>
    <p:sldId id="292" r:id="rId14"/>
    <p:sldId id="288" r:id="rId15"/>
    <p:sldId id="291" r:id="rId16"/>
    <p:sldId id="290" r:id="rId17"/>
    <p:sldId id="293" r:id="rId18"/>
    <p:sldId id="294" r:id="rId19"/>
    <p:sldId id="296" r:id="rId20"/>
    <p:sldId id="297" r:id="rId21"/>
    <p:sldId id="295" r:id="rId22"/>
    <p:sldId id="299" r:id="rId23"/>
    <p:sldId id="300" r:id="rId24"/>
    <p:sldId id="301" r:id="rId25"/>
    <p:sldId id="302" r:id="rId26"/>
    <p:sldId id="276"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791" autoAdjust="0"/>
  </p:normalViewPr>
  <p:slideViewPr>
    <p:cSldViewPr showGuides="1">
      <p:cViewPr varScale="1">
        <p:scale>
          <a:sx n="101" d="100"/>
          <a:sy n="101" d="100"/>
        </p:scale>
        <p:origin x="936" y="10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should write down questions</a:t>
            </a:r>
            <a:r>
              <a:rPr lang="en-US" baseline="0" dirty="0" smtClean="0"/>
              <a:t> on post-it notes. Instructors can collect the post it notes. Then, one-by-one, each student will tell the group their name, their school, their grade level, and their answer to a random question.</a:t>
            </a:r>
          </a:p>
          <a:p>
            <a:endParaRPr lang="en-US" baseline="0" dirty="0" smtClean="0"/>
          </a:p>
          <a:p>
            <a:r>
              <a:rPr lang="en-US" baseline="0" dirty="0" smtClean="0"/>
              <a:t>It can also be helpful to give candy to each student as they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57571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this example in terms of cubbyholes – </a:t>
            </a:r>
            <a:r>
              <a:rPr lang="en-US" b="1" baseline="0" dirty="0" err="1" smtClean="0"/>
              <a:t>my_name</a:t>
            </a:r>
            <a:r>
              <a:rPr lang="en-US" b="0" baseline="0" dirty="0" smtClean="0"/>
              <a:t> is like the name on the mailbox, and </a:t>
            </a:r>
            <a:r>
              <a:rPr lang="en-US" b="1" baseline="0" dirty="0" err="1" smtClean="0"/>
              <a:t>my_name</a:t>
            </a:r>
            <a:r>
              <a:rPr lang="en-US" b="1" baseline="0" dirty="0" smtClean="0"/>
              <a:t> = “Sam”</a:t>
            </a:r>
            <a:r>
              <a:rPr lang="en-US" b="0" baseline="0" dirty="0" smtClean="0"/>
              <a:t> is like putting some mail in the mailbox. Then, </a:t>
            </a:r>
            <a:r>
              <a:rPr lang="en-US" b="0" i="1" baseline="0" dirty="0" smtClean="0"/>
              <a:t>using</a:t>
            </a:r>
            <a:r>
              <a:rPr lang="en-US" b="0" i="1" u="none" baseline="0" dirty="0" smtClean="0"/>
              <a:t> </a:t>
            </a:r>
            <a:r>
              <a:rPr lang="en-US" b="0" i="0" u="none" baseline="0" dirty="0" smtClean="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in a real life conversation, people ask questions and remember what the other person says. A computer program works in the same way; it asks questions to the user, and remembers their answers! In</a:t>
            </a:r>
            <a:r>
              <a:rPr lang="en-US" baseline="0" dirty="0" smtClean="0"/>
              <a:t> Python, the answers the user enters are stored within variables.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167441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what they think this will do. Allow the</a:t>
            </a:r>
            <a:r>
              <a:rPr lang="en-US" baseline="0" dirty="0" smtClean="0"/>
              <a:t> students to enter this code in trinket to see what happens.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54561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the example line by line. Explain that whatever the user enters will be stored in the </a:t>
            </a:r>
            <a:r>
              <a:rPr lang="en-US" i="1" baseline="0" dirty="0" smtClean="0"/>
              <a:t>name</a:t>
            </a:r>
            <a:r>
              <a:rPr lang="en-US" i="0" baseline="0" dirty="0" smtClean="0"/>
              <a:t> variable.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5687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real conversation, one person would respond differently based on what the other person says. A computer also has to respond to user input! Like when searching for something on Google, the results will change based on what the user enters.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1865151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will happen if the user enters blue? What will happen if the user</a:t>
            </a:r>
            <a:r>
              <a:rPr lang="en-US" baseline="0" dirty="0" smtClean="0"/>
              <a:t> enters something other than blue? Explain that this is the same as the example from a real-life conversation.</a:t>
            </a:r>
          </a:p>
          <a:p>
            <a:endParaRPr lang="en-US" baseline="0" dirty="0" smtClean="0"/>
          </a:p>
          <a:p>
            <a:r>
              <a:rPr lang="en-US" b="1" baseline="0" dirty="0" smtClean="0"/>
              <a:t>Indentation</a:t>
            </a:r>
            <a:r>
              <a:rPr lang="en-US" b="0" i="0" baseline="0" dirty="0" smtClean="0"/>
              <a:t> tells the program what to do </a:t>
            </a:r>
            <a:r>
              <a:rPr lang="en-US" b="0" i="1" baseline="0" dirty="0" smtClean="0"/>
              <a:t>if</a:t>
            </a:r>
            <a:r>
              <a:rPr lang="en-US" b="0" i="0" baseline="0" dirty="0" smtClean="0"/>
              <a:t> the condition is met. </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33739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example</a:t>
            </a:r>
            <a:r>
              <a:rPr lang="en-US" baseline="0" dirty="0" smtClean="0"/>
              <a:t> line by line. Emphasize the need for indentation under the </a:t>
            </a:r>
            <a:r>
              <a:rPr lang="en-US" b="1" baseline="0" dirty="0" smtClean="0"/>
              <a:t>if</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874223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distinction between single equals and double equals. This syntax can sometimes trip students up. They should remember, if they are using an </a:t>
            </a:r>
            <a:r>
              <a:rPr lang="en-US" b="1" baseline="0" dirty="0" smtClean="0"/>
              <a:t>if</a:t>
            </a:r>
            <a:r>
              <a:rPr lang="en-US" b="0" baseline="0" dirty="0" smtClean="0"/>
              <a:t>, they should use </a:t>
            </a:r>
            <a:r>
              <a:rPr lang="en-US" b="0" i="1" baseline="0" dirty="0" smtClean="0"/>
              <a:t>two</a:t>
            </a:r>
            <a:r>
              <a:rPr lang="en-US" b="0" baseline="0" dirty="0" smtClean="0"/>
              <a:t> equals signs. If they are setting a variable or looking for user input, they should use </a:t>
            </a:r>
            <a:r>
              <a:rPr lang="en-US" b="0" i="1" baseline="0" dirty="0" smtClean="0"/>
              <a:t>one</a:t>
            </a:r>
            <a:r>
              <a:rPr lang="en-US" b="0" baseline="0" dirty="0" smtClean="0"/>
              <a:t> equals sign.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20</a:t>
            </a:fld>
            <a:endParaRPr lang="en-US"/>
          </a:p>
        </p:txBody>
      </p:sp>
    </p:spTree>
    <p:extLst>
      <p:ext uri="{BB962C8B-B14F-4D97-AF65-F5344CB8AC3E}">
        <p14:creationId xmlns:p14="http://schemas.microsoft.com/office/powerpoint/2010/main" val="1652787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if the students can guess what this code</a:t>
            </a:r>
            <a:r>
              <a:rPr lang="en-US" baseline="0" dirty="0" smtClean="0"/>
              <a:t> will do. </a:t>
            </a:r>
            <a:r>
              <a:rPr lang="en-US" b="1" baseline="0" dirty="0" smtClean="0"/>
              <a:t>else</a:t>
            </a:r>
            <a:r>
              <a:rPr lang="en-US" b="0" baseline="0" dirty="0" smtClean="0"/>
              <a:t> allows different code to execute if a condition is not true.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21</a:t>
            </a:fld>
            <a:endParaRPr lang="en-US"/>
          </a:p>
        </p:txBody>
      </p:sp>
    </p:spTree>
    <p:extLst>
      <p:ext uri="{BB962C8B-B14F-4D97-AF65-F5344CB8AC3E}">
        <p14:creationId xmlns:p14="http://schemas.microsoft.com/office/powerpoint/2010/main" val="35211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a:t>
            </a:r>
            <a:r>
              <a:rPr lang="en-US" baseline="0" dirty="0" smtClean="0"/>
              <a:t> mostly for informational purposes, and the students will likely be distracted by the looping gif, so it is not necessary to stay very long on this slide.</a:t>
            </a:r>
          </a:p>
          <a:p>
            <a:endParaRPr lang="en-US" baseline="0" dirty="0" smtClean="0"/>
          </a:p>
          <a:p>
            <a:r>
              <a:rPr lang="en-US" baseline="0" dirty="0" smtClean="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22</a:t>
            </a:fld>
            <a:endParaRPr lang="en-US"/>
          </a:p>
        </p:txBody>
      </p:sp>
    </p:spTree>
    <p:extLst>
      <p:ext uri="{BB962C8B-B14F-4D97-AF65-F5344CB8AC3E}">
        <p14:creationId xmlns:p14="http://schemas.microsoft.com/office/powerpoint/2010/main" val="299598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if they know anything about Python or programming. Ask them to guess how Python got its name. Ask them if they know what a </a:t>
            </a:r>
            <a:r>
              <a:rPr lang="en-US" i="1" baseline="0" dirty="0" smtClean="0"/>
              <a:t>general-purpose</a:t>
            </a:r>
            <a:r>
              <a:rPr lang="en-US" i="0" baseline="0" dirty="0" smtClean="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if the students can figure out what this code does. The </a:t>
            </a:r>
            <a:r>
              <a:rPr lang="en-US" b="1" baseline="0" dirty="0" smtClean="0"/>
              <a:t>for</a:t>
            </a:r>
            <a:r>
              <a:rPr lang="en-US" b="0" baseline="0" dirty="0" smtClean="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23</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what the</a:t>
            </a:r>
            <a:r>
              <a:rPr lang="en-US" baseline="0" dirty="0" smtClean="0"/>
              <a:t> example code does. Emphasize the need for indentation.</a:t>
            </a:r>
          </a:p>
          <a:p>
            <a:endParaRPr lang="en-US" baseline="0" dirty="0" smtClean="0"/>
          </a:p>
          <a:p>
            <a:r>
              <a:rPr lang="en-US" baseline="0" dirty="0" smtClean="0"/>
              <a:t>Printing a message is simple enough; it just prints the message to the screen.</a:t>
            </a:r>
          </a:p>
          <a:p>
            <a:endParaRPr lang="en-US" baseline="0" dirty="0" smtClean="0"/>
          </a:p>
          <a:p>
            <a:r>
              <a:rPr lang="en-US" baseline="0" dirty="0" smtClean="0"/>
              <a:t>The </a:t>
            </a:r>
            <a:r>
              <a:rPr lang="en-US" b="1" baseline="0" dirty="0" smtClean="0"/>
              <a:t>print</a:t>
            </a:r>
            <a:r>
              <a:rPr lang="en-US" b="0" baseline="0" dirty="0" smtClean="0"/>
              <a:t> code is within the </a:t>
            </a:r>
            <a:r>
              <a:rPr lang="en-US" b="1" baseline="0" dirty="0" smtClean="0"/>
              <a:t>for</a:t>
            </a:r>
            <a:r>
              <a:rPr lang="en-US" b="0" baseline="0" dirty="0" smtClean="0"/>
              <a:t> code (under it, and </a:t>
            </a:r>
            <a:r>
              <a:rPr lang="en-US" b="0" baseline="0" dirty="0" smtClean="0"/>
              <a:t>indented). The </a:t>
            </a:r>
            <a:r>
              <a:rPr lang="en-US" b="1" baseline="0" dirty="0" smtClean="0"/>
              <a:t>for x in range():</a:t>
            </a:r>
            <a:r>
              <a:rPr lang="en-US" b="0" baseline="0" dirty="0" smtClean="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24</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students the opportunity</a:t>
            </a:r>
            <a:r>
              <a:rPr lang="en-US" baseline="0" dirty="0" smtClean="0"/>
              <a:t> to try and change the code so it prints more messages. All they have to do is change </a:t>
            </a:r>
            <a:r>
              <a:rPr lang="en-US" b="1" baseline="0" dirty="0" smtClean="0"/>
              <a:t>10</a:t>
            </a:r>
            <a:r>
              <a:rPr lang="en-US" b="0" baseline="0" dirty="0" smtClean="0"/>
              <a:t> to </a:t>
            </a:r>
            <a:r>
              <a:rPr lang="en-US" b="1" baseline="0" dirty="0" smtClean="0"/>
              <a:t>20</a:t>
            </a:r>
            <a:r>
              <a:rPr lang="en-US" b="0" baseline="0" dirty="0" smtClean="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25</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a:t>
            </a:r>
            <a:r>
              <a:rPr lang="en-US" baseline="0" dirty="0" smtClean="0"/>
              <a:t> link to start the </a:t>
            </a:r>
            <a:r>
              <a:rPr lang="en-US" baseline="0" dirty="0" err="1" smtClean="0"/>
              <a:t>Kahoot</a:t>
            </a:r>
            <a:r>
              <a:rPr lang="en-US" baseline="0" dirty="0" smtClean="0"/>
              <a:t> quiz</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26</a:t>
            </a:fld>
            <a:endParaRPr lang="en-US"/>
          </a:p>
        </p:txBody>
      </p:sp>
    </p:spTree>
    <p:extLst>
      <p:ext uri="{BB962C8B-B14F-4D97-AF65-F5344CB8AC3E}">
        <p14:creationId xmlns:p14="http://schemas.microsoft.com/office/powerpoint/2010/main" val="3866903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visit the</a:t>
            </a:r>
            <a:r>
              <a:rPr lang="en-US" baseline="0" dirty="0" smtClean="0"/>
              <a:t> URL. This will contain the instructions for </a:t>
            </a:r>
            <a:r>
              <a:rPr lang="en-US" baseline="0" smtClean="0"/>
              <a:t>the activities.</a:t>
            </a:r>
            <a:endParaRPr lang="en-US"/>
          </a:p>
        </p:txBody>
      </p:sp>
      <p:sp>
        <p:nvSpPr>
          <p:cNvPr id="4" name="Slide Number Placeholder 3"/>
          <p:cNvSpPr>
            <a:spLocks noGrp="1"/>
          </p:cNvSpPr>
          <p:nvPr>
            <p:ph type="sldNum" sz="quarter" idx="10"/>
          </p:nvPr>
        </p:nvSpPr>
        <p:spPr/>
        <p:txBody>
          <a:bodyPr/>
          <a:lstStyle/>
          <a:p>
            <a:fld id="{DEC8F7F9-57EC-49CF-9FCD-2B781E4B449F}" type="slidenum">
              <a:rPr lang="en-US" smtClean="0"/>
              <a:t>27</a:t>
            </a:fld>
            <a:endParaRPr lang="en-US"/>
          </a:p>
        </p:txBody>
      </p:sp>
    </p:spTree>
    <p:extLst>
      <p:ext uri="{BB962C8B-B14F-4D97-AF65-F5344CB8AC3E}">
        <p14:creationId xmlns:p14="http://schemas.microsoft.com/office/powerpoint/2010/main" val="70096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trinket, and have them follow along with the presentation.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67039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a:t>
            </a:r>
            <a:r>
              <a:rPr lang="en-US" baseline="0" dirty="0" smtClean="0"/>
              <a:t> trinket works… students will write instructions on the left, then click “Run” for the instructions to execute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71151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the students to type this into their trinket instance and click</a:t>
            </a:r>
            <a:r>
              <a:rPr lang="en-US" baseline="0" dirty="0" smtClean="0"/>
              <a:t> run. Emphasize that the </a:t>
            </a:r>
            <a:r>
              <a:rPr lang="en-US" b="1" baseline="0" dirty="0" smtClean="0"/>
              <a:t>print(“</a:t>
            </a:r>
            <a:r>
              <a:rPr lang="en-US" baseline="0" dirty="0" smtClean="0"/>
              <a:t> and </a:t>
            </a:r>
            <a:r>
              <a:rPr lang="en-US" b="1" baseline="0" dirty="0" smtClean="0"/>
              <a:t>“)</a:t>
            </a:r>
            <a:r>
              <a:rPr lang="en-US" baseline="0" dirty="0" smtClean="0"/>
              <a:t> parts have to be exactly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students a chance to change the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quick</a:t>
            </a:r>
            <a:r>
              <a:rPr lang="en-US" baseline="0" dirty="0" smtClean="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a:t>
            </a:r>
            <a:r>
              <a:rPr lang="en-US" baseline="0" dirty="0" smtClean="0"/>
              <a:t> students if they know what the image is – mailbox/cubbyholes.</a:t>
            </a:r>
          </a:p>
          <a:p>
            <a:r>
              <a:rPr lang="en-US" baseline="0" dirty="0" smtClean="0"/>
              <a:t>Explain that </a:t>
            </a:r>
            <a:r>
              <a:rPr lang="en-US" i="1" baseline="0" dirty="0" smtClean="0"/>
              <a:t>variables</a:t>
            </a:r>
            <a:r>
              <a:rPr lang="en-US" i="0" baseline="0" dirty="0" smtClean="0"/>
              <a:t> in computer science are kind of like this – they are containers for data.</a:t>
            </a:r>
          </a:p>
          <a:p>
            <a:endParaRPr lang="en-US" i="0" baseline="0" dirty="0" smtClean="0"/>
          </a:p>
          <a:p>
            <a:r>
              <a:rPr lang="en-US" i="0" baseline="0" dirty="0" smtClean="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a:t>
            </a:r>
            <a:r>
              <a:rPr lang="en-US" baseline="0" dirty="0" smtClean="0"/>
              <a:t> if they can guess what this does. They can type it out into trinket to see what happens. Then reveal the answer.</a:t>
            </a:r>
          </a:p>
          <a:p>
            <a:endParaRPr lang="en-US" baseline="0" dirty="0" smtClean="0"/>
          </a:p>
          <a:p>
            <a:r>
              <a:rPr lang="en-US" b="1" dirty="0" smtClean="0"/>
              <a:t>Note that variable names</a:t>
            </a:r>
            <a:r>
              <a:rPr lang="en-US" b="1" baseline="0" dirty="0" smtClean="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359136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June 5,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33982278"/>
      </p:ext>
    </p:extLst>
  </p:cSld>
  <p:clrMapOvr>
    <a:masterClrMapping/>
  </p:clrMapOvr>
  <p:transition>
    <p:fade/>
  </p:transition>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6/5/2019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6/5/2019</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6/5/2019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6/5/2019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6/5/2019</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June 5,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292362659"/>
      </p:ext>
    </p:extLst>
  </p:cSld>
  <p:clrMapOvr>
    <a:masterClrMapping/>
  </p:clrMapOvr>
  <p:transition>
    <p:fade/>
  </p:transition>
  <p:timing>
    <p:tnLst>
      <p:par>
        <p:cTn id="1" dur="indefinite" restart="never" nodeType="tmRoot"/>
      </p:par>
    </p:tnLst>
  </p:timing>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June 5,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446050400"/>
      </p:ext>
    </p:extLst>
  </p:cSld>
  <p:clrMapOvr>
    <a:masterClrMapping/>
  </p:clrMapOvr>
  <p:transition>
    <p:fade/>
  </p:transition>
  <p:timing>
    <p:tnLst>
      <p:par>
        <p:cTn id="1" dur="indefinite" restart="never" nodeType="tmRoot"/>
      </p:par>
    </p:tnLst>
  </p:timing>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6/5/2019</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play.kahoot.it/#/lobby?quizId=e467016f-1971-4e14-b247-7e5e0f87c00c"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hylandtechoutreach/python-camp"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trinket.io/python/72ffa4b46a"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a:xfrm>
            <a:off x="381000" y="3429000"/>
            <a:ext cx="3082895" cy="553998"/>
          </a:xfrm>
        </p:spPr>
        <p:txBody>
          <a:bodyPr/>
          <a:lstStyle/>
          <a:p>
            <a:r>
              <a:rPr lang="en-US" dirty="0" err="1" smtClean="0"/>
              <a:t>Hy</a:t>
            </a:r>
            <a:r>
              <a:rPr lang="en-US" dirty="0" smtClean="0"/>
              <a:t>-Tech Camp</a:t>
            </a:r>
            <a:endParaRPr lang="en-US" dirty="0"/>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quotation marks</a:t>
            </a:r>
            <a:endParaRPr lang="en-US" dirty="0"/>
          </a:p>
        </p:txBody>
      </p:sp>
      <p:sp>
        <p:nvSpPr>
          <p:cNvPr id="3" name="Text Placeholder 2"/>
          <p:cNvSpPr>
            <a:spLocks noGrp="1"/>
          </p:cNvSpPr>
          <p:nvPr>
            <p:ph type="body" idx="1"/>
          </p:nvPr>
        </p:nvSpPr>
        <p:spPr>
          <a:xfrm>
            <a:off x="381000" y="1028701"/>
            <a:ext cx="11429999" cy="457200"/>
          </a:xfrm>
        </p:spPr>
        <p:txBody>
          <a:bodyPr/>
          <a:lstStyle/>
          <a:p>
            <a:r>
              <a:rPr lang="en-US" dirty="0" smtClean="0"/>
              <a:t>Static string text values</a:t>
            </a:r>
            <a:endParaRPr lang="en-US" dirty="0"/>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smtClean="0"/>
              <a:t>Any messages to show the user must be within </a:t>
            </a:r>
            <a:r>
              <a:rPr lang="en-US" sz="3200" i="1" dirty="0" smtClean="0"/>
              <a:t>quotes</a:t>
            </a:r>
            <a:r>
              <a:rPr lang="en-US" sz="3200" dirty="0" smtClean="0"/>
              <a:t> (</a:t>
            </a:r>
            <a:r>
              <a:rPr lang="en-US" sz="3200" dirty="0" smtClean="0">
                <a:solidFill>
                  <a:srgbClr val="A31515"/>
                </a:solidFill>
                <a:latin typeface="Consolas" panose="020B0609020204030204" pitchFamily="49" charset="0"/>
              </a:rPr>
              <a:t>""</a:t>
            </a:r>
            <a:r>
              <a:rPr lang="en-US" sz="3200" dirty="0" smtClean="0"/>
              <a:t>)</a:t>
            </a:r>
          </a:p>
          <a:p>
            <a:r>
              <a:rPr lang="en-US" sz="3200" dirty="0" smtClean="0"/>
              <a:t>This is how the program knows these are blocks of text</a:t>
            </a:r>
          </a:p>
          <a:p>
            <a:r>
              <a:rPr lang="en-US" sz="3200" dirty="0" smtClean="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a:t>
            </a:r>
            <a:r>
              <a:rPr lang="en-US" sz="4000" dirty="0" smtClean="0">
                <a:solidFill>
                  <a:srgbClr val="A31515"/>
                </a:solidFill>
                <a:latin typeface="Consolas" panose="020B0609020204030204" pitchFamily="49" charset="0"/>
              </a:rPr>
              <a:t>message"</a:t>
            </a:r>
          </a:p>
          <a:p>
            <a:pPr marL="57150" indent="0" algn="ctr">
              <a:buNone/>
            </a:pPr>
            <a:r>
              <a:rPr lang="en-US" sz="4000" dirty="0" smtClean="0">
                <a:solidFill>
                  <a:schemeClr val="tx1">
                    <a:lumMod val="50000"/>
                  </a:schemeClr>
                </a:solidFill>
                <a:latin typeface="Consolas" panose="020B0609020204030204" pitchFamily="49" charset="0"/>
              </a:rPr>
              <a:t>This is not a message!</a:t>
            </a:r>
            <a:endParaRPr lang="en-US" sz="4000" dirty="0">
              <a:solidFill>
                <a:schemeClr val="tx1">
                  <a:lumMod val="50000"/>
                </a:schemeClr>
              </a:solidFill>
              <a:latin typeface="Consolas" panose="020B0609020204030204" pitchFamily="49" charset="0"/>
            </a:endParaRP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a:t>
            </a:r>
            <a:endParaRPr lang="en-US" dirty="0"/>
          </a:p>
        </p:txBody>
      </p:sp>
      <p:sp>
        <p:nvSpPr>
          <p:cNvPr id="7" name="Content Placeholder 6"/>
          <p:cNvSpPr>
            <a:spLocks noGrp="1"/>
          </p:cNvSpPr>
          <p:nvPr>
            <p:ph idx="1"/>
          </p:nvPr>
        </p:nvSpPr>
        <p:spPr>
          <a:xfrm>
            <a:off x="266700" y="4457700"/>
            <a:ext cx="11430000" cy="2057400"/>
          </a:xfrm>
        </p:spPr>
        <p:txBody>
          <a:bodyPr/>
          <a:lstStyle/>
          <a:p>
            <a:r>
              <a:rPr lang="en-US" dirty="0" smtClean="0"/>
              <a:t>In computer science, </a:t>
            </a:r>
            <a:r>
              <a:rPr lang="en-US" i="1" dirty="0" smtClean="0"/>
              <a:t>variables</a:t>
            </a:r>
            <a:r>
              <a:rPr lang="en-US" dirty="0" smtClean="0"/>
              <a:t> are containers for data</a:t>
            </a:r>
          </a:p>
          <a:p>
            <a:r>
              <a:rPr lang="en-US" dirty="0" smtClean="0"/>
              <a:t>Variables have names so developers can reference the data</a:t>
            </a:r>
          </a:p>
          <a:p>
            <a:r>
              <a:rPr lang="en-US" dirty="0" smtClean="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dirty="0" smtClean="0"/>
          </a:p>
        </p:txBody>
      </p:sp>
      <p:sp>
        <p:nvSpPr>
          <p:cNvPr id="2" name="Rectangle 1"/>
          <p:cNvSpPr/>
          <p:nvPr/>
        </p:nvSpPr>
        <p:spPr>
          <a:xfrm>
            <a:off x="380999" y="3563034"/>
            <a:ext cx="11430000" cy="646331"/>
          </a:xfrm>
          <a:prstGeom prst="rect">
            <a:avLst/>
          </a:prstGeom>
        </p:spPr>
        <p:txBody>
          <a:bodyPr wrap="square">
            <a:spAutoFit/>
          </a:bodyPr>
          <a:lstStyle/>
          <a:p>
            <a:r>
              <a:rPr lang="en-US" sz="3600" dirty="0" smtClean="0"/>
              <a:t>What message will the user see?</a:t>
            </a:r>
            <a:endParaRPr lang="en-US" sz="3600" dirty="0"/>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smtClean="0">
                <a:solidFill>
                  <a:srgbClr val="A31515"/>
                </a:solidFill>
                <a:latin typeface="Consolas" panose="020B0609020204030204" pitchFamily="49" charset="0"/>
              </a:rPr>
              <a:t>Hello Sam</a:t>
            </a:r>
            <a:endParaRPr lang="en-US" sz="6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 – Python Example</a:t>
            </a:r>
            <a:endParaRPr lang="en-US" dirty="0"/>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err="1" smtClean="0">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err="1">
                <a:solidFill>
                  <a:srgbClr val="000000"/>
                </a:solidFill>
                <a:latin typeface="Consolas" panose="020B0609020204030204" pitchFamily="49" charset="0"/>
              </a:rPr>
              <a:t>my_name</a:t>
            </a:r>
            <a:r>
              <a:rPr lang="en-US" sz="4800" dirty="0" smtClean="0">
                <a:solidFill>
                  <a:srgbClr val="000000"/>
                </a:solidFill>
                <a:latin typeface="Consolas" panose="020B0609020204030204" pitchFamily="49" charset="0"/>
              </a:rPr>
              <a:t>)</a:t>
            </a:r>
          </a:p>
          <a:p>
            <a:pPr marL="57150" indent="0">
              <a:buNone/>
            </a:pPr>
            <a:endParaRPr lang="en-US" sz="3600" dirty="0"/>
          </a:p>
          <a:p>
            <a:pPr marL="57150" indent="0">
              <a:buNone/>
            </a:pPr>
            <a:endParaRPr lang="en-US" sz="3600" dirty="0" smtClean="0"/>
          </a:p>
          <a:p>
            <a:pPr marL="57150" indent="0">
              <a:buNone/>
            </a:pPr>
            <a:r>
              <a:rPr lang="en-US" sz="3600" dirty="0" smtClean="0"/>
              <a:t>The </a:t>
            </a:r>
            <a:r>
              <a:rPr lang="en-US" sz="3600" i="1" dirty="0" smtClean="0"/>
              <a:t>variable</a:t>
            </a:r>
            <a:r>
              <a:rPr lang="en-US" sz="3600" dirty="0" smtClean="0"/>
              <a:t> here is </a:t>
            </a:r>
            <a:r>
              <a:rPr lang="en-US" sz="3600" dirty="0" err="1" smtClean="0">
                <a:solidFill>
                  <a:srgbClr val="000000"/>
                </a:solidFill>
                <a:latin typeface="Consolas" panose="020B0609020204030204" pitchFamily="49" charset="0"/>
              </a:rPr>
              <a:t>my_name</a:t>
            </a:r>
            <a:r>
              <a:rPr lang="en-US" sz="3600" dirty="0" smtClean="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Interacting with the user</a:t>
            </a:r>
            <a:endParaRPr lang="en-US" dirty="0"/>
          </a:p>
        </p:txBody>
      </p:sp>
      <p:sp>
        <p:nvSpPr>
          <p:cNvPr id="7" name="Content Placeholder 6"/>
          <p:cNvSpPr>
            <a:spLocks noGrp="1"/>
          </p:cNvSpPr>
          <p:nvPr>
            <p:ph idx="1"/>
          </p:nvPr>
        </p:nvSpPr>
        <p:spPr>
          <a:xfrm>
            <a:off x="381000" y="5029200"/>
            <a:ext cx="11430000" cy="1714500"/>
          </a:xfrm>
        </p:spPr>
        <p:txBody>
          <a:bodyPr>
            <a:normAutofit/>
          </a:bodyPr>
          <a:lstStyle/>
          <a:p>
            <a:r>
              <a:rPr lang="en-US" dirty="0" smtClean="0"/>
              <a:t>Real life conversation: Ask question, remember answer</a:t>
            </a:r>
          </a:p>
          <a:p>
            <a:r>
              <a:rPr lang="en-US" dirty="0" smtClean="0"/>
              <a:t>Python program conversation: Ask question, remember answer</a:t>
            </a:r>
          </a:p>
          <a:p>
            <a:pPr lvl="1"/>
            <a:r>
              <a:rPr lang="en-US" dirty="0" smtClean="0"/>
              <a:t>Answer is stored in a </a:t>
            </a:r>
            <a:r>
              <a:rPr lang="en-US" i="1" dirty="0" smtClean="0"/>
              <a:t>variable</a:t>
            </a:r>
          </a:p>
        </p:txBody>
      </p:sp>
      <p:pic>
        <p:nvPicPr>
          <p:cNvPr id="1028" name="Picture 4" descr="What's your name? (comic test =P) by KetLike"/>
          <p:cNvPicPr>
            <a:picLocks noChangeAspect="1" noChangeArrowheads="1"/>
          </p:cNvPicPr>
          <p:nvPr/>
        </p:nvPicPr>
        <p:blipFill rotWithShape="1">
          <a:blip r:embed="rId3">
            <a:extLst>
              <a:ext uri="{28A0092B-C50C-407E-A947-70E740481C1C}">
                <a14:useLocalDpi xmlns:a14="http://schemas.microsoft.com/office/drawing/2010/main" val="0"/>
              </a:ext>
            </a:extLst>
          </a:blip>
          <a:srcRect b="58068"/>
          <a:stretch/>
        </p:blipFill>
        <p:spPr bwMode="auto">
          <a:xfrm>
            <a:off x="2185987" y="1076325"/>
            <a:ext cx="78200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33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"What's your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72630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User Input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800" dirty="0" smtClean="0">
                <a:solidFill>
                  <a:srgbClr val="000000"/>
                </a:solidFill>
                <a:latin typeface="Consolas" panose="020B0609020204030204" pitchFamily="49" charset="0"/>
              </a:rPr>
              <a:t>name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input(</a:t>
            </a:r>
            <a:r>
              <a:rPr lang="en-US" sz="4800" dirty="0" smtClean="0">
                <a:solidFill>
                  <a:srgbClr val="A31515"/>
                </a:solidFill>
                <a:latin typeface="Consolas" panose="020B0609020204030204" pitchFamily="49" charset="0"/>
              </a:rPr>
              <a:t>"Enter Name:"</a:t>
            </a:r>
            <a:r>
              <a:rPr lang="en-US" sz="4800" dirty="0" smtClean="0">
                <a:solidFill>
                  <a:srgbClr val="000000"/>
                </a:solidFill>
                <a:latin typeface="Consolas" panose="020B0609020204030204" pitchFamily="49" charset="0"/>
              </a:rPr>
              <a:t>)</a:t>
            </a:r>
            <a:endParaRPr lang="en-US" sz="4800" dirty="0">
              <a:solidFill>
                <a:srgbClr val="000000"/>
              </a:solidFill>
              <a:latin typeface="Consolas" panose="020B0609020204030204" pitchFamily="49" charset="0"/>
            </a:endParaRPr>
          </a:p>
          <a:p>
            <a:r>
              <a:rPr lang="en-US" sz="3600" dirty="0" smtClean="0"/>
              <a:t>The user sees the prompt and enters information</a:t>
            </a:r>
          </a:p>
          <a:p>
            <a:r>
              <a:rPr lang="en-US" sz="3600" dirty="0" smtClean="0"/>
              <a:t>The text they enter is stored in the </a:t>
            </a:r>
            <a:r>
              <a:rPr lang="en-US" sz="3600" dirty="0" smtClean="0">
                <a:solidFill>
                  <a:srgbClr val="000000"/>
                </a:solidFill>
                <a:latin typeface="Consolas" panose="020B0609020204030204" pitchFamily="49" charset="0"/>
              </a:rPr>
              <a:t>name</a:t>
            </a:r>
            <a:r>
              <a:rPr lang="en-US" sz="3600" dirty="0" smtClean="0">
                <a:solidFill>
                  <a:srgbClr val="000000"/>
                </a:solidFill>
              </a:rPr>
              <a:t> </a:t>
            </a:r>
            <a:r>
              <a:rPr lang="en-US" sz="3600" dirty="0" smtClean="0"/>
              <a:t>variable</a:t>
            </a:r>
            <a:endParaRPr lang="en-US" sz="3600" dirty="0"/>
          </a:p>
          <a:p>
            <a:pPr marL="57150" indent="0">
              <a:buNone/>
            </a:pPr>
            <a:endParaRPr lang="en-US" sz="4800" dirty="0">
              <a:solidFill>
                <a:srgbClr val="000000"/>
              </a:solidFill>
              <a:latin typeface="Consolas" panose="020B0609020204030204" pitchFamily="49" charset="0"/>
            </a:endParaRPr>
          </a:p>
          <a:p>
            <a:pPr marL="57150" indent="0">
              <a:buNone/>
            </a:pPr>
            <a:r>
              <a:rPr lang="en-US" sz="4800" dirty="0" smtClean="0">
                <a:solidFill>
                  <a:srgbClr val="000000"/>
                </a:solidFill>
                <a:latin typeface="Consolas" panose="020B0609020204030204" pitchFamily="49" charset="0"/>
              </a:rPr>
              <a:t>print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smtClean="0">
                <a:solidFill>
                  <a:srgbClr val="A31515"/>
                </a:solidFill>
                <a:latin typeface="Consolas" panose="020B0609020204030204" pitchFamily="49" charset="0"/>
              </a:rPr>
              <a:t>Hello "</a:t>
            </a:r>
            <a:r>
              <a:rPr lang="en-US" sz="4800" dirty="0" smtClean="0">
                <a:solidFill>
                  <a:srgbClr val="000000"/>
                </a:solidFill>
                <a:latin typeface="Consolas" panose="020B0609020204030204" pitchFamily="49" charset="0"/>
              </a:rPr>
              <a:t> </a:t>
            </a:r>
            <a:r>
              <a:rPr lang="en-US" sz="4800" dirty="0">
                <a:solidFill>
                  <a:srgbClr val="000000"/>
                </a:solidFill>
                <a:latin typeface="Consolas" panose="020B0609020204030204" pitchFamily="49" charset="0"/>
              </a:rPr>
              <a:t>+ </a:t>
            </a:r>
            <a:r>
              <a:rPr lang="en-US" sz="4800" dirty="0" smtClean="0">
                <a:solidFill>
                  <a:srgbClr val="000000"/>
                </a:solidFill>
                <a:latin typeface="Consolas" panose="020B0609020204030204" pitchFamily="49" charset="0"/>
              </a:rPr>
              <a:t>name)</a:t>
            </a:r>
          </a:p>
          <a:p>
            <a:r>
              <a:rPr lang="en-US" sz="3600" dirty="0" smtClean="0"/>
              <a:t>The </a:t>
            </a:r>
            <a:r>
              <a:rPr lang="en-US" sz="3600" dirty="0" smtClean="0">
                <a:solidFill>
                  <a:srgbClr val="000000"/>
                </a:solidFill>
                <a:latin typeface="Consolas" panose="020B0609020204030204" pitchFamily="49" charset="0"/>
              </a:rPr>
              <a:t>name</a:t>
            </a:r>
            <a:r>
              <a:rPr lang="en-US" sz="3600" dirty="0"/>
              <a:t> is </a:t>
            </a:r>
            <a:r>
              <a:rPr lang="en-US" sz="3600" dirty="0" smtClean="0"/>
              <a:t>remembered and used in the message</a:t>
            </a:r>
          </a:p>
        </p:txBody>
      </p:sp>
    </p:spTree>
    <p:extLst>
      <p:ext uri="{BB962C8B-B14F-4D97-AF65-F5344CB8AC3E}">
        <p14:creationId xmlns:p14="http://schemas.microsoft.com/office/powerpoint/2010/main" val="11264095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More User interactions – if/else</a:t>
            </a:r>
            <a:endParaRPr lang="en-US" dirty="0"/>
          </a:p>
        </p:txBody>
      </p:sp>
      <p:sp>
        <p:nvSpPr>
          <p:cNvPr id="7" name="Content Placeholder 6"/>
          <p:cNvSpPr>
            <a:spLocks noGrp="1"/>
          </p:cNvSpPr>
          <p:nvPr>
            <p:ph idx="1"/>
          </p:nvPr>
        </p:nvSpPr>
        <p:spPr>
          <a:xfrm>
            <a:off x="6435724" y="1192976"/>
            <a:ext cx="5375275" cy="5322124"/>
          </a:xfrm>
        </p:spPr>
        <p:txBody>
          <a:bodyPr>
            <a:normAutofit/>
          </a:bodyPr>
          <a:lstStyle/>
          <a:p>
            <a:r>
              <a:rPr lang="en-US" dirty="0" smtClean="0"/>
              <a:t>Real life conversation: Responses change based on what the other party says</a:t>
            </a:r>
          </a:p>
          <a:p>
            <a:pPr marL="57150" indent="0">
              <a:buNone/>
            </a:pPr>
            <a:endParaRPr lang="en-US" dirty="0"/>
          </a:p>
          <a:p>
            <a:r>
              <a:rPr lang="en-US" b="1" dirty="0" smtClean="0"/>
              <a:t>If</a:t>
            </a:r>
            <a:r>
              <a:rPr lang="en-US" dirty="0" smtClean="0"/>
              <a:t> someone says their favorite color is </a:t>
            </a:r>
            <a:r>
              <a:rPr lang="en-US" dirty="0" smtClean="0">
                <a:solidFill>
                  <a:schemeClr val="accent1"/>
                </a:solidFill>
              </a:rPr>
              <a:t>blue</a:t>
            </a:r>
            <a:r>
              <a:rPr lang="en-US" dirty="0" smtClean="0"/>
              <a:t>, you might say “That’s my favorite too!”</a:t>
            </a:r>
            <a:endParaRPr lang="en-US" dirty="0"/>
          </a:p>
          <a:p>
            <a:r>
              <a:rPr lang="en-US" dirty="0" smtClean="0"/>
              <a:t>If they say something </a:t>
            </a:r>
            <a:r>
              <a:rPr lang="en-US" b="1" dirty="0" smtClean="0"/>
              <a:t>else</a:t>
            </a:r>
            <a:r>
              <a:rPr lang="en-US" dirty="0" smtClean="0"/>
              <a:t>, you might say “That’s not my favorite”</a:t>
            </a:r>
          </a:p>
        </p:txBody>
      </p:sp>
      <p:pic>
        <p:nvPicPr>
          <p:cNvPr id="2050" name="Picture 2" descr="Image result for what's your favorite color com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92976"/>
            <a:ext cx="6054725" cy="435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3462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3600" dirty="0" smtClean="0">
                <a:solidFill>
                  <a:srgbClr val="000000"/>
                </a:solidFill>
                <a:latin typeface="Consolas" panose="020B0609020204030204" pitchFamily="49" charset="0"/>
              </a:rPr>
              <a:t>color </a:t>
            </a:r>
            <a:r>
              <a:rPr lang="en-US" sz="3600" dirty="0">
                <a:solidFill>
                  <a:srgbClr val="000000"/>
                </a:solidFill>
                <a:latin typeface="Consolas" panose="020B0609020204030204" pitchFamily="49" charset="0"/>
              </a:rPr>
              <a:t>= input(</a:t>
            </a:r>
            <a:r>
              <a:rPr lang="en-US" sz="3600" dirty="0">
                <a:solidFill>
                  <a:srgbClr val="A31515"/>
                </a:solidFill>
                <a:latin typeface="Consolas" panose="020B0609020204030204" pitchFamily="49" charset="0"/>
              </a:rPr>
              <a:t>"What is your </a:t>
            </a:r>
            <a:r>
              <a:rPr lang="en-US" sz="3600" dirty="0" smtClean="0">
                <a:solidFill>
                  <a:srgbClr val="A31515"/>
                </a:solidFill>
                <a:latin typeface="Consolas" panose="020B0609020204030204" pitchFamily="49" charset="0"/>
              </a:rPr>
              <a:t>favorite color?"</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endParaRPr lang="en-US" sz="3600" dirty="0" smtClean="0"/>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12440072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endParaRPr lang="en-US" sz="3600" dirty="0" smtClean="0">
              <a:solidFill>
                <a:srgbClr val="0000FF"/>
              </a:solidFill>
              <a:latin typeface="Consolas" panose="020B0609020204030204" pitchFamily="49" charset="0"/>
            </a:endParaRPr>
          </a:p>
          <a:p>
            <a:r>
              <a:rPr lang="en-US" sz="3600" dirty="0" smtClean="0"/>
              <a:t>The color the user enters </a:t>
            </a:r>
            <a:r>
              <a:rPr lang="en-US" sz="3600" dirty="0"/>
              <a:t>is stored in </a:t>
            </a:r>
            <a:r>
              <a:rPr lang="en-US" sz="3600" dirty="0" smtClean="0">
                <a:solidFill>
                  <a:srgbClr val="000000"/>
                </a:solidFill>
                <a:latin typeface="Consolas" panose="020B0609020204030204" pitchFamily="49" charset="0"/>
              </a:rPr>
              <a:t>color</a:t>
            </a:r>
            <a:endParaRPr lang="en-US" sz="3600" dirty="0" smtClean="0">
              <a:solidFill>
                <a:srgbClr val="0000FF"/>
              </a:solidFill>
              <a:latin typeface="Consolas" panose="020B0609020204030204" pitchFamily="49" charset="0"/>
            </a:endParaRP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r>
              <a:rPr lang="en-US" sz="3600" dirty="0" smtClean="0"/>
              <a:t>The program checks </a:t>
            </a:r>
            <a:r>
              <a:rPr lang="en-US" sz="3600" i="1" dirty="0" smtClean="0"/>
              <a:t>if</a:t>
            </a:r>
            <a:r>
              <a:rPr lang="en-US" sz="3600" dirty="0" smtClean="0"/>
              <a:t> the color is </a:t>
            </a:r>
            <a:r>
              <a:rPr lang="en-US" sz="3600" dirty="0" smtClean="0">
                <a:solidFill>
                  <a:schemeClr val="accent1"/>
                </a:solidFill>
              </a:rPr>
              <a:t>blue</a:t>
            </a:r>
          </a:p>
          <a:p>
            <a:endParaRPr lang="en-US" sz="3600" dirty="0">
              <a:solidFill>
                <a:srgbClr val="000000"/>
              </a:solidFill>
              <a:latin typeface="Consolas" panose="020B0609020204030204" pitchFamily="49" charset="0"/>
            </a:endParaRP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smtClean="0">
                <a:solidFill>
                  <a:srgbClr val="A31515"/>
                </a:solidFill>
                <a:latin typeface="Consolas" panose="020B0609020204030204" pitchFamily="49" charset="0"/>
              </a:rPr>
              <a:t>!"</a:t>
            </a:r>
            <a:r>
              <a:rPr lang="en-US" sz="3600" dirty="0" smtClean="0">
                <a:solidFill>
                  <a:srgbClr val="000000"/>
                </a:solidFill>
                <a:latin typeface="Consolas" panose="020B0609020204030204" pitchFamily="49" charset="0"/>
              </a:rPr>
              <a:t>)</a:t>
            </a:r>
          </a:p>
          <a:p>
            <a:pPr lvl="3"/>
            <a:r>
              <a:rPr lang="en-US" sz="2600" dirty="0" smtClean="0"/>
              <a:t>If it is, the program prints out the message</a:t>
            </a:r>
            <a:endParaRPr lang="en-US" sz="2600" dirty="0">
              <a:solidFill>
                <a:srgbClr val="000000"/>
              </a:solidFill>
              <a:latin typeface="Consolas" panose="020B0609020204030204" pitchFamily="49" charset="0"/>
            </a:endParaRPr>
          </a:p>
          <a:p>
            <a:pPr marL="57150" indent="0">
              <a:buNone/>
            </a:pPr>
            <a:endParaRPr lang="en-US" sz="3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70044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anim calcmode="lin" valueType="num">
                                      <p:cBhvr>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anim calcmode="lin" valueType="num">
                                      <p:cBhvr>
                                        <p:cTn id="36"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anim calcmode="lin" valueType="num">
                                      <p:cBhvr>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Text Placeholder 6"/>
          <p:cNvSpPr>
            <a:spLocks noGrp="1"/>
          </p:cNvSpPr>
          <p:nvPr>
            <p:ph type="body" idx="1"/>
          </p:nvPr>
        </p:nvSpPr>
        <p:spPr/>
        <p:txBody>
          <a:bodyPr>
            <a:normAutofit/>
          </a:bodyPr>
          <a:lstStyle/>
          <a:p>
            <a:r>
              <a:rPr lang="en-US" dirty="0" smtClean="0"/>
              <a:t>Icebreaker</a:t>
            </a:r>
          </a:p>
          <a:p>
            <a:r>
              <a:rPr lang="en-US" dirty="0" smtClean="0"/>
              <a:t>Introduction to Python</a:t>
            </a:r>
          </a:p>
          <a:p>
            <a:r>
              <a:rPr lang="en-US" dirty="0" err="1" smtClean="0"/>
              <a:t>Kahoot</a:t>
            </a:r>
            <a:r>
              <a:rPr lang="en-US" dirty="0" smtClean="0"/>
              <a:t> Quiz</a:t>
            </a:r>
          </a:p>
          <a:p>
            <a:r>
              <a:rPr lang="en-US" dirty="0" smtClean="0"/>
              <a:t>Python Activities</a:t>
            </a:r>
          </a:p>
        </p:txBody>
      </p:sp>
      <p:sp>
        <p:nvSpPr>
          <p:cNvPr id="4" name="Date Placeholder 3"/>
          <p:cNvSpPr>
            <a:spLocks noGrp="1"/>
          </p:cNvSpPr>
          <p:nvPr>
            <p:ph type="dt" sz="half" idx="10"/>
          </p:nvPr>
        </p:nvSpPr>
        <p:spPr/>
        <p:txBody>
          <a:bodyPr/>
          <a:lstStyle/>
          <a:p>
            <a:fld id="{1C2D31DE-C454-491C-B5C3-F097855E3DF7}" type="datetime4">
              <a:rPr lang="en-US" smtClean="0"/>
              <a:pPr/>
              <a:t>June 5, 2019</a:t>
            </a:fld>
            <a:endParaRPr lang="en-US" dirty="0"/>
          </a:p>
        </p:txBody>
      </p:sp>
    </p:spTree>
    <p:extLst>
      <p:ext uri="{BB962C8B-B14F-4D97-AF65-F5344CB8AC3E}">
        <p14:creationId xmlns:p14="http://schemas.microsoft.com/office/powerpoint/2010/main" val="2629401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variables vs. checking values</a:t>
            </a:r>
            <a:endParaRPr lang="en-US" dirty="0"/>
          </a:p>
        </p:txBody>
      </p:sp>
      <p:sp>
        <p:nvSpPr>
          <p:cNvPr id="4" name="Text Placeholder 3"/>
          <p:cNvSpPr>
            <a:spLocks noGrp="1"/>
          </p:cNvSpPr>
          <p:nvPr>
            <p:ph type="body" idx="1"/>
          </p:nvPr>
        </p:nvSpPr>
        <p:spPr/>
        <p:txBody>
          <a:bodyPr/>
          <a:lstStyle/>
          <a:p>
            <a:r>
              <a:rPr lang="en-US" dirty="0" smtClean="0"/>
              <a:t>Setting variables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5" name="Content Placeholder 4"/>
          <p:cNvSpPr>
            <a:spLocks noGrp="1"/>
          </p:cNvSpPr>
          <p:nvPr>
            <p:ph sz="half" idx="2"/>
          </p:nvPr>
        </p:nvSpPr>
        <p:spPr/>
        <p:txBody>
          <a:bodyPr/>
          <a:lstStyle/>
          <a:p>
            <a:r>
              <a:rPr lang="en-US" sz="2800" i="1" dirty="0" smtClean="0"/>
              <a:t>Single</a:t>
            </a:r>
            <a:r>
              <a:rPr lang="en-US" sz="2800" dirty="0" smtClean="0"/>
              <a:t> equals sign</a:t>
            </a:r>
          </a:p>
          <a:p>
            <a:r>
              <a:rPr lang="en-US" sz="2800" dirty="0" smtClean="0"/>
              <a:t>Stores some information in a variable</a:t>
            </a:r>
          </a:p>
          <a:p>
            <a:r>
              <a:rPr lang="en-US" sz="2800" dirty="0" smtClean="0"/>
              <a:t>Used for user </a:t>
            </a:r>
            <a:r>
              <a:rPr lang="en-US" sz="2800" dirty="0" smtClean="0">
                <a:solidFill>
                  <a:srgbClr val="000000"/>
                </a:solidFill>
                <a:latin typeface="Consolas" panose="020B0609020204030204" pitchFamily="49" charset="0"/>
              </a:rPr>
              <a:t>input</a:t>
            </a:r>
          </a:p>
          <a:p>
            <a:endParaRPr lang="en-US" dirty="0"/>
          </a:p>
          <a:p>
            <a:endParaRPr lang="en-US" dirty="0" smtClean="0"/>
          </a:p>
          <a:p>
            <a:pPr marL="57150" indent="0">
              <a:buNone/>
            </a:pPr>
            <a:r>
              <a:rPr lang="en-US" sz="3200" dirty="0" smtClean="0">
                <a:solidFill>
                  <a:srgbClr val="000000"/>
                </a:solidFill>
                <a:latin typeface="Consolas" panose="020B0609020204030204" pitchFamily="49" charset="0"/>
              </a:rPr>
              <a:t>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a:t>
            </a:r>
            <a:r>
              <a:rPr lang="en-US" sz="3200" dirty="0" smtClean="0">
                <a:solidFill>
                  <a:srgbClr val="A31515"/>
                </a:solidFill>
                <a:latin typeface="Consolas" panose="020B0609020204030204" pitchFamily="49" charset="0"/>
              </a:rPr>
              <a:t>Minions"</a:t>
            </a:r>
          </a:p>
          <a:p>
            <a:r>
              <a:rPr lang="en-US" sz="2800" dirty="0" smtClean="0"/>
              <a:t>Sets the </a:t>
            </a:r>
            <a:r>
              <a:rPr lang="en-US" sz="2800" dirty="0" smtClean="0">
                <a:solidFill>
                  <a:srgbClr val="000000"/>
                </a:solidFill>
                <a:latin typeface="Consolas" panose="020B0609020204030204" pitchFamily="49" charset="0"/>
              </a:rPr>
              <a:t>movie</a:t>
            </a:r>
            <a:r>
              <a:rPr lang="en-US" sz="2800" dirty="0" smtClean="0"/>
              <a:t> variable to “Minions”</a:t>
            </a:r>
            <a:endParaRPr lang="en-US" sz="2800" dirty="0">
              <a:solidFill>
                <a:srgbClr val="000000"/>
              </a:solidFill>
              <a:latin typeface="Consolas" panose="020B0609020204030204" pitchFamily="49" charset="0"/>
            </a:endParaRPr>
          </a:p>
          <a:p>
            <a:pPr marL="57150" indent="0">
              <a:buNone/>
            </a:pPr>
            <a:endParaRPr lang="en-US" sz="3200" dirty="0">
              <a:solidFill>
                <a:srgbClr val="000000"/>
              </a:solidFill>
              <a:latin typeface="Consolas" panose="020B0609020204030204" pitchFamily="49" charset="0"/>
            </a:endParaRPr>
          </a:p>
          <a:p>
            <a:pPr marL="57150" indent="0">
              <a:buNone/>
            </a:pPr>
            <a:endParaRPr lang="en-US" dirty="0"/>
          </a:p>
        </p:txBody>
      </p:sp>
      <p:sp>
        <p:nvSpPr>
          <p:cNvPr id="6" name="Text Placeholder 5"/>
          <p:cNvSpPr>
            <a:spLocks noGrp="1"/>
          </p:cNvSpPr>
          <p:nvPr>
            <p:ph type="body" sz="quarter" idx="3"/>
          </p:nvPr>
        </p:nvSpPr>
        <p:spPr/>
        <p:txBody>
          <a:bodyPr/>
          <a:lstStyle/>
          <a:p>
            <a:r>
              <a:rPr lang="en-US" dirty="0" smtClean="0"/>
              <a:t>Checking values (</a:t>
            </a:r>
            <a:r>
              <a:rPr lang="en-US" dirty="0" smtClean="0">
                <a:solidFill>
                  <a:schemeClr val="accent1">
                    <a:lumMod val="20000"/>
                    <a:lumOff val="80000"/>
                  </a:schemeClr>
                </a:solidFill>
                <a:latin typeface="Consolas" panose="020B0609020204030204" pitchFamily="49" charset="0"/>
              </a:rPr>
              <a:t>==</a:t>
            </a:r>
            <a:r>
              <a:rPr lang="en-US" dirty="0" smtClean="0"/>
              <a:t>)</a:t>
            </a:r>
            <a:endParaRPr lang="en-US" dirty="0"/>
          </a:p>
        </p:txBody>
      </p:sp>
      <p:sp>
        <p:nvSpPr>
          <p:cNvPr id="7" name="Content Placeholder 6"/>
          <p:cNvSpPr>
            <a:spLocks noGrp="1"/>
          </p:cNvSpPr>
          <p:nvPr>
            <p:ph sz="quarter" idx="4"/>
          </p:nvPr>
        </p:nvSpPr>
        <p:spPr/>
        <p:txBody>
          <a:bodyPr>
            <a:normAutofit/>
          </a:bodyPr>
          <a:lstStyle/>
          <a:p>
            <a:r>
              <a:rPr lang="en-US" sz="2800" i="1" dirty="0" smtClean="0"/>
              <a:t>Double</a:t>
            </a:r>
            <a:r>
              <a:rPr lang="en-US" sz="2800" dirty="0" smtClean="0"/>
              <a:t> equals sign</a:t>
            </a:r>
          </a:p>
          <a:p>
            <a:r>
              <a:rPr lang="en-US" sz="2800" dirty="0" smtClean="0"/>
              <a:t>Compares a variable to another value</a:t>
            </a:r>
          </a:p>
          <a:p>
            <a:r>
              <a:rPr lang="en-US" sz="2800" dirty="0" smtClean="0"/>
              <a:t>Used in </a:t>
            </a:r>
            <a:r>
              <a:rPr lang="en-US" sz="2800" dirty="0" smtClean="0">
                <a:solidFill>
                  <a:srgbClr val="000000"/>
                </a:solidFill>
                <a:latin typeface="Consolas" panose="020B0609020204030204" pitchFamily="49" charset="0"/>
              </a:rPr>
              <a:t>if</a:t>
            </a:r>
            <a:r>
              <a:rPr lang="en-US" sz="2800" dirty="0" smtClean="0"/>
              <a:t> statements</a:t>
            </a:r>
          </a:p>
          <a:p>
            <a:pPr marL="57150" indent="0">
              <a:buNone/>
            </a:pPr>
            <a:endParaRPr lang="en-US" dirty="0" smtClean="0"/>
          </a:p>
          <a:p>
            <a:pPr marL="57150" indent="0">
              <a:buNone/>
            </a:pPr>
            <a:endParaRPr lang="en-US" dirty="0"/>
          </a:p>
          <a:p>
            <a:pPr marL="57150" indent="0">
              <a:buNone/>
            </a:pPr>
            <a:r>
              <a:rPr lang="en-US" sz="3200" dirty="0" smtClean="0">
                <a:solidFill>
                  <a:srgbClr val="0000FF"/>
                </a:solidFill>
                <a:latin typeface="Consolas" panose="020B0609020204030204" pitchFamily="49" charset="0"/>
              </a:rPr>
              <a:t>if</a:t>
            </a:r>
            <a:r>
              <a:rPr lang="en-US" sz="3200" dirty="0" smtClean="0">
                <a:solidFill>
                  <a:srgbClr val="000000"/>
                </a:solidFill>
                <a:latin typeface="Consolas" panose="020B0609020204030204" pitchFamily="49" charset="0"/>
              </a:rPr>
              <a:t> movie </a:t>
            </a:r>
            <a:r>
              <a:rPr lang="en-US" sz="3200" dirty="0">
                <a:solidFill>
                  <a:srgbClr val="000000"/>
                </a:solidFill>
                <a:latin typeface="Consolas" panose="020B0609020204030204" pitchFamily="49" charset="0"/>
              </a:rPr>
              <a:t>== </a:t>
            </a:r>
            <a:r>
              <a:rPr lang="en-US" sz="3200" dirty="0">
                <a:solidFill>
                  <a:srgbClr val="A31515"/>
                </a:solidFill>
                <a:latin typeface="Consolas" panose="020B0609020204030204" pitchFamily="49" charset="0"/>
              </a:rPr>
              <a:t>"Minions"</a:t>
            </a:r>
            <a:r>
              <a:rPr lang="en-US" sz="3200" dirty="0">
                <a:solidFill>
                  <a:srgbClr val="000000"/>
                </a:solidFill>
                <a:latin typeface="Consolas" panose="020B0609020204030204" pitchFamily="49" charset="0"/>
              </a:rPr>
              <a:t>:</a:t>
            </a:r>
          </a:p>
          <a:p>
            <a:r>
              <a:rPr lang="en-US" sz="2800" dirty="0" smtClean="0"/>
              <a:t>Checks if the </a:t>
            </a:r>
            <a:r>
              <a:rPr lang="en-US" sz="2800" dirty="0">
                <a:solidFill>
                  <a:srgbClr val="000000"/>
                </a:solidFill>
                <a:latin typeface="Consolas" panose="020B0609020204030204" pitchFamily="49" charset="0"/>
              </a:rPr>
              <a:t>movie</a:t>
            </a:r>
            <a:r>
              <a:rPr lang="en-US" sz="2800" dirty="0" smtClean="0"/>
              <a:t> variable contains “Minions”</a:t>
            </a:r>
            <a:endParaRPr lang="en-US" sz="2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45441813"/>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If/else – Python Example</a:t>
            </a:r>
            <a:endParaRPr lang="en-US" dirty="0"/>
          </a:p>
        </p:txBody>
      </p:sp>
      <p:sp>
        <p:nvSpPr>
          <p:cNvPr id="7" name="Content Placeholder 6"/>
          <p:cNvSpPr>
            <a:spLocks noGrp="1"/>
          </p:cNvSpPr>
          <p:nvPr>
            <p:ph idx="1"/>
          </p:nvPr>
        </p:nvSpPr>
        <p:spPr/>
        <p:txBody>
          <a:bodyPr>
            <a:normAutofit lnSpcReduction="10000"/>
          </a:bodyPr>
          <a:lstStyle/>
          <a:p>
            <a:pPr marL="57150" indent="0">
              <a:buNone/>
            </a:pPr>
            <a:r>
              <a:rPr lang="en-US" sz="3600" dirty="0">
                <a:solidFill>
                  <a:srgbClr val="000000"/>
                </a:solidFill>
                <a:latin typeface="Consolas" panose="020B0609020204030204" pitchFamily="49" charset="0"/>
              </a:rPr>
              <a:t>color = input(</a:t>
            </a:r>
            <a:r>
              <a:rPr lang="en-US" sz="3600" dirty="0">
                <a:solidFill>
                  <a:srgbClr val="A31515"/>
                </a:solidFill>
                <a:latin typeface="Consolas" panose="020B0609020204030204" pitchFamily="49" charset="0"/>
              </a:rPr>
              <a:t>"What is your favorite color?"</a:t>
            </a:r>
            <a:r>
              <a:rPr lang="en-US" sz="3600" dirty="0">
                <a:solidFill>
                  <a:srgbClr val="000000"/>
                </a:solidFill>
                <a:latin typeface="Consolas" panose="020B0609020204030204" pitchFamily="49" charset="0"/>
              </a:rPr>
              <a:t>)</a:t>
            </a:r>
          </a:p>
          <a:p>
            <a:pPr marL="57150" indent="0">
              <a:buNone/>
            </a:pPr>
            <a:endParaRPr lang="en-US" sz="3600" dirty="0" smtClean="0">
              <a:solidFill>
                <a:srgbClr val="0000FF"/>
              </a:solidFill>
              <a:latin typeface="Consolas" panose="020B0609020204030204" pitchFamily="49" charset="0"/>
            </a:endParaRPr>
          </a:p>
          <a:p>
            <a:pPr marL="57150" indent="0">
              <a:buNone/>
            </a:pPr>
            <a:r>
              <a:rPr lang="en-US" sz="3600" dirty="0" smtClean="0">
                <a:solidFill>
                  <a:srgbClr val="0000FF"/>
                </a:solidFill>
                <a:latin typeface="Consolas" panose="020B0609020204030204" pitchFamily="49" charset="0"/>
              </a:rPr>
              <a:t>if</a:t>
            </a:r>
            <a:r>
              <a:rPr lang="en-US" sz="3600" dirty="0" smtClean="0">
                <a:solidFill>
                  <a:srgbClr val="000000"/>
                </a:solidFill>
                <a:latin typeface="Consolas" panose="020B0609020204030204" pitchFamily="49" charset="0"/>
              </a:rPr>
              <a:t> </a:t>
            </a:r>
            <a:r>
              <a:rPr lang="en-US" sz="3600" dirty="0">
                <a:solidFill>
                  <a:srgbClr val="000000"/>
                </a:solidFill>
                <a:latin typeface="Consolas" panose="020B0609020204030204" pitchFamily="49" charset="0"/>
              </a:rPr>
              <a:t>color == </a:t>
            </a:r>
            <a:r>
              <a:rPr lang="en-US" sz="3600" dirty="0">
                <a:solidFill>
                  <a:srgbClr val="A31515"/>
                </a:solidFill>
                <a:latin typeface="Consolas" panose="020B0609020204030204" pitchFamily="49" charset="0"/>
              </a:rPr>
              <a:t>"blue"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my favorite too!"</a:t>
            </a:r>
            <a:r>
              <a:rPr lang="en-US" sz="3600" dirty="0">
                <a:solidFill>
                  <a:srgbClr val="000000"/>
                </a:solidFill>
                <a:latin typeface="Consolas" panose="020B0609020204030204" pitchFamily="49" charset="0"/>
              </a:rPr>
              <a:t>)</a:t>
            </a:r>
          </a:p>
          <a:p>
            <a:pPr marL="57150" indent="0">
              <a:buNone/>
            </a:pPr>
            <a:r>
              <a:rPr lang="en-US" sz="3600" dirty="0">
                <a:solidFill>
                  <a:srgbClr val="0000FF"/>
                </a:solidFill>
                <a:latin typeface="Consolas" panose="020B0609020204030204" pitchFamily="49" charset="0"/>
              </a:rPr>
              <a:t>else</a:t>
            </a:r>
            <a:r>
              <a:rPr lang="en-US" sz="3600" dirty="0">
                <a:solidFill>
                  <a:srgbClr val="000000"/>
                </a:solidFill>
                <a:latin typeface="Consolas" panose="020B0609020204030204" pitchFamily="49" charset="0"/>
              </a:rPr>
              <a:t>:</a:t>
            </a:r>
          </a:p>
          <a:p>
            <a:pPr marL="57150" indent="0">
              <a:buNone/>
            </a:pPr>
            <a:r>
              <a:rPr lang="en-US" sz="3600" dirty="0" smtClean="0">
                <a:solidFill>
                  <a:srgbClr val="000000"/>
                </a:solidFill>
                <a:latin typeface="Consolas" panose="020B0609020204030204" pitchFamily="49" charset="0"/>
              </a:rPr>
              <a:t>	print</a:t>
            </a:r>
            <a:r>
              <a:rPr lang="en-US" sz="3600" dirty="0">
                <a:solidFill>
                  <a:srgbClr val="000000"/>
                </a:solidFill>
                <a:latin typeface="Consolas" panose="020B0609020204030204" pitchFamily="49" charset="0"/>
              </a:rPr>
              <a:t>(</a:t>
            </a:r>
            <a:r>
              <a:rPr lang="en-US" sz="3600" dirty="0">
                <a:solidFill>
                  <a:srgbClr val="A31515"/>
                </a:solidFill>
                <a:latin typeface="Consolas" panose="020B0609020204030204" pitchFamily="49" charset="0"/>
              </a:rPr>
              <a:t>"That's not my favorite"</a:t>
            </a:r>
            <a:r>
              <a:rPr lang="en-US" sz="3600" dirty="0">
                <a:solidFill>
                  <a:srgbClr val="000000"/>
                </a:solidFill>
                <a:latin typeface="Consolas" panose="020B0609020204030204" pitchFamily="49" charset="0"/>
              </a:rPr>
              <a:t>)</a:t>
            </a:r>
          </a:p>
          <a:p>
            <a:pPr marL="57150" indent="0">
              <a:buNone/>
            </a:pPr>
            <a:endParaRPr lang="en-US" sz="3600" dirty="0"/>
          </a:p>
          <a:p>
            <a:pPr marL="57150" indent="0" algn="ctr">
              <a:buNone/>
            </a:pPr>
            <a:r>
              <a:rPr lang="en-US" sz="4000" dirty="0" smtClean="0"/>
              <a:t>What will this code do?</a:t>
            </a:r>
          </a:p>
        </p:txBody>
      </p:sp>
    </p:spTree>
    <p:extLst>
      <p:ext uri="{BB962C8B-B14F-4D97-AF65-F5344CB8AC3E}">
        <p14:creationId xmlns:p14="http://schemas.microsoft.com/office/powerpoint/2010/main" val="383723771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Repeating code with Loops</a:t>
            </a:r>
            <a:endParaRPr lang="en-US" dirty="0"/>
          </a:p>
        </p:txBody>
      </p:sp>
      <p:sp>
        <p:nvSpPr>
          <p:cNvPr id="7" name="Content Placeholder 6"/>
          <p:cNvSpPr>
            <a:spLocks noGrp="1"/>
          </p:cNvSpPr>
          <p:nvPr>
            <p:ph idx="1"/>
          </p:nvPr>
        </p:nvSpPr>
        <p:spPr>
          <a:xfrm>
            <a:off x="5981700" y="1192976"/>
            <a:ext cx="5829299" cy="5322124"/>
          </a:xfrm>
        </p:spPr>
        <p:txBody>
          <a:bodyPr>
            <a:normAutofit/>
          </a:bodyPr>
          <a:lstStyle/>
          <a:p>
            <a:r>
              <a:rPr lang="en-US" dirty="0" smtClean="0"/>
              <a:t>Developers want to write as little code as possible!</a:t>
            </a:r>
          </a:p>
          <a:p>
            <a:r>
              <a:rPr lang="en-US" dirty="0" smtClean="0"/>
              <a:t>Rather than copying and pasting code, developers use </a:t>
            </a:r>
            <a:r>
              <a:rPr lang="en-US" i="1" dirty="0" smtClean="0"/>
              <a:t>loops</a:t>
            </a:r>
            <a:endParaRPr lang="en-US" dirty="0"/>
          </a:p>
          <a:p>
            <a:r>
              <a:rPr lang="en-US" dirty="0" smtClean="0"/>
              <a:t>Loops allow programs to repeat the same lines of code a number of times</a:t>
            </a:r>
          </a:p>
          <a:p>
            <a:r>
              <a:rPr lang="en-US" dirty="0" smtClean="0"/>
              <a:t>This way, instead of writing 500 lines of code, only one line has to change</a:t>
            </a:r>
          </a:p>
          <a:p>
            <a:r>
              <a:rPr lang="en-US" dirty="0" smtClean="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smtClean="0"/>
          </a:p>
          <a:p>
            <a:pPr marL="57150" indent="0" algn="ctr">
              <a:buNone/>
            </a:pPr>
            <a:r>
              <a:rPr lang="en-US" sz="3600" dirty="0" smtClean="0"/>
              <a:t>What </a:t>
            </a:r>
            <a:r>
              <a:rPr lang="en-US" sz="3600" dirty="0"/>
              <a:t>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 Python Example</a:t>
            </a:r>
            <a:endParaRPr lang="en-US" dirty="0"/>
          </a:p>
        </p:txBody>
      </p:sp>
      <p:sp>
        <p:nvSpPr>
          <p:cNvPr id="7" name="Content Placeholder 6"/>
          <p:cNvSpPr>
            <a:spLocks noGrp="1"/>
          </p:cNvSpPr>
          <p:nvPr>
            <p:ph idx="1"/>
          </p:nvPr>
        </p:nvSpPr>
        <p:spPr/>
        <p:txBody>
          <a:bodyPr>
            <a:normAutofit/>
          </a:bodyPr>
          <a:lstStyle/>
          <a:p>
            <a:pPr marL="57150" indent="0">
              <a:buNone/>
            </a:pPr>
            <a:r>
              <a:rPr lang="en-US" sz="4400" dirty="0" smtClean="0">
                <a:solidFill>
                  <a:srgbClr val="000000"/>
                </a:solidFill>
                <a:latin typeface="Consolas" panose="020B0609020204030204" pitchFamily="49" charset="0"/>
              </a:rPr>
              <a:t>	print</a:t>
            </a:r>
            <a:r>
              <a:rPr lang="en-US" sz="4400" dirty="0">
                <a:solidFill>
                  <a:srgbClr val="000000"/>
                </a:solidFill>
                <a:latin typeface="Consolas" panose="020B0609020204030204" pitchFamily="49" charset="0"/>
              </a:rPr>
              <a:t>(</a:t>
            </a:r>
            <a:r>
              <a:rPr lang="en-US" sz="4400" dirty="0">
                <a:solidFill>
                  <a:srgbClr val="A31515"/>
                </a:solidFill>
                <a:latin typeface="Consolas" panose="020B0609020204030204" pitchFamily="49" charset="0"/>
              </a:rPr>
              <a:t>"| </a:t>
            </a:r>
            <a:r>
              <a:rPr lang="en-US" sz="4400" dirty="0" smtClean="0">
                <a:solidFill>
                  <a:srgbClr val="A31515"/>
                </a:solidFill>
                <a:latin typeface="Consolas" panose="020B0609020204030204" pitchFamily="49" charset="0"/>
              </a:rPr>
              <a:t>  ||   |"</a:t>
            </a:r>
            <a:r>
              <a:rPr lang="en-US" sz="4400" dirty="0" smtClean="0">
                <a:solidFill>
                  <a:srgbClr val="000000"/>
                </a:solidFill>
                <a:latin typeface="Consolas" panose="020B0609020204030204" pitchFamily="49" charset="0"/>
              </a:rPr>
              <a:t>)</a:t>
            </a:r>
          </a:p>
          <a:p>
            <a:r>
              <a:rPr lang="en-US" sz="3600" dirty="0" smtClean="0"/>
              <a:t>This line simply prints out a message</a:t>
            </a:r>
          </a:p>
          <a:p>
            <a:r>
              <a:rPr lang="en-US" sz="3600" dirty="0" smtClean="0"/>
              <a:t>Note the </a:t>
            </a:r>
            <a:r>
              <a:rPr lang="en-US" sz="3600" b="1" dirty="0" smtClean="0"/>
              <a:t>indentation</a:t>
            </a:r>
            <a:r>
              <a:rPr lang="en-US" sz="3600" dirty="0" smtClean="0"/>
              <a:t> – this means it is within a loop</a:t>
            </a:r>
          </a:p>
          <a:p>
            <a:endParaRPr lang="en-US" sz="3600" dirty="0" smtClean="0"/>
          </a:p>
          <a:p>
            <a:pPr marL="57150" indent="0">
              <a:buNone/>
            </a:pPr>
            <a:r>
              <a:rPr lang="en-US" sz="4400" dirty="0" smtClean="0">
                <a:solidFill>
                  <a:srgbClr val="0000FF"/>
                </a:solidFill>
                <a:latin typeface="Consolas" panose="020B0609020204030204" pitchFamily="49" charset="0"/>
              </a:rPr>
              <a:t>for</a:t>
            </a:r>
            <a:r>
              <a:rPr lang="en-US" sz="4400" dirty="0" smtClean="0">
                <a:solidFill>
                  <a:srgbClr val="000000"/>
                </a:solidFill>
                <a:latin typeface="Consolas" panose="020B0609020204030204" pitchFamily="49" charset="0"/>
              </a:rPr>
              <a:t> </a:t>
            </a:r>
            <a:r>
              <a:rPr lang="en-US" sz="4400" dirty="0">
                <a:solidFill>
                  <a:srgbClr val="000000"/>
                </a:solidFill>
                <a:latin typeface="Consolas" panose="020B0609020204030204" pitchFamily="49" charset="0"/>
              </a:rPr>
              <a:t>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smtClean="0">
                <a:solidFill>
                  <a:srgbClr val="000000"/>
                </a:solidFill>
                <a:latin typeface="Consolas" panose="020B0609020204030204" pitchFamily="49" charset="0"/>
              </a:rPr>
              <a:t>):</a:t>
            </a:r>
          </a:p>
          <a:p>
            <a:r>
              <a:rPr lang="en-US" sz="3600" dirty="0"/>
              <a:t>This line </a:t>
            </a:r>
            <a:r>
              <a:rPr lang="en-US" sz="3600" dirty="0" smtClean="0"/>
              <a:t>tells the program to repeat </a:t>
            </a:r>
            <a:r>
              <a:rPr lang="en-US" sz="3600" dirty="0">
                <a:solidFill>
                  <a:srgbClr val="09885A"/>
                </a:solidFill>
                <a:latin typeface="Consolas" panose="020B0609020204030204" pitchFamily="49" charset="0"/>
              </a:rPr>
              <a:t>10</a:t>
            </a:r>
            <a:r>
              <a:rPr lang="en-US" sz="3600" dirty="0" smtClean="0"/>
              <a:t> times</a:t>
            </a:r>
          </a:p>
          <a:p>
            <a:r>
              <a:rPr lang="en-US" sz="3600" dirty="0" smtClean="0"/>
              <a:t>Repeating the message makes a picture of a road!</a:t>
            </a:r>
            <a:endParaRPr lang="en-US" sz="3600" dirty="0"/>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Make a longer road</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update the existing loop to make a longer road?</a:t>
            </a:r>
          </a:p>
          <a:p>
            <a:pPr marL="57150" indent="0">
              <a:buNone/>
            </a:pPr>
            <a:endParaRPr lang="en-US" dirty="0" smtClean="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a:t>
            </a:r>
            <a:r>
              <a:rPr lang="en-US" sz="5400" dirty="0" smtClean="0">
                <a:solidFill>
                  <a:srgbClr val="000000"/>
                </a:solidFill>
                <a:latin typeface="Consolas" panose="020B0609020204030204" pitchFamily="49" charset="0"/>
              </a:rPr>
              <a:t>range(</a:t>
            </a:r>
            <a:r>
              <a:rPr lang="en-US" sz="5400" dirty="0" smtClean="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smtClean="0">
                <a:solidFill>
                  <a:srgbClr val="000000"/>
                </a:solidFill>
                <a:latin typeface="Consolas" panose="020B0609020204030204" pitchFamily="49" charset="0"/>
              </a:rPr>
              <a:t>	print</a:t>
            </a:r>
            <a:r>
              <a:rPr lang="en-US" sz="5400" dirty="0">
                <a:solidFill>
                  <a:srgbClr val="000000"/>
                </a:solidFill>
                <a:latin typeface="Consolas" panose="020B0609020204030204" pitchFamily="49" charset="0"/>
              </a:rPr>
              <a: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948869"/>
            <a:ext cx="10972800" cy="960263"/>
          </a:xfrm>
        </p:spPr>
        <p:txBody>
          <a:bodyPr/>
          <a:lstStyle/>
          <a:p>
            <a:r>
              <a:rPr lang="en-US" sz="6600" dirty="0" err="1" smtClean="0">
                <a:ln w="25400">
                  <a:solidFill>
                    <a:schemeClr val="accent6"/>
                  </a:solidFill>
                </a:ln>
                <a:noFill/>
                <a:hlinkClick r:id="rId3"/>
              </a:rPr>
              <a:t>Kahoot</a:t>
            </a:r>
            <a:endParaRPr lang="en-US" sz="6600" dirty="0">
              <a:ln w="25400">
                <a:solidFill>
                  <a:schemeClr val="accent6"/>
                </a:solidFill>
              </a:ln>
              <a:noFill/>
            </a:endParaRPr>
          </a:p>
        </p:txBody>
      </p:sp>
    </p:spTree>
    <p:extLst>
      <p:ext uri="{BB962C8B-B14F-4D97-AF65-F5344CB8AC3E}">
        <p14:creationId xmlns:p14="http://schemas.microsoft.com/office/powerpoint/2010/main" val="89520012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Turtle Activities</a:t>
            </a:r>
            <a:endParaRPr lang="en-US" dirty="0"/>
          </a:p>
        </p:txBody>
      </p:sp>
      <p:sp>
        <p:nvSpPr>
          <p:cNvPr id="3" name="Content Placeholder 2"/>
          <p:cNvSpPr>
            <a:spLocks noGrp="1"/>
          </p:cNvSpPr>
          <p:nvPr>
            <p:ph idx="1"/>
          </p:nvPr>
        </p:nvSpPr>
        <p:spPr/>
        <p:txBody>
          <a:bodyPr anchor="ctr"/>
          <a:lstStyle/>
          <a:p>
            <a:pPr marL="57150" indent="0">
              <a:buNone/>
            </a:pPr>
            <a:r>
              <a:rPr lang="en-US" sz="3600" smtClean="0">
                <a:hlinkClick r:id="rId3"/>
              </a:rPr>
              <a:t>https</a:t>
            </a:r>
            <a:r>
              <a:rPr lang="en-US" sz="3600" dirty="0">
                <a:hlinkClick r:id="rId3"/>
              </a:rPr>
              <a:t>://github.com/hylandtechoutreach/python-camp</a:t>
            </a:r>
            <a:endParaRPr lang="en-US" sz="3600" dirty="0"/>
          </a:p>
        </p:txBody>
      </p:sp>
    </p:spTree>
    <p:extLst>
      <p:ext uri="{BB962C8B-B14F-4D97-AF65-F5344CB8AC3E}">
        <p14:creationId xmlns:p14="http://schemas.microsoft.com/office/powerpoint/2010/main" val="5923133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ICEBREAKER</a:t>
            </a:r>
            <a:endParaRPr lang="en-US" dirty="0"/>
          </a:p>
        </p:txBody>
      </p:sp>
      <p:sp>
        <p:nvSpPr>
          <p:cNvPr id="7" name="Text Placeholder 6"/>
          <p:cNvSpPr>
            <a:spLocks noGrp="1"/>
          </p:cNvSpPr>
          <p:nvPr>
            <p:ph type="body" sz="quarter" idx="1"/>
          </p:nvPr>
        </p:nvSpPr>
        <p:spPr/>
        <p:txBody>
          <a:bodyPr/>
          <a:lstStyle/>
          <a:p>
            <a:r>
              <a:rPr lang="en-US" dirty="0" smtClean="0"/>
              <a:t>Write down a question that would help you get to know someone</a:t>
            </a:r>
          </a:p>
        </p:txBody>
      </p:sp>
    </p:spTree>
    <p:extLst>
      <p:ext uri="{BB962C8B-B14F-4D97-AF65-F5344CB8AC3E}">
        <p14:creationId xmlns:p14="http://schemas.microsoft.com/office/powerpoint/2010/main" val="7983203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73518"/>
            <a:ext cx="10972800" cy="710964"/>
          </a:xfrm>
        </p:spPr>
        <p:txBody>
          <a:bodyPr/>
          <a:lstStyle/>
          <a:p>
            <a:r>
              <a:rPr lang="en-US" dirty="0" smtClean="0"/>
              <a:t>Introduction to</a:t>
            </a:r>
            <a:endParaRPr lang="en-US" dirty="0"/>
          </a:p>
        </p:txBody>
      </p:sp>
      <p:pic>
        <p:nvPicPr>
          <p:cNvPr id="3" name="Picture 4" descr="Image result for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86075"/>
            <a:ext cx="45339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98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smtClean="0"/>
              <a:t>What is python?</a:t>
            </a:r>
            <a:endParaRPr lang="en-US" dirty="0"/>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smtClean="0"/>
              <a:t>Python is named after “Monty Python’s Flying Circus”</a:t>
            </a:r>
            <a:endParaRPr lang="en-US" dirty="0"/>
          </a:p>
          <a:p>
            <a:r>
              <a:rPr lang="en-US" dirty="0" smtClean="0"/>
              <a:t>It is a </a:t>
            </a:r>
            <a:r>
              <a:rPr lang="en-US" i="1" dirty="0" smtClean="0"/>
              <a:t>general-purpose</a:t>
            </a:r>
            <a:r>
              <a:rPr lang="en-US" dirty="0" smtClean="0"/>
              <a:t> language</a:t>
            </a:r>
          </a:p>
          <a:p>
            <a:r>
              <a:rPr lang="en-US" dirty="0" smtClean="0"/>
              <a:t>Developers can use it for almost anything…</a:t>
            </a:r>
          </a:p>
          <a:p>
            <a:pPr lvl="1"/>
            <a:r>
              <a:rPr lang="en-US" dirty="0" smtClean="0">
                <a:solidFill>
                  <a:schemeClr val="accent3">
                    <a:lumMod val="75000"/>
                  </a:schemeClr>
                </a:solidFill>
              </a:rPr>
              <a:t>Creating websites</a:t>
            </a:r>
          </a:p>
          <a:p>
            <a:pPr lvl="1"/>
            <a:r>
              <a:rPr lang="en-US" dirty="0" smtClean="0">
                <a:solidFill>
                  <a:schemeClr val="accent3">
                    <a:lumMod val="75000"/>
                  </a:schemeClr>
                </a:solidFill>
              </a:rPr>
              <a:t>Analyzing large data sets</a:t>
            </a:r>
          </a:p>
          <a:p>
            <a:pPr lvl="1"/>
            <a:r>
              <a:rPr lang="en-US" dirty="0" smtClean="0">
                <a:solidFill>
                  <a:schemeClr val="accent3">
                    <a:lumMod val="75000"/>
                  </a:schemeClr>
                </a:solidFill>
              </a:rPr>
              <a:t>Controlling robots</a:t>
            </a:r>
          </a:p>
          <a:p>
            <a:pPr lvl="1"/>
            <a:r>
              <a:rPr lang="en-US" dirty="0" smtClean="0">
                <a:solidFill>
                  <a:schemeClr val="accent3">
                    <a:lumMod val="75000"/>
                  </a:schemeClr>
                </a:solidFill>
              </a:rPr>
              <a:t>Designing video games</a:t>
            </a:r>
          </a:p>
          <a:p>
            <a:pPr lvl="1"/>
            <a:r>
              <a:rPr lang="en-US" dirty="0" smtClean="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sz="4000" dirty="0"/>
              <a:t>G</a:t>
            </a:r>
            <a:r>
              <a:rPr lang="en-US" sz="4000" dirty="0" smtClean="0"/>
              <a:t>o to </a:t>
            </a:r>
            <a:r>
              <a:rPr lang="en-US" sz="4000" dirty="0" smtClean="0">
                <a:hlinkClick r:id="rId3"/>
              </a:rPr>
              <a:t>https</a:t>
            </a:r>
            <a:r>
              <a:rPr lang="en-US" sz="4000" dirty="0">
                <a:hlinkClick r:id="rId3"/>
              </a:rPr>
              <a:t>://</a:t>
            </a:r>
            <a:r>
              <a:rPr lang="en-US" sz="4000" dirty="0" smtClean="0">
                <a:hlinkClick r:id="rId3"/>
              </a:rPr>
              <a:t>trinket.io/python/72ffa4b46a</a:t>
            </a:r>
            <a:endParaRPr lang="en-US" dirty="0" smtClean="0"/>
          </a:p>
          <a:p>
            <a:r>
              <a:rPr lang="en-US" dirty="0" smtClean="0"/>
              <a:t>Click the hamburger menu in the upper left, then click “</a:t>
            </a:r>
            <a:r>
              <a:rPr lang="en-US" dirty="0" err="1" smtClean="0"/>
              <a:t>Fullscreen</a:t>
            </a:r>
            <a:r>
              <a:rPr lang="en-US" dirty="0" smtClean="0"/>
              <a:t>”</a:t>
            </a:r>
            <a:endParaRPr lang="en-US" dirty="0"/>
          </a:p>
          <a:p>
            <a:pPr marL="57150" indent="0">
              <a:buNone/>
            </a:pPr>
            <a:endParaRPr lang="en-US" dirty="0" smtClean="0"/>
          </a:p>
          <a:p>
            <a:pPr marL="57150" indent="0">
              <a:buNone/>
            </a:pPr>
            <a:endParaRPr lang="en-US" dirty="0" smtClean="0"/>
          </a:p>
        </p:txBody>
      </p:sp>
      <p:pic>
        <p:nvPicPr>
          <p:cNvPr id="5" name="Picture 4"/>
          <p:cNvPicPr>
            <a:picLocks noChangeAspect="1"/>
          </p:cNvPicPr>
          <p:nvPr/>
        </p:nvPicPr>
        <p:blipFill>
          <a:blip r:embed="rId4"/>
          <a:stretch>
            <a:fillRect/>
          </a:stretch>
        </p:blipFill>
        <p:spPr>
          <a:xfrm>
            <a:off x="381000" y="2514600"/>
            <a:ext cx="4713388" cy="3314700"/>
          </a:xfrm>
          <a:prstGeom prst="rect">
            <a:avLst/>
          </a:prstGeom>
        </p:spPr>
      </p:pic>
      <p:pic>
        <p:nvPicPr>
          <p:cNvPr id="8" name="Picture 7"/>
          <p:cNvPicPr>
            <a:picLocks noChangeAspect="1"/>
          </p:cNvPicPr>
          <p:nvPr/>
        </p:nvPicPr>
        <p:blipFill>
          <a:blip r:embed="rId5"/>
          <a:stretch>
            <a:fillRect/>
          </a:stretch>
        </p:blipFill>
        <p:spPr>
          <a:xfrm>
            <a:off x="6438900" y="2628900"/>
            <a:ext cx="3657600" cy="3558746"/>
          </a:xfrm>
          <a:prstGeom prst="rect">
            <a:avLst/>
          </a:prstGeom>
        </p:spPr>
      </p:pic>
    </p:spTree>
    <p:extLst>
      <p:ext uri="{BB962C8B-B14F-4D97-AF65-F5344CB8AC3E}">
        <p14:creationId xmlns:p14="http://schemas.microsoft.com/office/powerpoint/2010/main" val="378233311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Trinket.io</a:t>
            </a:r>
            <a:endParaRPr lang="en-US" dirty="0"/>
          </a:p>
        </p:txBody>
      </p:sp>
      <p:sp>
        <p:nvSpPr>
          <p:cNvPr id="7" name="Content Placeholder 6"/>
          <p:cNvSpPr>
            <a:spLocks noGrp="1"/>
          </p:cNvSpPr>
          <p:nvPr>
            <p:ph idx="1"/>
          </p:nvPr>
        </p:nvSpPr>
        <p:spPr/>
        <p:txBody>
          <a:bodyPr>
            <a:normAutofit/>
          </a:bodyPr>
          <a:lstStyle/>
          <a:p>
            <a:r>
              <a:rPr lang="en-US" dirty="0" smtClean="0"/>
              <a:t>Trinket is a tool that allows developers to </a:t>
            </a:r>
            <a:r>
              <a:rPr lang="en-US" i="1" dirty="0" smtClean="0"/>
              <a:t>write</a:t>
            </a:r>
            <a:r>
              <a:rPr lang="en-US" dirty="0" smtClean="0"/>
              <a:t> and </a:t>
            </a:r>
            <a:r>
              <a:rPr lang="en-US" i="1" dirty="0" smtClean="0"/>
              <a:t>run</a:t>
            </a:r>
            <a:r>
              <a:rPr lang="en-US" dirty="0" smtClean="0"/>
              <a:t> code online!</a:t>
            </a:r>
          </a:p>
        </p:txBody>
      </p:sp>
      <p:sp>
        <p:nvSpPr>
          <p:cNvPr id="4" name="Rectangle 3"/>
          <p:cNvSpPr/>
          <p:nvPr/>
        </p:nvSpPr>
        <p:spPr>
          <a:xfrm>
            <a:off x="2508902" y="6046857"/>
            <a:ext cx="2882840"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Write Code</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Rectangle 10"/>
          <p:cNvSpPr/>
          <p:nvPr/>
        </p:nvSpPr>
        <p:spPr>
          <a:xfrm>
            <a:off x="6695423" y="6052766"/>
            <a:ext cx="3092513"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See Results</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Rectangle 11"/>
          <p:cNvSpPr/>
          <p:nvPr/>
        </p:nvSpPr>
        <p:spPr>
          <a:xfrm>
            <a:off x="1359988" y="1547267"/>
            <a:ext cx="2549096" cy="707886"/>
          </a:xfrm>
          <a:prstGeom prst="rect">
            <a:avLst/>
          </a:prstGeom>
          <a:noFill/>
        </p:spPr>
        <p:txBody>
          <a:bodyPr wrap="none" lIns="91440" tIns="45720" rIns="91440" bIns="45720">
            <a:spAutoFit/>
          </a:bodyPr>
          <a:lstStyle/>
          <a:p>
            <a:pPr algn="ctr"/>
            <a:r>
              <a:rPr lang="en-US" sz="4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Click Run</a:t>
            </a:r>
            <a:endParaRPr lang="en-US"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8" name="Picture 7"/>
          <p:cNvPicPr>
            <a:picLocks noChangeAspect="1"/>
          </p:cNvPicPr>
          <p:nvPr/>
        </p:nvPicPr>
        <p:blipFill>
          <a:blip r:embed="rId3"/>
          <a:stretch>
            <a:fillRect/>
          </a:stretch>
        </p:blipFill>
        <p:spPr>
          <a:xfrm>
            <a:off x="381000" y="2214949"/>
            <a:ext cx="11430000" cy="3786188"/>
          </a:xfrm>
          <a:prstGeom prst="rect">
            <a:avLst/>
          </a:prstGeom>
        </p:spPr>
      </p:pic>
      <p:cxnSp>
        <p:nvCxnSpPr>
          <p:cNvPr id="24" name="Straight Arrow Connector 23"/>
          <p:cNvCxnSpPr/>
          <p:nvPr/>
        </p:nvCxnSpPr>
        <p:spPr>
          <a:xfrm flipV="1">
            <a:off x="3810000" y="5538355"/>
            <a:ext cx="0" cy="508829"/>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8496300" y="5600700"/>
            <a:ext cx="0" cy="532157"/>
          </a:xfrm>
          <a:prstGeom prst="straightConnector1">
            <a:avLst/>
          </a:prstGeom>
          <a:ln w="12700">
            <a:miter lim="800000"/>
            <a:headEnd type="none"/>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bwMode="auto">
          <a:xfrm>
            <a:off x="2164993" y="2136603"/>
            <a:ext cx="844907" cy="496100"/>
          </a:xfrm>
          <a:prstGeom prst="ellipse">
            <a:avLst/>
          </a:prstGeom>
          <a:solidFill>
            <a:schemeClr val="accent5">
              <a:alpha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30471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0-#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First Python Program – Hello World</a:t>
            </a:r>
            <a:endParaRPr lang="en-US" dirty="0"/>
          </a:p>
        </p:txBody>
      </p:sp>
      <p:sp>
        <p:nvSpPr>
          <p:cNvPr id="7" name="Content Placeholder 6"/>
          <p:cNvSpPr>
            <a:spLocks noGrp="1"/>
          </p:cNvSpPr>
          <p:nvPr>
            <p:ph idx="1"/>
          </p:nvPr>
        </p:nvSpPr>
        <p:spPr/>
        <p:txBody>
          <a:bodyPr/>
          <a:lstStyle/>
          <a:p>
            <a:r>
              <a:rPr lang="en-US" dirty="0" smtClean="0"/>
              <a:t>A program that displays a message to the user saying “Hello World”</a:t>
            </a:r>
          </a:p>
          <a:p>
            <a:pPr lvl="1"/>
            <a:r>
              <a:rPr lang="en-US" dirty="0" smtClean="0"/>
              <a:t>Usually the first program a developer writes when learning a new language</a:t>
            </a:r>
          </a:p>
          <a:p>
            <a:pPr marL="57150" indent="0">
              <a:buNone/>
            </a:pPr>
            <a:endParaRPr lang="en-US" dirty="0" smtClean="0"/>
          </a:p>
          <a:p>
            <a:pPr marL="57150" indent="0">
              <a:buNone/>
            </a:pPr>
            <a:endParaRPr lang="en-US" dirty="0"/>
          </a:p>
          <a:p>
            <a:pPr marL="57150" indent="0">
              <a:buNone/>
            </a:pPr>
            <a:endParaRPr lang="en-US" dirty="0" smtClean="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smtClean="0"/>
          </a:p>
        </p:txBody>
      </p:sp>
    </p:spTree>
    <p:extLst>
      <p:ext uri="{BB962C8B-B14F-4D97-AF65-F5344CB8AC3E}">
        <p14:creationId xmlns:p14="http://schemas.microsoft.com/office/powerpoint/2010/main" val="315386883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 – Display a different message</a:t>
            </a:r>
            <a:endParaRPr lang="en-US" dirty="0"/>
          </a:p>
        </p:txBody>
      </p:sp>
      <p:sp>
        <p:nvSpPr>
          <p:cNvPr id="7" name="Content Placeholder 6"/>
          <p:cNvSpPr>
            <a:spLocks noGrp="1"/>
          </p:cNvSpPr>
          <p:nvPr>
            <p:ph idx="1"/>
          </p:nvPr>
        </p:nvSpPr>
        <p:spPr/>
        <p:txBody>
          <a:bodyPr>
            <a:normAutofit/>
          </a:bodyPr>
          <a:lstStyle/>
          <a:p>
            <a:pPr marL="57150" indent="0">
              <a:buNone/>
            </a:pPr>
            <a:r>
              <a:rPr lang="en-US" dirty="0" smtClean="0"/>
              <a:t>How could you display a message saying “Welcome” to the user?</a:t>
            </a:r>
          </a:p>
          <a:p>
            <a:pPr marL="57150" indent="0">
              <a:buNone/>
            </a:pPr>
            <a:endParaRPr lang="en-US" dirty="0" smtClean="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smtClean="0">
                <a:solidFill>
                  <a:srgbClr val="000000"/>
                </a:solidFill>
                <a:latin typeface="Consolas" panose="020B0609020204030204" pitchFamily="49" charset="0"/>
              </a:rPr>
              <a:t>(</a:t>
            </a:r>
            <a:r>
              <a:rPr lang="en-US" sz="6600" dirty="0" smtClean="0">
                <a:solidFill>
                  <a:srgbClr val="A31515"/>
                </a:solidFill>
                <a:latin typeface="Consolas" panose="020B0609020204030204" pitchFamily="49" charset="0"/>
              </a:rPr>
              <a:t>"Welcome"</a:t>
            </a:r>
            <a:r>
              <a:rPr lang="en-US" sz="6600" dirty="0" smtClean="0">
                <a:solidFill>
                  <a:srgbClr val="000000"/>
                </a:solidFill>
                <a:latin typeface="Consolas" panose="020B0609020204030204" pitchFamily="49" charset="0"/>
              </a:rPr>
              <a:t>)</a:t>
            </a:r>
            <a:endParaRPr lang="en-US" sz="6600" dirty="0">
              <a:solidFill>
                <a:srgbClr val="000000"/>
              </a:solidFill>
              <a:latin typeface="Consolas" panose="020B0609020204030204" pitchFamily="49" charset="0"/>
            </a:endParaRP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TotalTime>
  <Words>1643</Words>
  <Application>Microsoft Office PowerPoint</Application>
  <PresentationFormat>Widescreen</PresentationFormat>
  <Paragraphs>218</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Calibri</vt:lpstr>
      <vt:lpstr>Consolas</vt:lpstr>
      <vt:lpstr>Segoe UI</vt:lpstr>
      <vt:lpstr>Wingdings</vt:lpstr>
      <vt:lpstr>Hyland 2019</vt:lpstr>
      <vt:lpstr>Programming with Python</vt:lpstr>
      <vt:lpstr>Agenda</vt:lpstr>
      <vt:lpstr>ICEBREAKER</vt:lpstr>
      <vt:lpstr>Introduction to</vt:lpstr>
      <vt:lpstr>What is python?</vt:lpstr>
      <vt:lpstr>Trinket.io</vt:lpstr>
      <vt:lpstr>Trinket.io</vt:lpstr>
      <vt:lpstr>First Python Program – Hello World</vt:lpstr>
      <vt:lpstr>Challenge – Display a different message</vt:lpstr>
      <vt:lpstr>Using quotation marks</vt:lpstr>
      <vt:lpstr>Variables</vt:lpstr>
      <vt:lpstr>Variables – Python Example</vt:lpstr>
      <vt:lpstr>Variables – Python Example</vt:lpstr>
      <vt:lpstr>Interacting with the user</vt:lpstr>
      <vt:lpstr>User Input – Python Example</vt:lpstr>
      <vt:lpstr>User Input – Python Example</vt:lpstr>
      <vt:lpstr>More User interactions – if/else</vt:lpstr>
      <vt:lpstr>if – Python Example</vt:lpstr>
      <vt:lpstr>if – Python Example</vt:lpstr>
      <vt:lpstr>Setting variables vs. checking values</vt:lpstr>
      <vt:lpstr>If/else – Python Example</vt:lpstr>
      <vt:lpstr>Repeating code with Loops</vt:lpstr>
      <vt:lpstr>Loops – Python Example</vt:lpstr>
      <vt:lpstr>Loops – Python Example</vt:lpstr>
      <vt:lpstr>Challenge – Make a longer road</vt:lpstr>
      <vt:lpstr>Kahoot</vt:lpstr>
      <vt:lpstr>Turtle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69</cp:revision>
  <dcterms:created xsi:type="dcterms:W3CDTF">2019-03-11T04:04:09Z</dcterms:created>
  <dcterms:modified xsi:type="dcterms:W3CDTF">2019-06-05T18:03:00Z</dcterms:modified>
</cp:coreProperties>
</file>