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75" r:id="rId3"/>
    <p:sldId id="284" r:id="rId4"/>
    <p:sldId id="283" r:id="rId5"/>
    <p:sldId id="265" r:id="rId6"/>
    <p:sldId id="306" r:id="rId7"/>
    <p:sldId id="285" r:id="rId8"/>
    <p:sldId id="298" r:id="rId9"/>
    <p:sldId id="286" r:id="rId10"/>
    <p:sldId id="287" r:id="rId11"/>
    <p:sldId id="292" r:id="rId12"/>
    <p:sldId id="288" r:id="rId13"/>
    <p:sldId id="291" r:id="rId14"/>
    <p:sldId id="307" r:id="rId15"/>
    <p:sldId id="290" r:id="rId16"/>
    <p:sldId id="299" r:id="rId17"/>
    <p:sldId id="300" r:id="rId18"/>
    <p:sldId id="309" r:id="rId19"/>
    <p:sldId id="301" r:id="rId20"/>
    <p:sldId id="302"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791" autoAdjust="0"/>
  </p:normalViewPr>
  <p:slideViewPr>
    <p:cSldViewPr showGuides="1">
      <p:cViewPr varScale="1">
        <p:scale>
          <a:sx n="101" d="100"/>
          <a:sy n="101" d="100"/>
        </p:scale>
        <p:origin x="936" y="108"/>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if they know anything about Python or programming. Ask them to guess how Python got its name. Ask them if they know what a </a:t>
            </a:r>
            <a:r>
              <a:rPr lang="en-US" i="1" baseline="0" dirty="0" smtClean="0"/>
              <a:t>general-purpose</a:t>
            </a:r>
            <a:r>
              <a:rPr lang="en-US" i="0" baseline="0" dirty="0" smtClean="0"/>
              <a:t> language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234030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what they think this will do. Allow the</a:t>
            </a:r>
            <a:r>
              <a:rPr lang="en-US" baseline="0" dirty="0" smtClean="0"/>
              <a:t> students to enter this code in trinket to see what happens.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3545613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 example of the program</a:t>
            </a:r>
            <a:r>
              <a:rPr lang="en-US" baseline="0" dirty="0" smtClean="0"/>
              <a:t> asking the user for input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346285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a:t>
            </a:r>
            <a:r>
              <a:rPr lang="en-US" baseline="0" dirty="0" smtClean="0"/>
              <a:t> through the example line by line. Explain that whatever the user enters will be stored in the </a:t>
            </a:r>
            <a:r>
              <a:rPr lang="en-US" i="1" baseline="0" dirty="0" smtClean="0"/>
              <a:t>name</a:t>
            </a:r>
            <a:r>
              <a:rPr lang="en-US" i="0" baseline="0" dirty="0" smtClean="0"/>
              <a:t> variable.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56870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a:t>
            </a:r>
            <a:r>
              <a:rPr lang="en-US" baseline="0" dirty="0" smtClean="0"/>
              <a:t> mostly for informational purposes, and the students will likely be distracted by the looping gif, so it is not necessary to stay very long on this slide.</a:t>
            </a:r>
          </a:p>
          <a:p>
            <a:endParaRPr lang="en-US" baseline="0" dirty="0" smtClean="0"/>
          </a:p>
          <a:p>
            <a:r>
              <a:rPr lang="en-US" baseline="0" dirty="0" smtClean="0"/>
              <a:t>Explain loops in the context of the image; rather than having to hand-animate every single repeated frame, the gif will loop forever, which is much easier!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2995987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if the students can figure out what this code does. The </a:t>
            </a:r>
            <a:r>
              <a:rPr lang="en-US" b="1" baseline="0" dirty="0" smtClean="0"/>
              <a:t>for</a:t>
            </a:r>
            <a:r>
              <a:rPr lang="en-US" b="0" baseline="0" dirty="0" smtClean="0"/>
              <a:t> loop syntax is not incredibly important, as it will be the same every time (other than the number of iterations). Allow the students to type this code into trinket to see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3921428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the</a:t>
            </a:r>
            <a:r>
              <a:rPr lang="en-US" baseline="0" dirty="0" smtClean="0"/>
              <a:t> example code does. Emphasize the need for indentation.</a:t>
            </a:r>
          </a:p>
          <a:p>
            <a:endParaRPr lang="en-US" baseline="0" dirty="0" smtClean="0"/>
          </a:p>
          <a:p>
            <a:r>
              <a:rPr lang="en-US" baseline="0" dirty="0" smtClean="0"/>
              <a:t>Printing a message is simple enough; it just prints the message to the screen.</a:t>
            </a:r>
          </a:p>
          <a:p>
            <a:endParaRPr lang="en-US" baseline="0" dirty="0" smtClean="0"/>
          </a:p>
          <a:p>
            <a:r>
              <a:rPr lang="en-US" baseline="0" dirty="0" smtClean="0"/>
              <a:t>The </a:t>
            </a:r>
            <a:r>
              <a:rPr lang="en-US" b="1" baseline="0" dirty="0" smtClean="0"/>
              <a:t>print</a:t>
            </a:r>
            <a:r>
              <a:rPr lang="en-US" b="0" baseline="0" dirty="0" smtClean="0"/>
              <a:t> code is within the </a:t>
            </a:r>
            <a:r>
              <a:rPr lang="en-US" b="1" baseline="0" dirty="0" smtClean="0"/>
              <a:t>for</a:t>
            </a:r>
            <a:r>
              <a:rPr lang="en-US" b="0" baseline="0" dirty="0" smtClean="0"/>
              <a:t> code (under it, and indented). The </a:t>
            </a:r>
            <a:r>
              <a:rPr lang="en-US" b="1" baseline="0" dirty="0" smtClean="0"/>
              <a:t>for x in range():</a:t>
            </a:r>
            <a:r>
              <a:rPr lang="en-US" b="0" baseline="0" dirty="0" smtClean="0"/>
              <a:t> will always be the same for them, the only thing they’ll change is the number.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3310518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students the opportunity</a:t>
            </a:r>
            <a:r>
              <a:rPr lang="en-US" baseline="0" dirty="0" smtClean="0"/>
              <a:t> to try and change the code so it prints more messages. All they have to do is change </a:t>
            </a:r>
            <a:r>
              <a:rPr lang="en-US" b="1" baseline="0" dirty="0" smtClean="0"/>
              <a:t>10</a:t>
            </a:r>
            <a:r>
              <a:rPr lang="en-US" b="0" baseline="0" dirty="0" smtClean="0"/>
              <a:t> to </a:t>
            </a:r>
            <a:r>
              <a:rPr lang="en-US" b="1" baseline="0" dirty="0" smtClean="0"/>
              <a:t>20</a:t>
            </a:r>
            <a:r>
              <a:rPr lang="en-US" b="0" baseline="0" dirty="0" smtClean="0"/>
              <a:t> (or another number higher than 10) so it prints more.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1593956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a:t>
            </a:r>
            <a:r>
              <a:rPr lang="en-US" baseline="0" dirty="0" smtClean="0"/>
              <a:t> link to start the Kahoot quiz</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3866903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a:t>
            </a:r>
            <a:r>
              <a:rPr lang="en-US" baseline="0" dirty="0" smtClean="0"/>
              <a:t> will print a simple message to the user in Python.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442973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a:t>
            </a:r>
            <a:r>
              <a:rPr lang="en-US" baseline="0" dirty="0" smtClean="0"/>
              <a:t> example of a print message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227967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to type out a</a:t>
            </a:r>
            <a:r>
              <a:rPr lang="en-US" baseline="0" dirty="0" smtClean="0"/>
              <a:t> command that would print a message of “Welcome” instead. Then reveal the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836874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quick</a:t>
            </a:r>
            <a:r>
              <a:rPr lang="en-US" baseline="0" dirty="0" smtClean="0"/>
              <a:t> note to emphasize the need for double quotes, sometimes this syntax trips the students up.</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62137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a:t>
            </a:r>
            <a:r>
              <a:rPr lang="en-US" baseline="0" dirty="0" smtClean="0"/>
              <a:t> students if they know what the image is – mailbox/cubbyholes.</a:t>
            </a:r>
          </a:p>
          <a:p>
            <a:r>
              <a:rPr lang="en-US" baseline="0" dirty="0" smtClean="0"/>
              <a:t>Explain that </a:t>
            </a:r>
            <a:r>
              <a:rPr lang="en-US" i="1" baseline="0" dirty="0" smtClean="0"/>
              <a:t>variables</a:t>
            </a:r>
            <a:r>
              <a:rPr lang="en-US" i="0" baseline="0" dirty="0" smtClean="0"/>
              <a:t> in computer science are kind of like this – they are containers for data.</a:t>
            </a:r>
          </a:p>
          <a:p>
            <a:endParaRPr lang="en-US" i="0" baseline="0" dirty="0" smtClean="0"/>
          </a:p>
          <a:p>
            <a:r>
              <a:rPr lang="en-US" i="0" baseline="0" dirty="0" smtClean="0"/>
              <a:t>This may not make much sense yet, but this example can be used to make variables a little more tangible. Setting a variable is like putting something into a cubbyhole, and using its value is like looking into the cubbyhole.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3887953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a:t>
            </a:r>
            <a:r>
              <a:rPr lang="en-US" baseline="0" dirty="0" smtClean="0"/>
              <a:t> if they can guess what this does. Then reveal the answer.</a:t>
            </a:r>
          </a:p>
          <a:p>
            <a:endParaRPr lang="en-US" baseline="0" dirty="0" smtClean="0"/>
          </a:p>
          <a:p>
            <a:r>
              <a:rPr lang="en-US" b="1" dirty="0" smtClean="0"/>
              <a:t>Note that variable names</a:t>
            </a:r>
            <a:r>
              <a:rPr lang="en-US" b="1" baseline="0" dirty="0" smtClean="0"/>
              <a:t> must have no spaces, no special characters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359136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this example in terms of cubbyholes – </a:t>
            </a:r>
            <a:r>
              <a:rPr lang="en-US" b="1" baseline="0" dirty="0" err="1" smtClean="0"/>
              <a:t>my_name</a:t>
            </a:r>
            <a:r>
              <a:rPr lang="en-US" b="0" baseline="0" dirty="0" smtClean="0"/>
              <a:t> is like the name on the mailbox, and </a:t>
            </a:r>
            <a:r>
              <a:rPr lang="en-US" b="1" baseline="0" dirty="0" err="1" smtClean="0"/>
              <a:t>my_name</a:t>
            </a:r>
            <a:r>
              <a:rPr lang="en-US" b="1" baseline="0" dirty="0" smtClean="0"/>
              <a:t> = “Sam”</a:t>
            </a:r>
            <a:r>
              <a:rPr lang="en-US" b="0" baseline="0" dirty="0" smtClean="0"/>
              <a:t> is like putting some mail in the mailbox. Then, </a:t>
            </a:r>
            <a:r>
              <a:rPr lang="en-US" b="0" i="1" baseline="0" dirty="0" smtClean="0"/>
              <a:t>using</a:t>
            </a:r>
            <a:r>
              <a:rPr lang="en-US" b="0" i="1" u="none" baseline="0" dirty="0" smtClean="0"/>
              <a:t> </a:t>
            </a:r>
            <a:r>
              <a:rPr lang="en-US" b="0" i="0" u="none" baseline="0" dirty="0" smtClean="0"/>
              <a:t>the variable is like peeking into the mailbox to see what’s in there.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305517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The</a:t>
            </a:r>
            <a:r>
              <a:rPr lang="en-US" i="1" baseline="0" dirty="0" smtClean="0"/>
              <a:t> short video clip shows Sonic the Hedgehog meeting Tails for the first time. Tails tells Sonic his name, and then Sonic remembers it (just like </a:t>
            </a:r>
            <a:r>
              <a:rPr lang="en-US" i="1" baseline="0" smtClean="0"/>
              <a:t>a computer).</a:t>
            </a:r>
            <a:endParaRPr lang="en-US" i="1" dirty="0" smtClean="0"/>
          </a:p>
          <a:p>
            <a:endParaRPr lang="en-US" dirty="0" smtClean="0"/>
          </a:p>
          <a:p>
            <a:r>
              <a:rPr lang="en-US" dirty="0" smtClean="0"/>
              <a:t>Explain that in a real life conversation, people ask questions and remember what the other person says. A computer program works in the same way; it asks questions to the user, and remembers their answers! In</a:t>
            </a:r>
            <a:r>
              <a:rPr lang="en-US" baseline="0" dirty="0" smtClean="0"/>
              <a:t> Python, the answers the user enters are stored within variables.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167441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April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4/21/2020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4/21/2020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4/21/2020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4/21/2020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4/21/2020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April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April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4/21/2020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ideo" Target="https://www.youtube.com/embed/dt3Dx3E7wcY?controls=0&amp;start=90"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microsoft.com/office/2007/relationships/media" Target="../media/media2.mp4"/><Relationship Id="rId1" Type="http://schemas.openxmlformats.org/officeDocument/2006/relationships/video" Target="NULL" TargetMode="External"/><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microsoft.com/office/2007/relationships/media" Target="../media/media3.mp4"/><Relationship Id="rId1" Type="http://schemas.openxmlformats.org/officeDocument/2006/relationships/video" Target="NULL"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play.kahoot.it/v2/?quizId=d3389274-eb94-4f64-8716-b48b307d6cd8"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Python</a:t>
            </a:r>
            <a:endParaRPr lang="en-US" dirty="0"/>
          </a:p>
        </p:txBody>
      </p:sp>
      <p:sp>
        <p:nvSpPr>
          <p:cNvPr id="3" name="Subtitle 2"/>
          <p:cNvSpPr>
            <a:spLocks noGrp="1"/>
          </p:cNvSpPr>
          <p:nvPr>
            <p:ph type="subTitle" idx="1"/>
          </p:nvPr>
        </p:nvSpPr>
        <p:spPr>
          <a:xfrm>
            <a:off x="381000" y="3429000"/>
            <a:ext cx="4803751" cy="553998"/>
          </a:xfrm>
        </p:spPr>
        <p:txBody>
          <a:bodyPr/>
          <a:lstStyle/>
          <a:p>
            <a:r>
              <a:rPr lang="en-US" dirty="0" smtClean="0"/>
              <a:t>Virtual Hy-Tech Camp</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9349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dirty="0" smtClean="0"/>
          </a:p>
        </p:txBody>
      </p:sp>
      <p:sp>
        <p:nvSpPr>
          <p:cNvPr id="2" name="Rectangle 1"/>
          <p:cNvSpPr/>
          <p:nvPr/>
        </p:nvSpPr>
        <p:spPr>
          <a:xfrm>
            <a:off x="380999" y="3563034"/>
            <a:ext cx="11430000" cy="646331"/>
          </a:xfrm>
          <a:prstGeom prst="rect">
            <a:avLst/>
          </a:prstGeom>
        </p:spPr>
        <p:txBody>
          <a:bodyPr wrap="square">
            <a:spAutoFit/>
          </a:bodyPr>
          <a:lstStyle/>
          <a:p>
            <a:r>
              <a:rPr lang="en-US" sz="3600" dirty="0" smtClean="0"/>
              <a:t>What message will the user see?</a:t>
            </a:r>
            <a:endParaRPr lang="en-US" sz="3600" dirty="0"/>
          </a:p>
        </p:txBody>
      </p:sp>
      <p:sp>
        <p:nvSpPr>
          <p:cNvPr id="3" name="TextBox 2"/>
          <p:cNvSpPr txBox="1"/>
          <p:nvPr/>
        </p:nvSpPr>
        <p:spPr>
          <a:xfrm>
            <a:off x="4006966" y="4800600"/>
            <a:ext cx="4178067" cy="1126462"/>
          </a:xfrm>
          <a:prstGeom prst="rect">
            <a:avLst/>
          </a:prstGeom>
          <a:noFill/>
        </p:spPr>
        <p:txBody>
          <a:bodyPr wrap="none" lIns="182880" tIns="146304" rIns="182880" bIns="146304" rtlCol="0">
            <a:spAutoFit/>
          </a:bodyPr>
          <a:lstStyle/>
          <a:p>
            <a:pPr>
              <a:lnSpc>
                <a:spcPct val="90000"/>
              </a:lnSpc>
              <a:spcAft>
                <a:spcPts val="600"/>
              </a:spcAft>
            </a:pPr>
            <a:r>
              <a:rPr lang="en-US" sz="6000" dirty="0" smtClean="0">
                <a:solidFill>
                  <a:srgbClr val="A31515"/>
                </a:solidFill>
                <a:latin typeface="Consolas" panose="020B0609020204030204" pitchFamily="49" charset="0"/>
              </a:rPr>
              <a:t>Hello Sam</a:t>
            </a:r>
            <a:endParaRPr lang="en-US" sz="6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82636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a:xfrm>
            <a:off x="381000" y="1143000"/>
            <a:ext cx="11430000" cy="4572000"/>
          </a:xfrm>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sz="3600" dirty="0"/>
          </a:p>
          <a:p>
            <a:pPr marL="57150" indent="0">
              <a:buNone/>
            </a:pPr>
            <a:endParaRPr lang="en-US" sz="3600" dirty="0" smtClean="0"/>
          </a:p>
          <a:p>
            <a:pPr marL="57150" indent="0">
              <a:buNone/>
            </a:pPr>
            <a:r>
              <a:rPr lang="en-US" sz="3600" dirty="0" smtClean="0"/>
              <a:t>The </a:t>
            </a:r>
            <a:r>
              <a:rPr lang="en-US" sz="3600" i="1" dirty="0" smtClean="0"/>
              <a:t>variable</a:t>
            </a:r>
            <a:r>
              <a:rPr lang="en-US" sz="3600" dirty="0" smtClean="0"/>
              <a:t> here is </a:t>
            </a:r>
            <a:r>
              <a:rPr lang="en-US" sz="3600" dirty="0" err="1" smtClean="0">
                <a:solidFill>
                  <a:srgbClr val="000000"/>
                </a:solidFill>
                <a:latin typeface="Consolas" panose="020B0609020204030204" pitchFamily="49" charset="0"/>
              </a:rPr>
              <a:t>my_name</a:t>
            </a:r>
            <a:r>
              <a:rPr lang="en-US" sz="3600" dirty="0" smtClean="0"/>
              <a:t>. The code sets the value of the variable, and then references it</a:t>
            </a:r>
          </a:p>
        </p:txBody>
      </p:sp>
    </p:spTree>
    <p:extLst>
      <p:ext uri="{BB962C8B-B14F-4D97-AF65-F5344CB8AC3E}">
        <p14:creationId xmlns:p14="http://schemas.microsoft.com/office/powerpoint/2010/main" val="228439524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Interacting with the user</a:t>
            </a:r>
            <a:endParaRPr lang="en-US" dirty="0"/>
          </a:p>
        </p:txBody>
      </p:sp>
      <p:sp>
        <p:nvSpPr>
          <p:cNvPr id="7" name="Content Placeholder 6"/>
          <p:cNvSpPr>
            <a:spLocks noGrp="1"/>
          </p:cNvSpPr>
          <p:nvPr>
            <p:ph idx="1"/>
          </p:nvPr>
        </p:nvSpPr>
        <p:spPr>
          <a:xfrm>
            <a:off x="381000" y="5029200"/>
            <a:ext cx="11430000" cy="1714500"/>
          </a:xfrm>
        </p:spPr>
        <p:txBody>
          <a:bodyPr>
            <a:normAutofit/>
          </a:bodyPr>
          <a:lstStyle/>
          <a:p>
            <a:r>
              <a:rPr lang="en-US" dirty="0" smtClean="0"/>
              <a:t>Real life conversation: Ask question, remember answer</a:t>
            </a:r>
          </a:p>
          <a:p>
            <a:r>
              <a:rPr lang="en-US" dirty="0" smtClean="0"/>
              <a:t>Python program conversation: Ask question, remember answer</a:t>
            </a:r>
          </a:p>
          <a:p>
            <a:pPr lvl="1"/>
            <a:r>
              <a:rPr lang="en-US" dirty="0" smtClean="0"/>
              <a:t>Answer is stored in a </a:t>
            </a:r>
            <a:r>
              <a:rPr lang="en-US" i="1" dirty="0" smtClean="0"/>
              <a:t>variable</a:t>
            </a:r>
          </a:p>
        </p:txBody>
      </p:sp>
      <p:pic>
        <p:nvPicPr>
          <p:cNvPr id="2" name="dt3Dx3E7wcY"/>
          <p:cNvPicPr>
            <a:picLocks noRot="1" noChangeAspect="1"/>
          </p:cNvPicPr>
          <p:nvPr>
            <a:videoFile r:link="rId1"/>
          </p:nvPr>
        </p:nvPicPr>
        <p:blipFill>
          <a:blip r:embed="rId4"/>
          <a:stretch>
            <a:fillRect/>
          </a:stretch>
        </p:blipFill>
        <p:spPr>
          <a:xfrm>
            <a:off x="3149600" y="1314450"/>
            <a:ext cx="5892800" cy="3314700"/>
          </a:xfrm>
          <a:prstGeom prst="rect">
            <a:avLst/>
          </a:prstGeom>
        </p:spPr>
      </p:pic>
    </p:spTree>
    <p:extLst>
      <p:ext uri="{BB962C8B-B14F-4D97-AF65-F5344CB8AC3E}">
        <p14:creationId xmlns:p14="http://schemas.microsoft.com/office/powerpoint/2010/main" val="16743331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"What's your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726305"/>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zoom_0">
            <a:hlinkClick r:id="" action="ppaction://media"/>
          </p:cNvPr>
          <p:cNvPicPr>
            <a:picLocks noChangeAspect="1"/>
          </p:cNvPicPr>
          <p:nvPr>
            <a:videoFile r:link="rId1"/>
            <p:extLst>
              <p:ext uri="{DAA4B4D4-6D71-4841-9C94-3DE7FCFB9230}">
                <p14:media xmlns:p14="http://schemas.microsoft.com/office/powerpoint/2010/main" r:embed="rId2">
                  <p14:trim st="6325" end="8105"/>
                </p14:media>
              </p:ext>
            </p:extLst>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1054249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05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"Enter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r>
              <a:rPr lang="en-US" sz="3600" dirty="0" smtClean="0"/>
              <a:t>The user sees the prompt and enters information</a:t>
            </a:r>
          </a:p>
          <a:p>
            <a:r>
              <a:rPr lang="en-US" sz="3600" dirty="0" smtClean="0"/>
              <a:t>The text they enter is stored in the </a:t>
            </a:r>
            <a:r>
              <a:rPr lang="en-US" sz="3600" dirty="0" smtClean="0">
                <a:solidFill>
                  <a:srgbClr val="000000"/>
                </a:solidFill>
                <a:latin typeface="Consolas" panose="020B0609020204030204" pitchFamily="49" charset="0"/>
              </a:rPr>
              <a:t>name</a:t>
            </a:r>
            <a:r>
              <a:rPr lang="en-US" sz="3600" dirty="0" smtClean="0">
                <a:solidFill>
                  <a:srgbClr val="000000"/>
                </a:solidFill>
              </a:rPr>
              <a:t> </a:t>
            </a:r>
            <a:r>
              <a:rPr lang="en-US" sz="3600" dirty="0" smtClean="0"/>
              <a:t>variable</a:t>
            </a:r>
            <a:endParaRPr lang="en-US" sz="3600" dirty="0"/>
          </a:p>
          <a:p>
            <a:pPr marL="57150" indent="0">
              <a:buNone/>
            </a:pP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r>
              <a:rPr lang="en-US" sz="3600" dirty="0" smtClean="0"/>
              <a:t>The </a:t>
            </a:r>
            <a:r>
              <a:rPr lang="en-US" sz="3600" dirty="0" smtClean="0">
                <a:solidFill>
                  <a:srgbClr val="000000"/>
                </a:solidFill>
                <a:latin typeface="Consolas" panose="020B0609020204030204" pitchFamily="49" charset="0"/>
              </a:rPr>
              <a:t>name</a:t>
            </a:r>
            <a:r>
              <a:rPr lang="en-US" sz="3600" dirty="0"/>
              <a:t> is </a:t>
            </a:r>
            <a:r>
              <a:rPr lang="en-US" sz="3600" dirty="0" smtClean="0"/>
              <a:t>remembered and used in the message</a:t>
            </a:r>
          </a:p>
        </p:txBody>
      </p:sp>
    </p:spTree>
    <p:extLst>
      <p:ext uri="{BB962C8B-B14F-4D97-AF65-F5344CB8AC3E}">
        <p14:creationId xmlns:p14="http://schemas.microsoft.com/office/powerpoint/2010/main" val="1126409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Repeating code with Loops</a:t>
            </a:r>
            <a:endParaRPr lang="en-US" dirty="0"/>
          </a:p>
        </p:txBody>
      </p:sp>
      <p:sp>
        <p:nvSpPr>
          <p:cNvPr id="7" name="Content Placeholder 6"/>
          <p:cNvSpPr>
            <a:spLocks noGrp="1"/>
          </p:cNvSpPr>
          <p:nvPr>
            <p:ph idx="1"/>
          </p:nvPr>
        </p:nvSpPr>
        <p:spPr>
          <a:xfrm>
            <a:off x="5981700" y="1192976"/>
            <a:ext cx="5829299" cy="5322124"/>
          </a:xfrm>
        </p:spPr>
        <p:txBody>
          <a:bodyPr>
            <a:normAutofit/>
          </a:bodyPr>
          <a:lstStyle/>
          <a:p>
            <a:r>
              <a:rPr lang="en-US" dirty="0" smtClean="0"/>
              <a:t>Developers want to write as little code as possible!</a:t>
            </a:r>
          </a:p>
          <a:p>
            <a:r>
              <a:rPr lang="en-US" dirty="0" smtClean="0"/>
              <a:t>Rather than copying and pasting code, developers use </a:t>
            </a:r>
            <a:r>
              <a:rPr lang="en-US" i="1" dirty="0" smtClean="0"/>
              <a:t>loops</a:t>
            </a:r>
            <a:endParaRPr lang="en-US" dirty="0"/>
          </a:p>
          <a:p>
            <a:r>
              <a:rPr lang="en-US" dirty="0" smtClean="0"/>
              <a:t>Loops allow programs to repeat the same lines of code a number of times</a:t>
            </a:r>
          </a:p>
          <a:p>
            <a:r>
              <a:rPr lang="en-US" dirty="0" smtClean="0"/>
              <a:t>This way, instead of writing 500 lines of code, only one line has to change</a:t>
            </a:r>
          </a:p>
          <a:p>
            <a:r>
              <a:rPr lang="en-US" dirty="0" smtClean="0"/>
              <a:t>It is much easier to maintain!</a:t>
            </a:r>
          </a:p>
        </p:txBody>
      </p:sp>
      <p:pic>
        <p:nvPicPr>
          <p:cNvPr id="3074" name="Picture 2" descr="Image result for sonic the hedgehog loop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35826"/>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91183"/>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pPr marL="57150" indent="0">
              <a:buNone/>
            </a:pPr>
            <a:endParaRPr lang="en-US" sz="3600" b="0" dirty="0">
              <a:solidFill>
                <a:srgbClr val="000000"/>
              </a:solidFill>
              <a:effectLst/>
              <a:latin typeface="Consolas" panose="020B0609020204030204" pitchFamily="49" charset="0"/>
            </a:endParaRPr>
          </a:p>
          <a:p>
            <a:pPr marL="57150" indent="0" algn="ctr">
              <a:buNone/>
            </a:pPr>
            <a:endParaRPr lang="en-US" sz="3600" dirty="0" smtClean="0"/>
          </a:p>
          <a:p>
            <a:pPr marL="57150" indent="0" algn="ctr">
              <a:buNone/>
            </a:pPr>
            <a:r>
              <a:rPr lang="en-US" sz="3600" dirty="0" smtClean="0"/>
              <a:t>What </a:t>
            </a:r>
            <a:r>
              <a:rPr lang="en-US" sz="3600" dirty="0"/>
              <a:t>will this code do?</a:t>
            </a:r>
          </a:p>
          <a:p>
            <a:pPr marL="57150" indent="0">
              <a:buNone/>
            </a:pP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7901123"/>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zoom_0">
            <a:hlinkClick r:id="" action="ppaction://media"/>
          </p:cNvPr>
          <p:cNvPicPr>
            <a:picLocks noChangeAspect="1"/>
          </p:cNvPicPr>
          <p:nvPr>
            <a:videoFile r:link="rId1"/>
            <p:extLst>
              <p:ext uri="{DAA4B4D4-6D71-4841-9C94-3DE7FCFB9230}">
                <p14:media xmlns:p14="http://schemas.microsoft.com/office/powerpoint/2010/main" r:embed="rId2">
                  <p14:trim st="3043" end="5516"/>
                </p14:media>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634324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2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r>
              <a:rPr lang="en-US" sz="3600" dirty="0" smtClean="0"/>
              <a:t>This line simply prints out a message</a:t>
            </a:r>
          </a:p>
          <a:p>
            <a:r>
              <a:rPr lang="en-US" sz="3600" dirty="0" smtClean="0"/>
              <a:t>Note the </a:t>
            </a:r>
            <a:r>
              <a:rPr lang="en-US" sz="3600" b="1" dirty="0" smtClean="0"/>
              <a:t>indentation</a:t>
            </a:r>
            <a:r>
              <a:rPr lang="en-US" sz="3600" dirty="0" smtClean="0"/>
              <a:t> – this means it is within a loop</a:t>
            </a:r>
          </a:p>
          <a:p>
            <a:endParaRPr lang="en-US" sz="3600" dirty="0" smtClean="0"/>
          </a:p>
          <a:p>
            <a:pPr marL="57150" indent="0">
              <a:buNone/>
            </a:pPr>
            <a:r>
              <a:rPr lang="en-US" sz="4400" dirty="0" smtClean="0">
                <a:solidFill>
                  <a:srgbClr val="0000FF"/>
                </a:solidFill>
                <a:latin typeface="Consolas" panose="020B0609020204030204" pitchFamily="49" charset="0"/>
              </a:rPr>
              <a:t>for</a:t>
            </a:r>
            <a:r>
              <a:rPr lang="en-US" sz="4400" dirty="0" smtClean="0">
                <a:solidFill>
                  <a:srgbClr val="000000"/>
                </a:solidFill>
                <a:latin typeface="Consolas" panose="020B0609020204030204" pitchFamily="49" charset="0"/>
              </a:rPr>
              <a:t> </a:t>
            </a:r>
            <a:r>
              <a:rPr lang="en-US" sz="4400" dirty="0">
                <a:solidFill>
                  <a:srgbClr val="000000"/>
                </a:solidFill>
                <a:latin typeface="Consolas" panose="020B0609020204030204" pitchFamily="49" charset="0"/>
              </a:rPr>
              <a:t>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smtClean="0">
                <a:solidFill>
                  <a:srgbClr val="000000"/>
                </a:solidFill>
                <a:latin typeface="Consolas" panose="020B0609020204030204" pitchFamily="49" charset="0"/>
              </a:rPr>
              <a:t>):</a:t>
            </a:r>
          </a:p>
          <a:p>
            <a:r>
              <a:rPr lang="en-US" sz="3600" dirty="0"/>
              <a:t>This line </a:t>
            </a:r>
            <a:r>
              <a:rPr lang="en-US" sz="3600" dirty="0" smtClean="0"/>
              <a:t>tells the program to repeat </a:t>
            </a:r>
            <a:r>
              <a:rPr lang="en-US" sz="3600" dirty="0">
                <a:solidFill>
                  <a:srgbClr val="09885A"/>
                </a:solidFill>
                <a:latin typeface="Consolas" panose="020B0609020204030204" pitchFamily="49" charset="0"/>
              </a:rPr>
              <a:t>10</a:t>
            </a:r>
            <a:r>
              <a:rPr lang="en-US" sz="3600" dirty="0" smtClean="0"/>
              <a:t> times</a:t>
            </a:r>
          </a:p>
          <a:p>
            <a:r>
              <a:rPr lang="en-US" sz="3600" dirty="0" smtClean="0"/>
              <a:t>Repeating the message makes a picture of a road!</a:t>
            </a:r>
            <a:endParaRPr lang="en-US" sz="3600" dirty="0"/>
          </a:p>
          <a:p>
            <a:pPr marL="57150" indent="0">
              <a:buNone/>
            </a:pPr>
            <a:endParaRPr lang="en-US"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3334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anim calcmode="lin" valueType="num">
                                      <p:cBhvr>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idx="1"/>
          </p:nvPr>
        </p:nvSpPr>
        <p:spPr/>
        <p:txBody>
          <a:bodyPr>
            <a:normAutofit/>
          </a:bodyPr>
          <a:lstStyle/>
          <a:p>
            <a:r>
              <a:rPr lang="en-US" dirty="0" smtClean="0"/>
              <a:t>Introduction to Python</a:t>
            </a:r>
          </a:p>
          <a:p>
            <a:r>
              <a:rPr lang="en-US" dirty="0" smtClean="0"/>
              <a:t>Kahoot Quiz</a:t>
            </a:r>
          </a:p>
          <a:p>
            <a:r>
              <a:rPr lang="en-US" dirty="0" smtClean="0"/>
              <a:t>Python Activities</a:t>
            </a:r>
          </a:p>
        </p:txBody>
      </p:sp>
      <p:sp>
        <p:nvSpPr>
          <p:cNvPr id="4" name="Date Placeholder 3"/>
          <p:cNvSpPr>
            <a:spLocks noGrp="1"/>
          </p:cNvSpPr>
          <p:nvPr>
            <p:ph type="dt" sz="half" idx="10"/>
          </p:nvPr>
        </p:nvSpPr>
        <p:spPr/>
        <p:txBody>
          <a:bodyPr/>
          <a:lstStyle/>
          <a:p>
            <a:fld id="{1C2D31DE-C454-491C-B5C3-F097855E3DF7}" type="datetime4">
              <a:rPr lang="en-US" smtClean="0"/>
              <a:pPr/>
              <a:t>April 21, 2020</a:t>
            </a:fld>
            <a:endParaRPr lang="en-US" dirty="0"/>
          </a:p>
        </p:txBody>
      </p:sp>
    </p:spTree>
    <p:extLst>
      <p:ext uri="{BB962C8B-B14F-4D97-AF65-F5344CB8AC3E}">
        <p14:creationId xmlns:p14="http://schemas.microsoft.com/office/powerpoint/2010/main" val="2629401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Make a longer road</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update the existing loop to make a longer road?</a:t>
            </a:r>
          </a:p>
          <a:p>
            <a:pPr marL="57150" indent="0">
              <a:buNone/>
            </a:pPr>
            <a:endParaRPr lang="en-US" dirty="0" smtClean="0"/>
          </a:p>
        </p:txBody>
      </p:sp>
      <p:sp>
        <p:nvSpPr>
          <p:cNvPr id="2" name="TextBox 1"/>
          <p:cNvSpPr txBox="1"/>
          <p:nvPr/>
        </p:nvSpPr>
        <p:spPr>
          <a:xfrm>
            <a:off x="381000" y="2514600"/>
            <a:ext cx="11430000" cy="2659190"/>
          </a:xfrm>
          <a:prstGeom prst="rect">
            <a:avLst/>
          </a:prstGeom>
          <a:noFill/>
        </p:spPr>
        <p:txBody>
          <a:bodyPr wrap="square" lIns="182880" tIns="146304" rIns="182880" bIns="146304" rtlCol="0">
            <a:spAutoFit/>
          </a:bodyPr>
          <a:lstStyle/>
          <a:p>
            <a:pPr marL="57150" indent="0">
              <a:buNone/>
            </a:pPr>
            <a:endParaRPr lang="en-US" sz="2400" dirty="0"/>
          </a:p>
          <a:p>
            <a:r>
              <a:rPr lang="en-US" sz="5400" dirty="0">
                <a:solidFill>
                  <a:srgbClr val="0000FF"/>
                </a:solidFill>
                <a:latin typeface="Consolas" panose="020B0609020204030204" pitchFamily="49" charset="0"/>
              </a:rPr>
              <a:t>for</a:t>
            </a:r>
            <a:r>
              <a:rPr lang="en-US" sz="5400" dirty="0">
                <a:solidFill>
                  <a:srgbClr val="000000"/>
                </a:solidFill>
                <a:latin typeface="Consolas" panose="020B0609020204030204" pitchFamily="49" charset="0"/>
              </a:rPr>
              <a:t> x </a:t>
            </a:r>
            <a:r>
              <a:rPr lang="en-US" sz="5400" dirty="0">
                <a:solidFill>
                  <a:srgbClr val="0000FF"/>
                </a:solidFill>
                <a:latin typeface="Consolas" panose="020B0609020204030204" pitchFamily="49" charset="0"/>
              </a:rPr>
              <a:t>in</a:t>
            </a:r>
            <a:r>
              <a:rPr lang="en-US" sz="5400" dirty="0">
                <a:solidFill>
                  <a:srgbClr val="000000"/>
                </a:solidFill>
                <a:latin typeface="Consolas" panose="020B0609020204030204" pitchFamily="49" charset="0"/>
              </a:rPr>
              <a:t> </a:t>
            </a:r>
            <a:r>
              <a:rPr lang="en-US" sz="5400" dirty="0" smtClean="0">
                <a:solidFill>
                  <a:srgbClr val="000000"/>
                </a:solidFill>
                <a:latin typeface="Consolas" panose="020B0609020204030204" pitchFamily="49" charset="0"/>
              </a:rPr>
              <a:t>range(</a:t>
            </a:r>
            <a:r>
              <a:rPr lang="en-US" sz="5400" dirty="0" smtClean="0">
                <a:solidFill>
                  <a:srgbClr val="09885A"/>
                </a:solidFill>
                <a:latin typeface="Consolas" panose="020B0609020204030204" pitchFamily="49" charset="0"/>
              </a:rPr>
              <a:t>20</a:t>
            </a:r>
            <a:r>
              <a:rPr lang="en-US" sz="5400" dirty="0">
                <a:solidFill>
                  <a:srgbClr val="000000"/>
                </a:solidFill>
                <a:latin typeface="Consolas" panose="020B0609020204030204" pitchFamily="49" charset="0"/>
              </a:rPr>
              <a:t>):</a:t>
            </a:r>
          </a:p>
          <a:p>
            <a:r>
              <a:rPr lang="en-US" sz="5400" dirty="0" smtClean="0">
                <a:solidFill>
                  <a:srgbClr val="000000"/>
                </a:solidFill>
                <a:latin typeface="Consolas" panose="020B0609020204030204" pitchFamily="49" charset="0"/>
              </a:rPr>
              <a:t>	print</a:t>
            </a:r>
            <a:r>
              <a:rPr lang="en-US" sz="5400" dirty="0">
                <a:solidFill>
                  <a:srgbClr val="000000"/>
                </a:solidFill>
                <a:latin typeface="Consolas" panose="020B0609020204030204" pitchFamily="49" charset="0"/>
              </a:rPr>
              <a:t>(</a:t>
            </a:r>
            <a:r>
              <a:rPr lang="en-US" sz="5400" dirty="0">
                <a:solidFill>
                  <a:srgbClr val="A31515"/>
                </a:solidFill>
                <a:latin typeface="Consolas" panose="020B0609020204030204" pitchFamily="49" charset="0"/>
              </a:rPr>
              <a:t>"| || |"</a:t>
            </a:r>
            <a:r>
              <a:rPr lang="en-US" sz="5400" dirty="0">
                <a:solidFill>
                  <a:srgbClr val="000000"/>
                </a:solidFill>
                <a:latin typeface="Consolas" panose="020B0609020204030204" pitchFamily="49" charset="0"/>
              </a:rPr>
              <a:t>)</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45873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948869"/>
            <a:ext cx="10972800" cy="960263"/>
          </a:xfrm>
        </p:spPr>
        <p:txBody>
          <a:bodyPr/>
          <a:lstStyle/>
          <a:p>
            <a:r>
              <a:rPr lang="en-US" sz="6600" dirty="0" smtClean="0">
                <a:ln w="25400">
                  <a:solidFill>
                    <a:schemeClr val="accent6"/>
                  </a:solidFill>
                </a:ln>
                <a:noFill/>
                <a:hlinkClick r:id="rId3"/>
              </a:rPr>
              <a:t>Kahoot</a:t>
            </a:r>
            <a:endParaRPr lang="en-US" sz="6600" dirty="0">
              <a:ln w="25400">
                <a:solidFill>
                  <a:schemeClr val="accent6"/>
                </a:solidFill>
              </a:ln>
              <a:noFill/>
            </a:endParaRPr>
          </a:p>
        </p:txBody>
      </p:sp>
    </p:spTree>
    <p:extLst>
      <p:ext uri="{BB962C8B-B14F-4D97-AF65-F5344CB8AC3E}">
        <p14:creationId xmlns:p14="http://schemas.microsoft.com/office/powerpoint/2010/main" val="89520012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73518"/>
            <a:ext cx="10972800" cy="710964"/>
          </a:xfrm>
        </p:spPr>
        <p:txBody>
          <a:bodyPr/>
          <a:lstStyle/>
          <a:p>
            <a:r>
              <a:rPr lang="en-US" dirty="0" smtClean="0"/>
              <a:t>Introduction to</a:t>
            </a:r>
            <a:endParaRPr lang="en-US" dirty="0"/>
          </a:p>
        </p:txBody>
      </p:sp>
      <p:pic>
        <p:nvPicPr>
          <p:cNvPr id="3" name="Picture 4" descr="Image result for python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886075"/>
            <a:ext cx="45339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77984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 y="114300"/>
            <a:ext cx="4572000" cy="2738438"/>
          </a:xfrm>
        </p:spPr>
        <p:txBody>
          <a:bodyPr/>
          <a:lstStyle/>
          <a:p>
            <a:r>
              <a:rPr lang="en-US" dirty="0" smtClean="0"/>
              <a:t>What is python?</a:t>
            </a:r>
            <a:endParaRPr lang="en-US" dirty="0"/>
          </a:p>
        </p:txBody>
      </p:sp>
      <p:sp>
        <p:nvSpPr>
          <p:cNvPr id="7" name="Text Placeholder 6"/>
          <p:cNvSpPr>
            <a:spLocks noGrp="1"/>
          </p:cNvSpPr>
          <p:nvPr>
            <p:ph type="body" sz="quarter" idx="1"/>
          </p:nvPr>
        </p:nvSpPr>
        <p:spPr>
          <a:xfrm>
            <a:off x="5410200" y="0"/>
            <a:ext cx="6400800" cy="6858000"/>
          </a:xfrm>
        </p:spPr>
        <p:txBody>
          <a:bodyPr anchor="ctr">
            <a:normAutofit/>
          </a:bodyPr>
          <a:lstStyle/>
          <a:p>
            <a:r>
              <a:rPr lang="en-US" dirty="0" smtClean="0"/>
              <a:t>Python is named after “Monty Python’s Flying Circus”</a:t>
            </a:r>
            <a:endParaRPr lang="en-US" dirty="0"/>
          </a:p>
          <a:p>
            <a:r>
              <a:rPr lang="en-US" dirty="0" smtClean="0"/>
              <a:t>It is a </a:t>
            </a:r>
            <a:r>
              <a:rPr lang="en-US" i="1" dirty="0" smtClean="0"/>
              <a:t>general-purpose</a:t>
            </a:r>
            <a:r>
              <a:rPr lang="en-US" dirty="0" smtClean="0"/>
              <a:t> language</a:t>
            </a:r>
          </a:p>
          <a:p>
            <a:r>
              <a:rPr lang="en-US" dirty="0" smtClean="0"/>
              <a:t>Developers can use it for almost anything…</a:t>
            </a:r>
          </a:p>
          <a:p>
            <a:pPr lvl="1"/>
            <a:r>
              <a:rPr lang="en-US" dirty="0" smtClean="0">
                <a:solidFill>
                  <a:schemeClr val="accent3">
                    <a:lumMod val="75000"/>
                  </a:schemeClr>
                </a:solidFill>
              </a:rPr>
              <a:t>Creating websites</a:t>
            </a:r>
          </a:p>
          <a:p>
            <a:pPr lvl="1"/>
            <a:r>
              <a:rPr lang="en-US" dirty="0" smtClean="0">
                <a:solidFill>
                  <a:schemeClr val="accent3">
                    <a:lumMod val="75000"/>
                  </a:schemeClr>
                </a:solidFill>
              </a:rPr>
              <a:t>Analyzing large data sets</a:t>
            </a:r>
          </a:p>
          <a:p>
            <a:pPr lvl="1"/>
            <a:r>
              <a:rPr lang="en-US" dirty="0" smtClean="0">
                <a:solidFill>
                  <a:schemeClr val="accent3">
                    <a:lumMod val="75000"/>
                  </a:schemeClr>
                </a:solidFill>
              </a:rPr>
              <a:t>Controlling robots</a:t>
            </a:r>
          </a:p>
          <a:p>
            <a:pPr lvl="1"/>
            <a:r>
              <a:rPr lang="en-US" dirty="0" smtClean="0">
                <a:solidFill>
                  <a:schemeClr val="accent3">
                    <a:lumMod val="75000"/>
                  </a:schemeClr>
                </a:solidFill>
              </a:rPr>
              <a:t>Designing video games</a:t>
            </a:r>
          </a:p>
          <a:p>
            <a:pPr lvl="1"/>
            <a:r>
              <a:rPr lang="en-US" dirty="0" smtClean="0">
                <a:solidFill>
                  <a:schemeClr val="accent3">
                    <a:lumMod val="75000"/>
                  </a:schemeClr>
                </a:solidFill>
              </a:rPr>
              <a:t>Many other things!</a:t>
            </a:r>
          </a:p>
        </p:txBody>
      </p:sp>
      <p:pic>
        <p:nvPicPr>
          <p:cNvPr id="2050" name="Picture 2" descr="Image result for monty python holy grail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00300"/>
            <a:ext cx="4060508"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28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First Python Program – Hello World</a:t>
            </a:r>
            <a:endParaRPr lang="en-US" dirty="0"/>
          </a:p>
        </p:txBody>
      </p:sp>
      <p:sp>
        <p:nvSpPr>
          <p:cNvPr id="7" name="Content Placeholder 6"/>
          <p:cNvSpPr>
            <a:spLocks noGrp="1"/>
          </p:cNvSpPr>
          <p:nvPr>
            <p:ph idx="1"/>
          </p:nvPr>
        </p:nvSpPr>
        <p:spPr/>
        <p:txBody>
          <a:bodyPr/>
          <a:lstStyle/>
          <a:p>
            <a:r>
              <a:rPr lang="en-US" dirty="0" smtClean="0"/>
              <a:t>A program that displays a message to the user saying “Hello World”</a:t>
            </a:r>
          </a:p>
          <a:p>
            <a:pPr lvl="1"/>
            <a:r>
              <a:rPr lang="en-US" dirty="0" smtClean="0"/>
              <a:t>Usually the first program a developer writes when learning a new language</a:t>
            </a:r>
          </a:p>
          <a:p>
            <a:pPr marL="57150" indent="0">
              <a:buNone/>
            </a:pPr>
            <a:endParaRPr lang="en-US" dirty="0" smtClean="0"/>
          </a:p>
          <a:p>
            <a:pPr marL="57150" indent="0">
              <a:buNone/>
            </a:pPr>
            <a:endParaRPr lang="en-US" dirty="0"/>
          </a:p>
          <a:p>
            <a:pPr marL="57150" indent="0">
              <a:buNone/>
            </a:pPr>
            <a:endParaRPr lang="en-US" dirty="0" smtClean="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"Hello, World"</a:t>
            </a:r>
            <a:r>
              <a:rPr lang="en-US" sz="6600" dirty="0">
                <a:solidFill>
                  <a:srgbClr val="000000"/>
                </a:solidFill>
                <a:latin typeface="Consolas" panose="020B0609020204030204" pitchFamily="49" charset="0"/>
              </a:rPr>
              <a:t>)</a:t>
            </a:r>
          </a:p>
          <a:p>
            <a:pPr marL="57150" indent="0">
              <a:buNone/>
            </a:pPr>
            <a:endParaRPr lang="en-US" dirty="0" smtClean="0"/>
          </a:p>
        </p:txBody>
      </p:sp>
    </p:spTree>
    <p:extLst>
      <p:ext uri="{BB962C8B-B14F-4D97-AF65-F5344CB8AC3E}">
        <p14:creationId xmlns:p14="http://schemas.microsoft.com/office/powerpoint/2010/main" val="315386883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zoom_0">
            <a:hlinkClick r:id="" action="ppaction://media"/>
          </p:cNvPr>
          <p:cNvPicPr>
            <a:picLocks noChangeAspect="1"/>
          </p:cNvPicPr>
          <p:nvPr>
            <a:videoFile r:link="rId1"/>
            <p:extLst>
              <p:ext uri="{DAA4B4D4-6D71-4841-9C94-3DE7FCFB9230}">
                <p14:media xmlns:p14="http://schemas.microsoft.com/office/powerpoint/2010/main" r:embed="rId2">
                  <p14:trim st="5338" end="4843"/>
                </p14:media>
              </p:ext>
            </p:extLst>
          </p:nvPr>
        </p:nvPicPr>
        <p:blipFill>
          <a:blip r:embed="rId5"/>
          <a:stretch>
            <a:fillRect/>
          </a:stretch>
        </p:blipFill>
        <p:spPr>
          <a:xfrm>
            <a:off x="-20053" y="0"/>
            <a:ext cx="12192000" cy="6858000"/>
          </a:xfrm>
          <a:prstGeom prst="rect">
            <a:avLst/>
          </a:prstGeom>
        </p:spPr>
      </p:pic>
    </p:spTree>
    <p:extLst>
      <p:ext uri="{BB962C8B-B14F-4D97-AF65-F5344CB8AC3E}">
        <p14:creationId xmlns:p14="http://schemas.microsoft.com/office/powerpoint/2010/main" val="2367090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13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Display a different message</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display a message saying “Welcome” to the user?</a:t>
            </a:r>
          </a:p>
          <a:p>
            <a:pPr marL="57150" indent="0">
              <a:buNone/>
            </a:pPr>
            <a:endParaRPr lang="en-US" dirty="0" smtClean="0"/>
          </a:p>
        </p:txBody>
      </p:sp>
      <p:sp>
        <p:nvSpPr>
          <p:cNvPr id="2" name="TextBox 1"/>
          <p:cNvSpPr txBox="1"/>
          <p:nvPr/>
        </p:nvSpPr>
        <p:spPr>
          <a:xfrm>
            <a:off x="266700" y="3429000"/>
            <a:ext cx="11430000" cy="2012859"/>
          </a:xfrm>
          <a:prstGeom prst="rect">
            <a:avLst/>
          </a:prstGeom>
          <a:noFill/>
        </p:spPr>
        <p:txBody>
          <a:bodyPr wrap="square" lIns="182880" tIns="146304" rIns="182880" bIns="146304" rtlCol="0">
            <a:spAutoFit/>
          </a:bodyPr>
          <a:lstStyle/>
          <a:p>
            <a:pPr marL="57150" indent="0">
              <a:buNone/>
            </a:pPr>
            <a:endParaRPr lang="en-US" sz="2400" dirty="0"/>
          </a:p>
          <a:p>
            <a:pPr marL="57150" indent="0" algn="ctr">
              <a:buNone/>
            </a:pPr>
            <a:r>
              <a:rPr lang="en-US" sz="6600" dirty="0">
                <a:solidFill>
                  <a:srgbClr val="000000"/>
                </a:solidFill>
                <a:latin typeface="Consolas" panose="020B0609020204030204" pitchFamily="49" charset="0"/>
              </a:rPr>
              <a:t>print</a:t>
            </a:r>
            <a:r>
              <a:rPr lang="en-US" sz="6600" dirty="0" smtClean="0">
                <a:solidFill>
                  <a:srgbClr val="000000"/>
                </a:solidFill>
                <a:latin typeface="Consolas" panose="020B0609020204030204" pitchFamily="49" charset="0"/>
              </a:rPr>
              <a:t>(</a:t>
            </a:r>
            <a:r>
              <a:rPr lang="en-US" sz="6600" dirty="0" smtClean="0">
                <a:solidFill>
                  <a:srgbClr val="A31515"/>
                </a:solidFill>
                <a:latin typeface="Consolas" panose="020B0609020204030204" pitchFamily="49" charset="0"/>
              </a:rPr>
              <a:t>"Welcome"</a:t>
            </a:r>
            <a:r>
              <a:rPr lang="en-US" sz="6600" dirty="0" smtClean="0">
                <a:solidFill>
                  <a:srgbClr val="000000"/>
                </a:solidFill>
                <a:latin typeface="Consolas" panose="020B0609020204030204" pitchFamily="49" charset="0"/>
              </a:rPr>
              <a:t>)</a:t>
            </a:r>
            <a:endParaRPr lang="en-US" sz="6600" dirty="0">
              <a:solidFill>
                <a:srgbClr val="000000"/>
              </a:solidFill>
              <a:latin typeface="Consolas" panose="020B0609020204030204" pitchFamily="49" charset="0"/>
            </a:endParaRP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4551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quotation marks</a:t>
            </a:r>
            <a:endParaRPr lang="en-US" dirty="0"/>
          </a:p>
        </p:txBody>
      </p:sp>
      <p:sp>
        <p:nvSpPr>
          <p:cNvPr id="3" name="Text Placeholder 2"/>
          <p:cNvSpPr>
            <a:spLocks noGrp="1"/>
          </p:cNvSpPr>
          <p:nvPr>
            <p:ph type="body" idx="1"/>
          </p:nvPr>
        </p:nvSpPr>
        <p:spPr>
          <a:xfrm>
            <a:off x="381000" y="1028701"/>
            <a:ext cx="11429999" cy="457200"/>
          </a:xfrm>
        </p:spPr>
        <p:txBody>
          <a:bodyPr/>
          <a:lstStyle/>
          <a:p>
            <a:r>
              <a:rPr lang="en-US" dirty="0" smtClean="0"/>
              <a:t>Static string text values</a:t>
            </a:r>
            <a:endParaRPr lang="en-US" dirty="0"/>
          </a:p>
        </p:txBody>
      </p:sp>
      <p:sp>
        <p:nvSpPr>
          <p:cNvPr id="4" name="Content Placeholder 3"/>
          <p:cNvSpPr>
            <a:spLocks noGrp="1"/>
          </p:cNvSpPr>
          <p:nvPr>
            <p:ph sz="half" idx="2"/>
          </p:nvPr>
        </p:nvSpPr>
        <p:spPr>
          <a:xfrm>
            <a:off x="381001" y="1600202"/>
            <a:ext cx="11429998" cy="4800598"/>
          </a:xfrm>
        </p:spPr>
        <p:txBody>
          <a:bodyPr>
            <a:normAutofit/>
          </a:bodyPr>
          <a:lstStyle/>
          <a:p>
            <a:r>
              <a:rPr lang="en-US" sz="3200" dirty="0" smtClean="0"/>
              <a:t>Any messages to show the user must be within </a:t>
            </a:r>
            <a:r>
              <a:rPr lang="en-US" sz="3200" i="1" dirty="0" smtClean="0"/>
              <a:t>quotes</a:t>
            </a:r>
            <a:r>
              <a:rPr lang="en-US" sz="3200" dirty="0" smtClean="0"/>
              <a:t> (</a:t>
            </a:r>
            <a:r>
              <a:rPr lang="en-US" sz="3200" dirty="0" smtClean="0">
                <a:solidFill>
                  <a:srgbClr val="A31515"/>
                </a:solidFill>
                <a:latin typeface="Consolas" panose="020B0609020204030204" pitchFamily="49" charset="0"/>
              </a:rPr>
              <a:t>""</a:t>
            </a:r>
            <a:r>
              <a:rPr lang="en-US" sz="3200" dirty="0" smtClean="0"/>
              <a:t>)</a:t>
            </a:r>
          </a:p>
          <a:p>
            <a:r>
              <a:rPr lang="en-US" sz="3200" dirty="0" smtClean="0"/>
              <a:t>This is how the program knows these are blocks of text</a:t>
            </a:r>
          </a:p>
          <a:p>
            <a:r>
              <a:rPr lang="en-US" sz="3200" dirty="0" smtClean="0"/>
              <a:t>Text within quotes should be a red/orange color</a:t>
            </a:r>
          </a:p>
          <a:p>
            <a:endParaRPr lang="en-US" sz="3200" dirty="0">
              <a:solidFill>
                <a:srgbClr val="A31515"/>
              </a:solidFill>
              <a:latin typeface="Consolas" panose="020B0609020204030204" pitchFamily="49" charset="0"/>
            </a:endParaRPr>
          </a:p>
          <a:p>
            <a:pPr marL="57150" indent="0" algn="ctr">
              <a:buNone/>
            </a:pPr>
            <a:r>
              <a:rPr lang="en-US" sz="4000" dirty="0">
                <a:solidFill>
                  <a:srgbClr val="A31515"/>
                </a:solidFill>
                <a:latin typeface="Consolas" panose="020B0609020204030204" pitchFamily="49" charset="0"/>
              </a:rPr>
              <a:t>"This is a </a:t>
            </a:r>
            <a:r>
              <a:rPr lang="en-US" sz="4000" dirty="0" smtClean="0">
                <a:solidFill>
                  <a:srgbClr val="A31515"/>
                </a:solidFill>
                <a:latin typeface="Consolas" panose="020B0609020204030204" pitchFamily="49" charset="0"/>
              </a:rPr>
              <a:t>message"</a:t>
            </a:r>
          </a:p>
          <a:p>
            <a:pPr marL="57150" indent="0" algn="ctr">
              <a:buNone/>
            </a:pPr>
            <a:r>
              <a:rPr lang="en-US" sz="4000" dirty="0" smtClean="0">
                <a:solidFill>
                  <a:schemeClr val="tx1">
                    <a:lumMod val="50000"/>
                  </a:schemeClr>
                </a:solidFill>
                <a:latin typeface="Consolas" panose="020B0609020204030204" pitchFamily="49" charset="0"/>
              </a:rPr>
              <a:t>This is not a message!</a:t>
            </a:r>
            <a:endParaRPr lang="en-US" sz="4000" dirty="0">
              <a:solidFill>
                <a:schemeClr val="tx1">
                  <a:lumMod val="50000"/>
                </a:schemeClr>
              </a:solidFill>
              <a:latin typeface="Consolas" panose="020B0609020204030204" pitchFamily="49" charset="0"/>
            </a:endParaRPr>
          </a:p>
          <a:p>
            <a:pPr marL="57150" indent="0">
              <a:buNone/>
            </a:pPr>
            <a:endParaRPr lang="en-US" sz="3200" dirty="0">
              <a:solidFill>
                <a:srgbClr val="A31515"/>
              </a:solidFill>
              <a:latin typeface="Consolas" panose="020B0609020204030204" pitchFamily="49" charset="0"/>
            </a:endParaRPr>
          </a:p>
        </p:txBody>
      </p:sp>
    </p:spTree>
    <p:extLst>
      <p:ext uri="{BB962C8B-B14F-4D97-AF65-F5344CB8AC3E}">
        <p14:creationId xmlns:p14="http://schemas.microsoft.com/office/powerpoint/2010/main" val="38453845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a:t>
            </a:r>
            <a:endParaRPr lang="en-US" dirty="0"/>
          </a:p>
        </p:txBody>
      </p:sp>
      <p:sp>
        <p:nvSpPr>
          <p:cNvPr id="7" name="Content Placeholder 6"/>
          <p:cNvSpPr>
            <a:spLocks noGrp="1"/>
          </p:cNvSpPr>
          <p:nvPr>
            <p:ph idx="1"/>
          </p:nvPr>
        </p:nvSpPr>
        <p:spPr>
          <a:xfrm>
            <a:off x="266700" y="4457700"/>
            <a:ext cx="11430000" cy="2057400"/>
          </a:xfrm>
        </p:spPr>
        <p:txBody>
          <a:bodyPr/>
          <a:lstStyle/>
          <a:p>
            <a:r>
              <a:rPr lang="en-US" dirty="0" smtClean="0"/>
              <a:t>In computer science, </a:t>
            </a:r>
            <a:r>
              <a:rPr lang="en-US" i="1" dirty="0" smtClean="0"/>
              <a:t>variables</a:t>
            </a:r>
            <a:r>
              <a:rPr lang="en-US" dirty="0" smtClean="0"/>
              <a:t> are containers for data</a:t>
            </a:r>
          </a:p>
          <a:p>
            <a:r>
              <a:rPr lang="en-US" dirty="0" smtClean="0"/>
              <a:t>Variables have names so developers can reference the data</a:t>
            </a:r>
          </a:p>
          <a:p>
            <a:r>
              <a:rPr lang="en-US" dirty="0" smtClean="0"/>
              <a:t>They are kind of like mailboxes; they have a label so the developer always knows where to find them, and the contents can change </a:t>
            </a:r>
          </a:p>
        </p:txBody>
      </p:sp>
      <p:pic>
        <p:nvPicPr>
          <p:cNvPr id="3074" name="Picture 2" descr="Image result for cubby labels"/>
          <p:cNvPicPr>
            <a:picLocks noChangeAspect="1" noChangeArrowheads="1"/>
          </p:cNvPicPr>
          <p:nvPr/>
        </p:nvPicPr>
        <p:blipFill rotWithShape="1">
          <a:blip r:embed="rId3">
            <a:extLst>
              <a:ext uri="{28A0092B-C50C-407E-A947-70E740481C1C}">
                <a14:useLocalDpi xmlns:a14="http://schemas.microsoft.com/office/drawing/2010/main" val="0"/>
              </a:ext>
            </a:extLst>
          </a:blip>
          <a:srcRect l="9909" t="45620" r="16591" b="28595"/>
          <a:stretch/>
        </p:blipFill>
        <p:spPr bwMode="auto">
          <a:xfrm>
            <a:off x="381000" y="1257300"/>
            <a:ext cx="11315700" cy="30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110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4089</TotalTime>
  <Words>1112</Words>
  <Application>Microsoft Office PowerPoint</Application>
  <PresentationFormat>Widescreen</PresentationFormat>
  <Paragraphs>141</Paragraphs>
  <Slides>21</Slides>
  <Notes>17</Notes>
  <HiddenSlides>0</HiddenSlides>
  <MMClips>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Consolas</vt:lpstr>
      <vt:lpstr>Segoe UI</vt:lpstr>
      <vt:lpstr>Wingdings</vt:lpstr>
      <vt:lpstr>Hyland 2019</vt:lpstr>
      <vt:lpstr>Programming with Python</vt:lpstr>
      <vt:lpstr>Agenda</vt:lpstr>
      <vt:lpstr>Introduction to</vt:lpstr>
      <vt:lpstr>What is python?</vt:lpstr>
      <vt:lpstr>First Python Program – Hello World</vt:lpstr>
      <vt:lpstr>PowerPoint Presentation</vt:lpstr>
      <vt:lpstr>Challenge – Display a different message</vt:lpstr>
      <vt:lpstr>Using quotation marks</vt:lpstr>
      <vt:lpstr>Variables</vt:lpstr>
      <vt:lpstr>Variables – Python Example</vt:lpstr>
      <vt:lpstr>Variables – Python Example</vt:lpstr>
      <vt:lpstr>Interacting with the user</vt:lpstr>
      <vt:lpstr>User Input – Python Example</vt:lpstr>
      <vt:lpstr>PowerPoint Presentation</vt:lpstr>
      <vt:lpstr>User Input – Python Example</vt:lpstr>
      <vt:lpstr>Repeating code with Loops</vt:lpstr>
      <vt:lpstr>Loops – Python Example</vt:lpstr>
      <vt:lpstr>PowerPoint Presentation</vt:lpstr>
      <vt:lpstr>Loops – Python Example</vt:lpstr>
      <vt:lpstr>Challenge – Make a longer road</vt:lpstr>
      <vt:lpstr>Kahoot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85</cp:revision>
  <dcterms:created xsi:type="dcterms:W3CDTF">2019-03-11T04:04:09Z</dcterms:created>
  <dcterms:modified xsi:type="dcterms:W3CDTF">2020-04-21T12:28:21Z</dcterms:modified>
</cp:coreProperties>
</file>