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97" r:id="rId3"/>
    <p:sldId id="309" r:id="rId4"/>
    <p:sldId id="310" r:id="rId5"/>
    <p:sldId id="316" r:id="rId6"/>
    <p:sldId id="311" r:id="rId7"/>
    <p:sldId id="313" r:id="rId8"/>
    <p:sldId id="315" r:id="rId9"/>
    <p:sldId id="312" r:id="rId10"/>
    <p:sldId id="314" r:id="rId11"/>
    <p:sldId id="3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0F33"/>
    <a:srgbClr val="000000"/>
    <a:srgbClr val="080808"/>
    <a:srgbClr val="181818"/>
    <a:srgbClr val="212121"/>
    <a:srgbClr val="0A0A0A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>
        <p:scale>
          <a:sx n="75" d="100"/>
          <a:sy n="75" d="100"/>
        </p:scale>
        <p:origin x="1074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5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note the following in the </a:t>
            </a:r>
            <a:r>
              <a:rPr lang="en-US" b="1" baseline="0" dirty="0"/>
              <a:t>index.html</a:t>
            </a:r>
            <a:r>
              <a:rPr lang="en-US" b="0" baseline="0" dirty="0"/>
              <a:t> file: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The </a:t>
            </a:r>
            <a:r>
              <a:rPr lang="en-US" b="1" baseline="0" dirty="0"/>
              <a:t>script</a:t>
            </a:r>
            <a:r>
              <a:rPr lang="en-US" b="0" baseline="0" dirty="0"/>
              <a:t> tag has the proper </a:t>
            </a:r>
            <a:r>
              <a:rPr lang="en-US" b="1" baseline="0" dirty="0" err="1"/>
              <a:t>src</a:t>
            </a:r>
            <a:r>
              <a:rPr lang="en-US" b="0" baseline="0" dirty="0"/>
              <a:t> attribute pointing to </a:t>
            </a:r>
            <a:r>
              <a:rPr lang="en-US" b="1" baseline="0" dirty="0"/>
              <a:t>script.js</a:t>
            </a:r>
            <a:endParaRPr lang="en-US" b="0" baseline="0" dirty="0"/>
          </a:p>
          <a:p>
            <a:pPr marL="171450" indent="-171450">
              <a:buFontTx/>
              <a:buChar char="-"/>
            </a:pPr>
            <a:r>
              <a:rPr lang="en-US" b="0" baseline="0" dirty="0"/>
              <a:t>The </a:t>
            </a:r>
            <a:r>
              <a:rPr lang="en-US" b="1" baseline="0" dirty="0"/>
              <a:t>button</a:t>
            </a:r>
            <a:r>
              <a:rPr lang="en-US" b="0" baseline="0" dirty="0"/>
              <a:t> tag has text of “Greet”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The </a:t>
            </a:r>
            <a:r>
              <a:rPr lang="en-US" b="1" baseline="0" dirty="0"/>
              <a:t>button</a:t>
            </a:r>
            <a:r>
              <a:rPr lang="en-US" b="0" baseline="0" dirty="0"/>
              <a:t> tag has the proper </a:t>
            </a:r>
            <a:r>
              <a:rPr lang="en-US" b="1" baseline="0" dirty="0" err="1"/>
              <a:t>onclick</a:t>
            </a:r>
            <a:r>
              <a:rPr lang="en-US" b="0" baseline="0" dirty="0"/>
              <a:t> attribute calling the </a:t>
            </a:r>
            <a:r>
              <a:rPr lang="en-US" b="1" baseline="0" dirty="0" err="1"/>
              <a:t>sayHello</a:t>
            </a:r>
            <a:r>
              <a:rPr lang="en-US" b="0" baseline="0" dirty="0"/>
              <a:t> function</a:t>
            </a:r>
          </a:p>
          <a:p>
            <a:pPr marL="171450" indent="-171450">
              <a:buFontTx/>
              <a:buChar char="-"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0" baseline="0" dirty="0"/>
              <a:t>Furthermore, note the following in the </a:t>
            </a:r>
            <a:r>
              <a:rPr lang="en-US" b="1" baseline="0" dirty="0"/>
              <a:t>script.js</a:t>
            </a:r>
            <a:r>
              <a:rPr lang="en-US" b="0" baseline="0" dirty="0"/>
              <a:t> file: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The function name is </a:t>
            </a:r>
            <a:r>
              <a:rPr lang="en-US" b="1" baseline="0" dirty="0" err="1"/>
              <a:t>sayHello</a:t>
            </a:r>
            <a:endParaRPr lang="en-US" b="0" baseline="0" dirty="0"/>
          </a:p>
          <a:p>
            <a:pPr marL="171450" indent="-171450">
              <a:buFontTx/>
              <a:buChar char="-"/>
            </a:pPr>
            <a:r>
              <a:rPr lang="en-US" b="0" baseline="0" dirty="0"/>
              <a:t>There are two</a:t>
            </a:r>
            <a:r>
              <a:rPr lang="en-US" b="1" baseline="0" dirty="0"/>
              <a:t> alert</a:t>
            </a:r>
            <a:r>
              <a:rPr lang="en-US" b="0" baseline="0" dirty="0"/>
              <a:t> statements in the body of the function</a:t>
            </a:r>
          </a:p>
          <a:p>
            <a:pPr marL="0" indent="0">
              <a:buFontTx/>
              <a:buNone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0" baseline="0" dirty="0"/>
              <a:t>Throughout, note the syntax of each piece of the code.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6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are going to talk about buttons on</a:t>
            </a:r>
            <a:r>
              <a:rPr lang="en-US" baseline="0" dirty="0"/>
              <a:t> webpages.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think about</a:t>
            </a:r>
            <a:r>
              <a:rPr lang="en-US" baseline="0" dirty="0"/>
              <a:t> what buttons they have seen on webpages.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Subscribe button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Like button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Others?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7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syntax for creating a button in the HTML. Note each part of the syntax: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button</a:t>
            </a:r>
            <a:r>
              <a:rPr lang="en-US" b="0" dirty="0"/>
              <a:t> tag (open/close)</a:t>
            </a:r>
          </a:p>
          <a:p>
            <a:pPr marL="171450" indent="-171450">
              <a:buFontTx/>
              <a:buChar char="-"/>
            </a:pPr>
            <a:r>
              <a:rPr lang="en-US" b="1" dirty="0" err="1"/>
              <a:t>onclick</a:t>
            </a:r>
            <a:r>
              <a:rPr lang="en-US" b="0" baseline="0" dirty="0"/>
              <a:t> attribute</a:t>
            </a:r>
          </a:p>
          <a:p>
            <a:pPr marL="171450" indent="-171450">
              <a:buFontTx/>
              <a:buChar char="-"/>
            </a:pPr>
            <a:r>
              <a:rPr lang="en-US" b="1" baseline="0" dirty="0"/>
              <a:t>doTheThing()</a:t>
            </a:r>
            <a:r>
              <a:rPr lang="en-US" b="0" baseline="0" dirty="0"/>
              <a:t> function call (we will explain this more later)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Actual text inside the button</a:t>
            </a:r>
          </a:p>
          <a:p>
            <a:pPr marL="171450" indent="-171450">
              <a:buFontTx/>
              <a:buChar char="-"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0" baseline="0" dirty="0"/>
              <a:t>All of this code will create a simple HTML button that says “Send”</a:t>
            </a:r>
          </a:p>
          <a:p>
            <a:pPr marL="0" indent="0">
              <a:buFontTx/>
              <a:buNone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1" i="1" baseline="0" dirty="0"/>
              <a:t>But how does the button know what to do when it is clicked?</a:t>
            </a:r>
            <a:endParaRPr lang="en-US" b="0" i="1" baseline="0" dirty="0"/>
          </a:p>
          <a:p>
            <a:pPr marL="0" indent="0">
              <a:buFontTx/>
              <a:buNone/>
            </a:pPr>
            <a:endParaRPr lang="en-US" b="1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3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are going to show how buttons can call functions to run (execute) JavaScript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90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have a button in HTML, but how do we make it actually do something?</a:t>
            </a:r>
          </a:p>
          <a:p>
            <a:endParaRPr lang="en-US" dirty="0"/>
          </a:p>
          <a:p>
            <a:r>
              <a:rPr lang="en-US" dirty="0"/>
              <a:t>Add the code in the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0" baseline="0" dirty="0"/>
              <a:t> to make the button do something when clicked. All of the code within the square brackets will run whenever the user clicks the button. The “Send” button will display a message of “You clicked!” when clicked.</a:t>
            </a:r>
          </a:p>
          <a:p>
            <a:endParaRPr lang="en-US" b="0" baseline="0" dirty="0"/>
          </a:p>
          <a:p>
            <a:r>
              <a:rPr lang="en-US" b="0" baseline="0" dirty="0"/>
              <a:t>Note that the function name has to match the function call in the </a:t>
            </a:r>
            <a:r>
              <a:rPr lang="en-US" b="0" baseline="0" dirty="0" err="1"/>
              <a:t>onclick</a:t>
            </a:r>
            <a:r>
              <a:rPr lang="en-US" b="0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5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all of the syntax needed</a:t>
            </a:r>
            <a:r>
              <a:rPr lang="en-US" baseline="0" dirty="0"/>
              <a:t> to define a function.  Students should remember these five parts of the function definition.</a:t>
            </a:r>
          </a:p>
          <a:p>
            <a:endParaRPr lang="en-US" baseline="0" dirty="0"/>
          </a:p>
          <a:p>
            <a:r>
              <a:rPr lang="en-US" baseline="0" dirty="0"/>
              <a:t>One analogy for </a:t>
            </a:r>
            <a:r>
              <a:rPr lang="en-US" i="1" baseline="0" dirty="0"/>
              <a:t>defining</a:t>
            </a:r>
            <a:r>
              <a:rPr lang="en-US" baseline="0" dirty="0"/>
              <a:t> a function is that it’s like teaching a dog a trick. You show the dog everything you want them to do when you say “speak.”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6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to call a function, it looks like this: all that’s needed is the function name, and parentheses. </a:t>
            </a:r>
            <a:r>
              <a:rPr lang="en-US" i="1" baseline="0" dirty="0"/>
              <a:t>Calling</a:t>
            </a:r>
            <a:r>
              <a:rPr lang="en-US" i="0" baseline="0" dirty="0"/>
              <a:t> a function is like commanding the dog to do the trick you taught them!</a:t>
            </a:r>
          </a:p>
          <a:p>
            <a:endParaRPr lang="en-US" i="0" baseline="0" dirty="0"/>
          </a:p>
          <a:p>
            <a:r>
              <a:rPr lang="en-US" i="0" baseline="0" dirty="0"/>
              <a:t>Note: function arguments are also needed, but they are not covered at this point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a little bit of background on functions.</a:t>
            </a:r>
          </a:p>
          <a:p>
            <a:endParaRPr lang="en-US" baseline="0" dirty="0"/>
          </a:p>
          <a:p>
            <a:r>
              <a:rPr lang="en-US" i="1" baseline="0" dirty="0"/>
              <a:t>Note that the goal here is not to make the students understand functions. They only need to understand enough to use functions for their webpages.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1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44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pos="240">
          <p15:clr>
            <a:srgbClr val="F26B43"/>
          </p15:clr>
        </p15:guide>
        <p15:guide id="6" pos="74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ButtonExampl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Buttons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https://replit.com/@HylandOutreach/ButtonExample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73757476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8E08D6-2404-4D03-BF52-69A2898BBB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968607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Buttons</a:t>
            </a:r>
          </a:p>
        </p:txBody>
      </p:sp>
      <p:pic>
        <p:nvPicPr>
          <p:cNvPr id="1026" name="Picture 2" descr="To Be Not To Be 0 AKE-CLARK. TuMBLR William Shakespeare Macbeth Hamlet cartoon text nose comics design line fiction art orga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2"/>
          <a:stretch/>
        </p:blipFill>
        <p:spPr bwMode="auto">
          <a:xfrm>
            <a:off x="6553200" y="0"/>
            <a:ext cx="45720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a button do on a webpage?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449193"/>
            <a:ext cx="11430000" cy="3086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Buttons can execute JavaScript code when the user clicks them</a:t>
            </a:r>
          </a:p>
          <a:p>
            <a:pPr marL="57150" indent="0">
              <a:buNone/>
            </a:pPr>
            <a:endParaRPr lang="en-US" dirty="0"/>
          </a:p>
          <a:p>
            <a:r>
              <a:rPr lang="en-US" dirty="0"/>
              <a:t>This makes webpages more interactive</a:t>
            </a:r>
          </a:p>
          <a:p>
            <a:endParaRPr lang="en-US" dirty="0"/>
          </a:p>
          <a:p>
            <a:r>
              <a:rPr lang="en-US" dirty="0"/>
              <a:t>Instead of running all the JavaScript code when the page loads, it can run whenever the user wants it to run!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7" y="1286699"/>
            <a:ext cx="5125165" cy="1838582"/>
          </a:xfrm>
          <a:prstGeom prst="rect">
            <a:avLst/>
          </a:prstGeom>
        </p:spPr>
      </p:pic>
      <p:pic>
        <p:nvPicPr>
          <p:cNvPr id="1026" name="Picture 2" descr="Like button - Wikipedia">
            <a:extLst>
              <a:ext uri="{FF2B5EF4-FFF2-40B4-BE49-F238E27FC236}">
                <a16:creationId xmlns:a16="http://schemas.microsoft.com/office/drawing/2014/main" id="{3F9BC000-E214-3B2A-4A2E-8A242493D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5413">
            <a:off x="820964" y="1410652"/>
            <a:ext cx="1857093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ment Free Icon - Comment Free Download Transparent PNG - 980x976 ...">
            <a:extLst>
              <a:ext uri="{FF2B5EF4-FFF2-40B4-BE49-F238E27FC236}">
                <a16:creationId xmlns:a16="http://schemas.microsoft.com/office/drawing/2014/main" id="{CEDE358B-84F7-CEFC-B0CF-81E224D65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534">
            <a:off x="9525000" y="1315402"/>
            <a:ext cx="1709063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867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0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Add a </a:t>
            </a:r>
            <a:r>
              <a:rPr lang="en-US" sz="4000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chemeClr val="bg1"/>
                </a:solidFill>
              </a:rPr>
              <a:t>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  <a:noFill/>
        </p:spPr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&lt;button</a:t>
            </a:r>
            <a:r>
              <a:rPr lang="en-US" sz="3600" dirty="0">
                <a:solidFill>
                  <a:srgbClr val="FCFCFC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6A1FF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>
                <a:solidFill>
                  <a:srgbClr val="FF16B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F81FC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>
                <a:solidFill>
                  <a:srgbClr val="FCFCFC"/>
                </a:solidFill>
                <a:latin typeface="Consolas" panose="020B0609020204030204" pitchFamily="49" charset="0"/>
              </a:rPr>
              <a:t>doTheThing</a:t>
            </a:r>
            <a:r>
              <a:rPr lang="en-US" sz="3600" dirty="0">
                <a:solidFill>
                  <a:srgbClr val="DF81FC"/>
                </a:solidFill>
                <a:latin typeface="Consolas" panose="020B0609020204030204" pitchFamily="49" charset="0"/>
              </a:rPr>
              <a:t>()"</a:t>
            </a:r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FCFCFC"/>
                </a:solidFill>
                <a:latin typeface="Consolas" panose="020B0609020204030204" pitchFamily="49" charset="0"/>
              </a:rPr>
              <a:t>Send</a:t>
            </a:r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&lt;/button&gt;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&lt;button&gt;</a:t>
            </a:r>
            <a:r>
              <a:rPr lang="en-US" sz="3600" i="1" dirty="0">
                <a:solidFill>
                  <a:schemeClr val="bg1"/>
                </a:solidFill>
              </a:rPr>
              <a:t>    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opening tag</a:t>
            </a:r>
            <a:endParaRPr lang="en-US" sz="3600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rgbClr val="96A1FF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>
                <a:solidFill>
                  <a:schemeClr val="bg1"/>
                </a:solidFill>
              </a:rPr>
              <a:t>    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attribute</a:t>
            </a:r>
            <a:endParaRPr lang="en-US" sz="3600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rgbClr val="FCFCFC"/>
                </a:solidFill>
                <a:latin typeface="Consolas" panose="020B0609020204030204" pitchFamily="49" charset="0"/>
              </a:rPr>
              <a:t>doTheThing</a:t>
            </a:r>
            <a:r>
              <a:rPr lang="en-US" sz="3600" dirty="0">
                <a:solidFill>
                  <a:srgbClr val="DF81FC"/>
                </a:solidFill>
                <a:latin typeface="Consolas" panose="020B0609020204030204" pitchFamily="49" charset="0"/>
              </a:rPr>
              <a:t>()</a:t>
            </a:r>
            <a:r>
              <a:rPr lang="en-US" sz="3600" i="1" dirty="0">
                <a:solidFill>
                  <a:schemeClr val="bg1"/>
                </a:solidFill>
              </a:rPr>
              <a:t>    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function call</a:t>
            </a:r>
          </a:p>
          <a:p>
            <a:r>
              <a:rPr lang="en-US" sz="3600" dirty="0">
                <a:solidFill>
                  <a:srgbClr val="FCFCFC"/>
                </a:solidFill>
                <a:latin typeface="Consolas" panose="020B0609020204030204" pitchFamily="49" charset="0"/>
              </a:rPr>
              <a:t>Send</a:t>
            </a:r>
            <a:r>
              <a:rPr lang="en-US" sz="3200" i="1" dirty="0"/>
              <a:t>    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button text</a:t>
            </a:r>
          </a:p>
          <a:p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&lt;/button&gt;</a:t>
            </a:r>
            <a:r>
              <a:rPr lang="en-US" sz="3600" dirty="0"/>
              <a:t>    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closing tag</a:t>
            </a:r>
            <a:endParaRPr lang="en-US" sz="3200" i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19A06-B683-414A-B6F4-B8A67E443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3086100"/>
            <a:ext cx="312463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12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8 Best and Safest First Phones For Kids | Cellular News">
            <a:extLst>
              <a:ext uri="{FF2B5EF4-FFF2-40B4-BE49-F238E27FC236}">
                <a16:creationId xmlns:a16="http://schemas.microsoft.com/office/drawing/2014/main" id="{5F1BF7E8-53E6-0BC1-9EC5-48ACB716B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2"/>
          <a:stretch/>
        </p:blipFill>
        <p:spPr bwMode="auto">
          <a:xfrm>
            <a:off x="5181600" y="-114300"/>
            <a:ext cx="7258052" cy="70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CALLING</a:t>
            </a:r>
            <a:br>
              <a:rPr lang="en-US" dirty="0"/>
            </a:br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05662205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tell the button what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/>
              <a:t>In the </a:t>
            </a:r>
            <a:r>
              <a:rPr lang="en-US" b="1" dirty="0"/>
              <a:t>script.js</a:t>
            </a:r>
            <a:r>
              <a:rPr lang="en-US" dirty="0"/>
              <a:t> file:</a:t>
            </a:r>
            <a:br>
              <a:rPr lang="en-US" dirty="0"/>
            </a:br>
            <a:endParaRPr lang="en-US" dirty="0"/>
          </a:p>
          <a:p>
            <a:pPr marL="5715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doTheThing() {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"You clicked!"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i="1" dirty="0"/>
              <a:t>Must</a:t>
            </a:r>
            <a:r>
              <a:rPr lang="en-US" sz="3200" dirty="0"/>
              <a:t> match the function call in the HTML button </a:t>
            </a:r>
            <a:r>
              <a:rPr lang="en-US" sz="3200" b="1" dirty="0" err="1"/>
              <a:t>onclick</a:t>
            </a:r>
            <a:r>
              <a:rPr lang="en-US" sz="3200" dirty="0"/>
              <a:t>: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"doTheThing()"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Send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3200" dirty="0"/>
          </a:p>
          <a:p>
            <a:pPr marL="57150" indent="0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438400" y="2141883"/>
            <a:ext cx="2286000" cy="5715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190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81728" y="5342283"/>
            <a:ext cx="2557272" cy="5715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190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CAD3E-159F-48F1-A6C4-BBEE15EB8AE0}"/>
              </a:ext>
            </a:extLst>
          </p:cNvPr>
          <p:cNvSpPr/>
          <p:nvPr/>
        </p:nvSpPr>
        <p:spPr bwMode="auto">
          <a:xfrm>
            <a:off x="6896100" y="1371600"/>
            <a:ext cx="4800600" cy="297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When the button is clicked, the code in the </a:t>
            </a:r>
            <a:r>
              <a:rPr lang="en-US" sz="3200" b="1" i="1" dirty="0">
                <a:solidFill>
                  <a:srgbClr val="00B0F0"/>
                </a:solidFill>
                <a:ea typeface="Segoe UI" pitchFamily="34" charset="0"/>
                <a:cs typeface="Segoe UI" pitchFamily="34" charset="0"/>
              </a:rPr>
              <a:t>body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 of the function (e.g., the </a:t>
            </a: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) will </a:t>
            </a:r>
            <a:r>
              <a:rPr lang="en-US" sz="3200" b="1" i="1" dirty="0">
                <a:solidFill>
                  <a:srgbClr val="C00000"/>
                </a:solidFill>
                <a:ea typeface="Segoe UI" pitchFamily="34" charset="0"/>
                <a:cs typeface="Segoe UI" pitchFamily="34" charset="0"/>
              </a:rPr>
              <a:t>execute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 – that means it will run and do its thing!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bg2">
                  <a:lumMod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36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speakTwice</a:t>
            </a:r>
            <a:r>
              <a:rPr lang="en-US" sz="36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	</a:t>
            </a: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</a:rPr>
              <a:t>alert("hello");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</a:rPr>
              <a:t>	alert("hello again");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599" y="3886200"/>
            <a:ext cx="65151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dirty="0">
                <a:solidFill>
                  <a:srgbClr val="FF0000"/>
                </a:solidFill>
              </a:rPr>
              <a:t>    </a:t>
            </a:r>
            <a:r>
              <a:rPr lang="en-US" sz="2000" dirty="0">
                <a:solidFill>
                  <a:srgbClr val="FF0000"/>
                </a:solidFill>
              </a:rPr>
              <a:t>(keyword)</a:t>
            </a:r>
            <a:endParaRPr lang="en-US" sz="2000" dirty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Function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Parentheses    </a:t>
            </a:r>
            <a:r>
              <a:rPr lang="en-US" sz="2000" dirty="0">
                <a:solidFill>
                  <a:srgbClr val="7030A0"/>
                </a:solidFill>
              </a:rPr>
              <a:t>(left/right | open/close)</a:t>
            </a:r>
            <a:endParaRPr lang="en-US" sz="2000" dirty="0">
              <a:solidFill>
                <a:srgbClr val="FFC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</a:rPr>
              <a:t>Curly brackets    </a:t>
            </a:r>
            <a:r>
              <a:rPr lang="en-US" sz="2000" dirty="0">
                <a:solidFill>
                  <a:srgbClr val="FFC000"/>
                </a:solidFill>
              </a:rPr>
              <a:t>(left/right | open/close)</a:t>
            </a:r>
            <a:endParaRPr lang="en-US" sz="2400" dirty="0">
              <a:solidFill>
                <a:srgbClr val="FFC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Body    </a:t>
            </a:r>
            <a:r>
              <a:rPr lang="en-US" sz="2000" dirty="0">
                <a:solidFill>
                  <a:srgbClr val="0070C0"/>
                </a:solidFill>
              </a:rPr>
              <a:t>(JavaScript code)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50" name="Picture 2" descr="Image result for dog train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9" r="10685"/>
          <a:stretch/>
        </p:blipFill>
        <p:spPr bwMode="auto">
          <a:xfrm>
            <a:off x="6781801" y="914400"/>
            <a:ext cx="52578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036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>
                <a:solidFill>
                  <a:srgbClr val="00B050"/>
                </a:solidFill>
                <a:latin typeface="Consolas" panose="020B0609020204030204" pitchFamily="49" charset="0"/>
              </a:rPr>
              <a:t>speakTwice</a:t>
            </a:r>
            <a:r>
              <a:rPr lang="en-US" sz="66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endParaRPr lang="en-US" sz="6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999" y="3331677"/>
            <a:ext cx="6972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</a:rPr>
              <a:t>Function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30A0"/>
                </a:solidFill>
              </a:rPr>
              <a:t>Parentheses    </a:t>
            </a:r>
            <a:r>
              <a:rPr lang="en-US" sz="2400" dirty="0">
                <a:solidFill>
                  <a:srgbClr val="7030A0"/>
                </a:solidFill>
              </a:rPr>
              <a:t>(left/right | open/close)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2050" name="Picture 2" descr="Image result for dog train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9" r="10685"/>
          <a:stretch/>
        </p:blipFill>
        <p:spPr bwMode="auto">
          <a:xfrm>
            <a:off x="6781801" y="914400"/>
            <a:ext cx="52578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449897-802A-46AB-85C5-4AF73AF9CCF6}"/>
              </a:ext>
            </a:extLst>
          </p:cNvPr>
          <p:cNvSpPr/>
          <p:nvPr/>
        </p:nvSpPr>
        <p:spPr bwMode="auto">
          <a:xfrm>
            <a:off x="8039100" y="2971800"/>
            <a:ext cx="34290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39F40-1C96-451C-8D8F-0F50160D8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320000">
            <a:off x="8196262" y="3131781"/>
            <a:ext cx="371475" cy="504825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2F5CD67-17AD-4954-97BE-62D573BE9986}"/>
              </a:ext>
            </a:extLst>
          </p:cNvPr>
          <p:cNvSpPr/>
          <p:nvPr/>
        </p:nvSpPr>
        <p:spPr bwMode="auto">
          <a:xfrm>
            <a:off x="8896351" y="2171700"/>
            <a:ext cx="1190622" cy="685800"/>
          </a:xfrm>
          <a:prstGeom prst="wedgeRectCallout">
            <a:avLst>
              <a:gd name="adj1" fmla="val 37057"/>
              <a:gd name="adj2" fmla="val 118641"/>
            </a:avLst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hello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781258A-CF86-99A9-ADA8-45EA67372C7D}"/>
              </a:ext>
            </a:extLst>
          </p:cNvPr>
          <p:cNvSpPr/>
          <p:nvPr/>
        </p:nvSpPr>
        <p:spPr bwMode="auto">
          <a:xfrm>
            <a:off x="10315574" y="1943100"/>
            <a:ext cx="1495426" cy="1028700"/>
          </a:xfrm>
          <a:prstGeom prst="wedgeRectCallout">
            <a:avLst>
              <a:gd name="adj1" fmla="val -44189"/>
              <a:gd name="adj2" fmla="val 88147"/>
            </a:avLst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hello again</a:t>
            </a:r>
          </a:p>
        </p:txBody>
      </p:sp>
    </p:spTree>
    <p:extLst>
      <p:ext uri="{BB962C8B-B14F-4D97-AF65-F5344CB8AC3E}">
        <p14:creationId xmlns:p14="http://schemas.microsoft.com/office/powerpoint/2010/main" val="37050453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When a button is clicked, it </a:t>
            </a:r>
            <a:r>
              <a:rPr lang="en-US" i="1" dirty="0"/>
              <a:t>calls</a:t>
            </a:r>
            <a:r>
              <a:rPr lang="en-US" dirty="0"/>
              <a:t> a </a:t>
            </a:r>
            <a:r>
              <a:rPr lang="en-US" b="1" dirty="0"/>
              <a:t>function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Functions can be </a:t>
            </a:r>
            <a:r>
              <a:rPr lang="en-US" i="1" dirty="0"/>
              <a:t>defined</a:t>
            </a:r>
            <a:r>
              <a:rPr lang="en-US" dirty="0"/>
              <a:t> in a </a:t>
            </a:r>
            <a:r>
              <a:rPr lang="en-US" b="1" dirty="0"/>
              <a:t>script.js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The function name in the definition must match the function call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2333</TotalTime>
  <Words>737</Words>
  <Application>Microsoft Office PowerPoint</Application>
  <PresentationFormat>Widescreen</PresentationFormat>
  <Paragraphs>103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Courier New</vt:lpstr>
      <vt:lpstr>Wingdings</vt:lpstr>
      <vt:lpstr>Hyland 2019</vt:lpstr>
      <vt:lpstr>Buttons</vt:lpstr>
      <vt:lpstr>Buttons</vt:lpstr>
      <vt:lpstr>What can a button do on a webpage?</vt:lpstr>
      <vt:lpstr>How to Add a button in html</vt:lpstr>
      <vt:lpstr>CALLING Functions</vt:lpstr>
      <vt:lpstr>How to tell the button what to do</vt:lpstr>
      <vt:lpstr>Defining a function</vt:lpstr>
      <vt:lpstr>Calling a function</vt:lpstr>
      <vt:lpstr>Functions recap</vt:lpstr>
      <vt:lpstr>Button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Matt Luceen</cp:lastModifiedBy>
  <cp:revision>97</cp:revision>
  <dcterms:created xsi:type="dcterms:W3CDTF">2019-03-11T04:04:09Z</dcterms:created>
  <dcterms:modified xsi:type="dcterms:W3CDTF">2023-03-24T19:39:30Z</dcterms:modified>
</cp:coreProperties>
</file>