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83" r:id="rId4"/>
    <p:sldId id="289" r:id="rId5"/>
    <p:sldId id="279" r:id="rId6"/>
    <p:sldId id="284" r:id="rId7"/>
    <p:sldId id="276" r:id="rId8"/>
    <p:sldId id="275" r:id="rId9"/>
    <p:sldId id="291" r:id="rId10"/>
    <p:sldId id="282" r:id="rId11"/>
    <p:sldId id="288" r:id="rId12"/>
    <p:sldId id="286" r:id="rId13"/>
    <p:sldId id="274" r:id="rId14"/>
    <p:sldId id="285" r:id="rId15"/>
    <p:sldId id="278" r:id="rId16"/>
    <p:sldId id="277" r:id="rId17"/>
    <p:sldId id="273" r:id="rId18"/>
    <p:sldId id="290" r:id="rId19"/>
    <p:sldId id="287" r:id="rId20"/>
    <p:sldId id="280" r:id="rId21"/>
    <p:sldId id="281" r:id="rId22"/>
    <p:sldId id="272" r:id="rId23"/>
  </p:sldIdLst>
  <p:sldSz cx="12192000" cy="6858000"/>
  <p:notesSz cx="6858000" cy="9144000"/>
  <p:embeddedFontLst>
    <p:embeddedFont>
      <p:font typeface="Concert One" pitchFamily="2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DynaPuff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8877-23BD-9013-6E22-57B9CAAE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B8741-74F6-E2D7-B9AE-D2996D2C4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D5F7-629C-2215-334E-CCAEFE20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A426-95FB-4F83-A60D-CA9804E6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6690-40FB-6EAD-7AE9-0FB1D397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6973-97BC-BC6F-F6EF-DA072642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53B9C-B1A2-9993-B6F6-0F70A954E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F545-1D31-B0ED-C831-1DC1A46B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7FD7-0BBB-EC3A-5187-3C33A349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EED2-5D17-5790-F3C7-92302FB1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6DF1E-E56C-5F0B-74BC-99A09E1C3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ED0ED-C053-15A8-ABF7-5244330B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0143-38CA-B46D-54E0-59A973C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71F6-52E1-E3A9-5A35-ED7F3075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5AD7-8C9D-8514-8452-8993D76C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F6B-75E2-E9E0-91C0-4379C843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7BD7-562D-75EB-1F41-CA4EA226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9E19-DD3B-FC1E-C5A1-80C42D41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0D2F-F48E-E063-6A94-FA44B79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9539-138E-ED02-8DAA-5BD94F34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B24-A47A-81A9-6298-0D0832B9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780A-54DF-BD64-98DA-D907FC05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F36B-A2B1-5DC0-F8D9-624B55D8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4F1D-247B-FB58-AD47-4145BFC7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5B79-6ABD-6409-A452-0532C9C7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B09C-D2EB-9940-4B93-6DA663E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F7E4-639D-1A48-7F3D-4248B002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74200-B406-7B5E-F7C2-8041E664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7326-000E-5BF4-4902-771DBEC2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A9D9-0FAE-E14A-C49C-310639D1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36EB-A1BF-3C01-2702-611B5D91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801B-E023-9BE1-F15E-C2C06EE8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11FE-F352-0215-E92E-5CA0DFEF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160BE-19BC-72BA-A699-A21C4F76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BC2AB-DA29-9499-0AE5-743B3CC3A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54BC4-88E4-281C-EBC6-CAA50957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CF9C6-DE59-9597-189E-22EE0EF8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8E1-7E4B-A181-3C31-51A09985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9AD4D-E196-238C-7164-C91C3E3B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91ED-48AD-8C58-2654-9CBCD33B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119D1-F3B4-424E-51AE-C80ACC74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07435-BF02-B368-5AAA-32DE7323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CEBD2-4A8E-FC6A-841A-8B17921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FD0B-E082-005D-9510-7001D42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0A227-C00F-B510-BFF3-487B405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B501D-9FE9-BFF6-FB06-AD4D0A6A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31BF-DDC1-4423-F9AB-C0CC42E6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7541-4EFE-CE51-5690-47E01B0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C5C09-DAD7-A820-AE04-A946E5AF1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E108F-875C-4627-64F4-06FF5AEF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AC603-9798-0246-1404-89B39A4E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4814-E452-A538-63CC-2350294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6D2A-8734-5A67-1A74-35FEE995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A23EF-5CDD-A238-04CF-7A1FB0F8E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E2374-3B49-8F38-240A-2C4E807F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9FB0-325F-956F-C379-F15A57B7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3B84-61F5-8DD2-D950-710283F6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BD40E-AFEC-7BF3-9C04-51656CCA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C9D93-C8D9-A961-53DC-2E8D3FA6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037E-E9FC-95D8-667F-F9B63D98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A61D-1661-840D-A3AC-EACDC2E40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4253-1B05-4CC1-AF2D-975A98EE6EF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1D78-4ECD-1BDA-DBCA-D43B35B1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591D-4EAA-0DC9-9A2A-000EBC584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0518-22D9-479B-A273-16C394CA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389C-EE90-9F0C-733A-F49EAD5DF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D94D2-1E55-EECF-0822-6E5B6A6CF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dirty="0"/>
              <a:t>one student at a time /// each correct answer brings everybody closer to candy</a:t>
            </a:r>
          </a:p>
        </p:txBody>
      </p:sp>
    </p:spTree>
    <p:extLst>
      <p:ext uri="{BB962C8B-B14F-4D97-AF65-F5344CB8AC3E}">
        <p14:creationId xmlns:p14="http://schemas.microsoft.com/office/powerpoint/2010/main" val="269749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97509"/>
            <a:ext cx="10844784" cy="174650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 this example, what is the </a:t>
            </a:r>
            <a:r>
              <a:rPr lang="en-US" sz="5400" b="1" dirty="0">
                <a:solidFill>
                  <a:schemeClr val="bg2"/>
                </a:solidFill>
              </a:rPr>
              <a:t>data type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4861"/>
            <a:ext cx="12192000" cy="1308898"/>
          </a:xfrm>
          <a:solidFill>
            <a:schemeClr val="bg1">
              <a:lumMod val="1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accent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19.22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8B083C45-3D92-F380-52C3-60907572D0AD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1EC92-D18D-F59D-6B59-38AE5520FA4F}"/>
              </a:ext>
            </a:extLst>
          </p:cNvPr>
          <p:cNvSpPr txBox="1">
            <a:spLocks/>
          </p:cNvSpPr>
          <p:nvPr/>
        </p:nvSpPr>
        <p:spPr>
          <a:xfrm>
            <a:off x="3681984" y="3755715"/>
            <a:ext cx="4828032" cy="2084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endParaRPr lang="en-US" sz="8800" b="1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Which </a:t>
            </a:r>
            <a:r>
              <a:rPr lang="en-US" sz="5400" b="1" dirty="0">
                <a:solidFill>
                  <a:schemeClr val="bg2"/>
                </a:solidFill>
              </a:rPr>
              <a:t>attribute</a:t>
            </a:r>
            <a:r>
              <a:rPr lang="en-US" sz="5400" dirty="0">
                <a:solidFill>
                  <a:schemeClr val="bg1"/>
                </a:solidFill>
              </a:rPr>
              <a:t> tells a button what to do when </a:t>
            </a:r>
            <a:r>
              <a:rPr lang="en-US" sz="5400" b="1" dirty="0">
                <a:solidFill>
                  <a:schemeClr val="bg2"/>
                </a:solidFill>
              </a:rPr>
              <a:t>clicked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924774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onclick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97509"/>
            <a:ext cx="10844784" cy="174650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After this code, what is the </a:t>
            </a:r>
            <a:r>
              <a:rPr lang="en-US" sz="5400" b="1" dirty="0">
                <a:solidFill>
                  <a:schemeClr val="bg2"/>
                </a:solidFill>
              </a:rPr>
              <a:t>value</a:t>
            </a:r>
            <a:r>
              <a:rPr lang="en-US" sz="5400" dirty="0">
                <a:solidFill>
                  <a:schemeClr val="bg1"/>
                </a:solidFill>
              </a:rPr>
              <a:t> of the </a:t>
            </a:r>
            <a:r>
              <a:rPr lang="en-US" sz="6000" b="1" dirty="0">
                <a:solidFill>
                  <a:schemeClr val="bg2"/>
                </a:solidFill>
                <a:latin typeface="Consolas" panose="020B0609020204030204" pitchFamily="49" charset="0"/>
              </a:rPr>
              <a:t>calc</a:t>
            </a:r>
            <a:r>
              <a:rPr lang="en-US" sz="5400" dirty="0">
                <a:solidFill>
                  <a:schemeClr val="bg1"/>
                </a:solidFill>
              </a:rPr>
              <a:t> variable?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4861"/>
            <a:ext cx="12192000" cy="2084434"/>
          </a:xfrm>
          <a:solidFill>
            <a:schemeClr val="bg1">
              <a:lumMod val="1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600" b="1" dirty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calc = calc / </a:t>
            </a:r>
            <a:r>
              <a:rPr lang="en-US" sz="6600" b="1" dirty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6600" b="1" dirty="0">
              <a:solidFill>
                <a:schemeClr val="tx1">
                  <a:lumMod val="20000"/>
                  <a:lumOff val="8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8B083C45-3D92-F380-52C3-60907572D0AD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1EC92-D18D-F59D-6B59-38AE5520FA4F}"/>
              </a:ext>
            </a:extLst>
          </p:cNvPr>
          <p:cNvSpPr txBox="1">
            <a:spLocks/>
          </p:cNvSpPr>
          <p:nvPr/>
        </p:nvSpPr>
        <p:spPr>
          <a:xfrm>
            <a:off x="4175760" y="4376058"/>
            <a:ext cx="3840480" cy="2084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sz="8800" b="1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symbols come right after the </a:t>
            </a:r>
            <a:r>
              <a:rPr lang="en-US" sz="5400" b="1" dirty="0">
                <a:solidFill>
                  <a:schemeClr val="bg2"/>
                </a:solidFill>
              </a:rPr>
              <a:t>alert</a:t>
            </a:r>
            <a:r>
              <a:rPr lang="en-US" sz="5400" dirty="0">
                <a:solidFill>
                  <a:schemeClr val="bg1"/>
                </a:solidFill>
              </a:rPr>
              <a:t> keyword?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0" dirty="0">
                <a:solidFill>
                  <a:schemeClr val="tx2">
                    <a:lumMod val="75000"/>
                  </a:schemeClr>
                </a:solidFill>
                <a:effectLst/>
              </a:rPr>
              <a:t>Parentheses </a:t>
            </a: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 )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86E446CC-2AA1-DA57-3F86-96CC238BA11B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WHITEBOARD CHALLENGE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  <a:latin typeface="+mn-lt"/>
              </a:rPr>
              <a:t>Call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 function named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doStuff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doStuff</a:t>
            </a:r>
            <a:r>
              <a:rPr lang="en-US" sz="8800" b="1" dirty="0">
                <a:latin typeface="Consolas" panose="020B0609020204030204" pitchFamily="49" charset="0"/>
              </a:rPr>
              <a:t>()</a:t>
            </a:r>
            <a:endParaRPr lang="en-US" sz="8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is the first word needed to </a:t>
            </a:r>
            <a:r>
              <a:rPr lang="en-US" sz="5400" b="1" dirty="0">
                <a:solidFill>
                  <a:schemeClr val="bg2"/>
                </a:solidFill>
              </a:rPr>
              <a:t>create a variable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let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97509"/>
            <a:ext cx="10844784" cy="174650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 this example, what is the </a:t>
            </a:r>
            <a:r>
              <a:rPr lang="en-US" sz="5400" b="1" dirty="0">
                <a:solidFill>
                  <a:schemeClr val="bg2"/>
                </a:solidFill>
              </a:rPr>
              <a:t>value</a:t>
            </a:r>
            <a:r>
              <a:rPr lang="en-US" sz="5400" dirty="0">
                <a:solidFill>
                  <a:schemeClr val="bg1"/>
                </a:solidFill>
              </a:rPr>
              <a:t> of the variable?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4861"/>
            <a:ext cx="12192000" cy="1308898"/>
          </a:xfrm>
          <a:solidFill>
            <a:schemeClr val="bg1">
              <a:lumMod val="1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8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bop = </a:t>
            </a:r>
            <a:r>
              <a:rPr lang="en-US" sz="8800" b="1" dirty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98</a:t>
            </a:r>
            <a:r>
              <a:rPr lang="en-US" sz="88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8B083C45-3D92-F380-52C3-60907572D0AD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1EC92-D18D-F59D-6B59-38AE5520FA4F}"/>
              </a:ext>
            </a:extLst>
          </p:cNvPr>
          <p:cNvSpPr txBox="1">
            <a:spLocks/>
          </p:cNvSpPr>
          <p:nvPr/>
        </p:nvSpPr>
        <p:spPr>
          <a:xfrm>
            <a:off x="4175760" y="3737427"/>
            <a:ext cx="3840480" cy="2084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98</a:t>
            </a:r>
            <a:endParaRPr lang="en-US" sz="8800" b="1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Which function is used to </a:t>
            </a:r>
            <a:r>
              <a:rPr lang="en-US" sz="5400" b="1" dirty="0">
                <a:solidFill>
                  <a:schemeClr val="bg2"/>
                </a:solidFill>
              </a:rPr>
              <a:t>ask a question</a:t>
            </a:r>
            <a:r>
              <a:rPr lang="en-US" sz="5400" dirty="0">
                <a:solidFill>
                  <a:schemeClr val="bg1"/>
                </a:solidFill>
              </a:rPr>
              <a:t> to the user?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F55CE3A0-365B-9BF9-35F3-356C68414E47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WHITEBOARD CHALLENGE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  <a:latin typeface="+mn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 variable named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flavor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set to your favorite flavor of lollipop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024904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6600" dirty="0">
                <a:solidFill>
                  <a:schemeClr val="accent3"/>
                </a:solidFill>
                <a:latin typeface="Consolas" panose="020B0609020204030204" pitchFamily="49" charset="0"/>
              </a:rPr>
              <a:t> flavor = 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"Cherry"</a:t>
            </a:r>
            <a:r>
              <a:rPr lang="en-US" sz="6600" dirty="0">
                <a:solidFill>
                  <a:schemeClr val="accent3"/>
                </a:solidFill>
                <a:latin typeface="Consolas" panose="020B0609020204030204" pitchFamily="49" charset="0"/>
              </a:rPr>
              <a:t>;</a:t>
            </a:r>
            <a:endParaRPr lang="en-US" sz="6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1"/>
            <a:ext cx="10844784" cy="1444751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message will appear?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566"/>
            <a:ext cx="12192000" cy="2084434"/>
          </a:xfrm>
          <a:solidFill>
            <a:schemeClr val="bg1">
              <a:lumMod val="1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greet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yo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6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(greet +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6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adrian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6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6600" b="1" dirty="0">
              <a:solidFill>
                <a:schemeClr val="tx1">
                  <a:lumMod val="20000"/>
                  <a:lumOff val="8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8B083C45-3D92-F380-52C3-60907572D0AD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1EC92-D18D-F59D-6B59-38AE5520FA4F}"/>
              </a:ext>
            </a:extLst>
          </p:cNvPr>
          <p:cNvSpPr txBox="1">
            <a:spLocks/>
          </p:cNvSpPr>
          <p:nvPr/>
        </p:nvSpPr>
        <p:spPr>
          <a:xfrm>
            <a:off x="3715512" y="3827418"/>
            <a:ext cx="4760976" cy="2084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err="1">
                <a:solidFill>
                  <a:schemeClr val="tx2">
                    <a:lumMod val="75000"/>
                  </a:schemeClr>
                </a:solidFill>
              </a:rPr>
              <a:t>yoadrian</a:t>
            </a:r>
            <a:endParaRPr lang="en-US" sz="8800" b="1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4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Which function is used to show a </a:t>
            </a:r>
            <a:r>
              <a:rPr lang="en-US" sz="5400" b="1" dirty="0">
                <a:solidFill>
                  <a:schemeClr val="bg2"/>
                </a:solidFill>
              </a:rPr>
              <a:t>pop-up message</a:t>
            </a:r>
            <a:r>
              <a:rPr lang="en-US" sz="5400" dirty="0">
                <a:solidFill>
                  <a:schemeClr val="bg1"/>
                </a:solidFill>
              </a:rPr>
              <a:t> to the user?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alert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7AF67F3C-62C0-1FE4-CA3F-7C32B0DF94E6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TEAM WHITEBOARD CHALLENGE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Create an HTML button with text </a:t>
            </a:r>
            <a:r>
              <a:rPr lang="en-US" sz="3600" b="1" dirty="0">
                <a:solidFill>
                  <a:schemeClr val="bg2"/>
                </a:solidFill>
                <a:latin typeface="Consolas" panose="020B0609020204030204" pitchFamily="49" charset="0"/>
              </a:rPr>
              <a:t>Click Me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that runs a function named </a:t>
            </a:r>
            <a:r>
              <a:rPr lang="en-US" sz="3600" b="1" dirty="0">
                <a:solidFill>
                  <a:schemeClr val="bg2"/>
                </a:solidFill>
                <a:latin typeface="Consolas" panose="020B0609020204030204" pitchFamily="49" charset="0"/>
              </a:rPr>
              <a:t>go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when clicked</a:t>
            </a:r>
            <a:endParaRPr lang="en-US" sz="5400" b="1" spc="7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31720"/>
            <a:ext cx="10844784" cy="3072384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dirty="0">
                <a:solidFill>
                  <a:schemeClr val="bg1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"go()"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Click Me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0" dirty="0">
                <a:solidFill>
                  <a:schemeClr val="bg1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0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TEAM WHITEBOARD CHALLENGE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Define a function named </a:t>
            </a:r>
            <a:r>
              <a:rPr lang="en-US" sz="3600" b="1" dirty="0">
                <a:solidFill>
                  <a:schemeClr val="bg2"/>
                </a:solidFill>
                <a:latin typeface="Consolas" panose="020B0609020204030204" pitchFamily="49" charset="0"/>
              </a:rPr>
              <a:t>hi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that displays a message of </a:t>
            </a:r>
            <a:r>
              <a:rPr lang="en-US" sz="3600" b="1" dirty="0">
                <a:solidFill>
                  <a:schemeClr val="bg2"/>
                </a:solidFill>
                <a:latin typeface="Consolas" panose="020B0609020204030204" pitchFamily="49" charset="0"/>
              </a:rPr>
              <a:t>Hi </a:t>
            </a:r>
            <a:r>
              <a:rPr lang="en-US" sz="36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Hi</a:t>
            </a:r>
            <a:r>
              <a:rPr lang="en-US" sz="36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Hi</a:t>
            </a:r>
            <a:r>
              <a:rPr lang="en-US" sz="3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when it runs </a:t>
            </a:r>
            <a:endParaRPr lang="en-US" sz="5400" b="1" spc="7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31720"/>
            <a:ext cx="10844784" cy="3072384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hi</a:t>
            </a:r>
            <a:r>
              <a:rPr lang="en-US" sz="6000" dirty="0">
                <a:solidFill>
                  <a:schemeClr val="bg1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0" dirty="0">
                <a:solidFill>
                  <a:schemeClr val="bg1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alert</a:t>
            </a:r>
            <a:r>
              <a:rPr lang="en-US" sz="60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"Hi </a:t>
            </a:r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Hi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Hi"</a:t>
            </a:r>
            <a:r>
              <a:rPr lang="en-US" sz="60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bg1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7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389C-EE90-9F0C-733A-F49EAD5DF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D94D2-1E55-EECF-0822-6E5B6A6CF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Job?</a:t>
            </a:r>
          </a:p>
        </p:txBody>
      </p:sp>
    </p:spTree>
    <p:extLst>
      <p:ext uri="{BB962C8B-B14F-4D97-AF65-F5344CB8AC3E}">
        <p14:creationId xmlns:p14="http://schemas.microsoft.com/office/powerpoint/2010/main" val="140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97509"/>
            <a:ext cx="10844784" cy="174650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 this example, what is the </a:t>
            </a:r>
            <a:r>
              <a:rPr lang="en-US" sz="5400" b="1" dirty="0">
                <a:solidFill>
                  <a:schemeClr val="bg2"/>
                </a:solidFill>
              </a:rPr>
              <a:t>data type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4861"/>
            <a:ext cx="12192000" cy="1308898"/>
          </a:xfrm>
          <a:solidFill>
            <a:schemeClr val="bg1">
              <a:lumMod val="1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"What Could I Be?"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8B083C45-3D92-F380-52C3-60907572D0AD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1EC92-D18D-F59D-6B59-38AE5520FA4F}"/>
              </a:ext>
            </a:extLst>
          </p:cNvPr>
          <p:cNvSpPr txBox="1">
            <a:spLocks/>
          </p:cNvSpPr>
          <p:nvPr/>
        </p:nvSpPr>
        <p:spPr>
          <a:xfrm>
            <a:off x="3681984" y="3755715"/>
            <a:ext cx="4828032" cy="2084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sz="8800" b="1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are the </a:t>
            </a:r>
            <a:r>
              <a:rPr lang="en-US" sz="5400" b="1" dirty="0">
                <a:solidFill>
                  <a:schemeClr val="bg2"/>
                </a:solidFill>
              </a:rPr>
              <a:t>two sides</a:t>
            </a:r>
            <a:r>
              <a:rPr lang="en-US" sz="5400" dirty="0">
                <a:solidFill>
                  <a:schemeClr val="bg1"/>
                </a:solidFill>
              </a:rPr>
              <a:t> to functions?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  <a:effectLst/>
              </a:rPr>
              <a:t>Define and Call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goes between a Variable Name and Variable Value?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  <a:effectLst/>
              </a:rPr>
              <a:t>Equals Sign </a:t>
            </a: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 a function, what goes </a:t>
            </a:r>
            <a:r>
              <a:rPr lang="en-US" sz="5400" b="1" dirty="0">
                <a:solidFill>
                  <a:schemeClr val="bg2"/>
                </a:solidFill>
              </a:rPr>
              <a:t>between the curly brackets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  <a:effectLst/>
              </a:rPr>
              <a:t>The Body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97509"/>
            <a:ext cx="10844784" cy="174650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 this example, what is the </a:t>
            </a:r>
            <a:r>
              <a:rPr lang="en-US" sz="5400" b="1" dirty="0">
                <a:solidFill>
                  <a:schemeClr val="bg2"/>
                </a:solidFill>
              </a:rPr>
              <a:t>name</a:t>
            </a:r>
            <a:r>
              <a:rPr lang="en-US" sz="5400" dirty="0">
                <a:solidFill>
                  <a:schemeClr val="bg1"/>
                </a:solidFill>
              </a:rPr>
              <a:t> of the variable?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4861"/>
            <a:ext cx="12192000" cy="1308898"/>
          </a:xfrm>
          <a:solidFill>
            <a:schemeClr val="bg1">
              <a:lumMod val="1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8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8800" b="1" dirty="0">
                <a:solidFill>
                  <a:schemeClr val="accent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800" b="1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8B083C45-3D92-F380-52C3-60907572D0AD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1EC92-D18D-F59D-6B59-38AE5520FA4F}"/>
              </a:ext>
            </a:extLst>
          </p:cNvPr>
          <p:cNvSpPr txBox="1">
            <a:spLocks/>
          </p:cNvSpPr>
          <p:nvPr/>
        </p:nvSpPr>
        <p:spPr>
          <a:xfrm>
            <a:off x="4175760" y="3737427"/>
            <a:ext cx="3840480" cy="2084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en-US" sz="8800" b="1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symbols go around </a:t>
            </a:r>
            <a:r>
              <a:rPr lang="en-US" sz="5400" b="1" dirty="0">
                <a:solidFill>
                  <a:schemeClr val="bg2"/>
                </a:solidFill>
              </a:rPr>
              <a:t>string values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0" dirty="0">
                <a:solidFill>
                  <a:schemeClr val="tx2">
                    <a:lumMod val="75000"/>
                  </a:schemeClr>
                </a:solidFill>
                <a:effectLst/>
              </a:rPr>
              <a:t>Quotation Marks </a:t>
            </a: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 "</a:t>
            </a:r>
            <a:endParaRPr lang="en-US" sz="8800" b="1" dirty="0">
              <a:solidFill>
                <a:schemeClr val="bg1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70C-A9E6-8EBC-5FBF-D7B741C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"/>
            <a:ext cx="10844784" cy="245581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WHITEBOARD CHALLENGE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  <a:latin typeface="+mn-lt"/>
              </a:rPr>
              <a:t>Display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 </a:t>
            </a:r>
            <a:r>
              <a:rPr lang="en-US" b="1" dirty="0">
                <a:solidFill>
                  <a:schemeClr val="bg2"/>
                </a:solidFill>
                <a:latin typeface="+mn-lt"/>
              </a:rPr>
              <a:t>pop-up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that says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 Want Candy</a:t>
            </a:r>
            <a:endParaRPr lang="en-US" sz="5400" b="1" spc="7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9FA-E449-2DA4-5716-D4FBB53A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35086"/>
            <a:ext cx="10844784" cy="2084433"/>
          </a:xfr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3"/>
                </a:solidFill>
                <a:latin typeface="Consolas" panose="020B0609020204030204" pitchFamily="49" charset="0"/>
              </a:rPr>
              <a:t>alert</a:t>
            </a:r>
            <a:r>
              <a:rPr lang="en-US" sz="6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"I Want Candy"</a:t>
            </a:r>
            <a:r>
              <a:rPr lang="en-US" sz="6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6600" b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4BA311F1-6DF8-7D2D-5AB8-55BF79562D81}"/>
              </a:ext>
            </a:extLst>
          </p:cNvPr>
          <p:cNvSpPr/>
          <p:nvPr/>
        </p:nvSpPr>
        <p:spPr>
          <a:xfrm>
            <a:off x="10387584" y="5678424"/>
            <a:ext cx="1645920" cy="996696"/>
          </a:xfrm>
          <a:prstGeom prst="ribbon2">
            <a:avLst>
              <a:gd name="adj1" fmla="val 16759"/>
              <a:gd name="adj2" fmla="val 592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Candy">
      <a:dk1>
        <a:srgbClr val="FF8080"/>
      </a:dk1>
      <a:lt1>
        <a:srgbClr val="FFE5EA"/>
      </a:lt1>
      <a:dk2>
        <a:srgbClr val="FF6019"/>
      </a:dk2>
      <a:lt2>
        <a:srgbClr val="FFFFFF"/>
      </a:lt2>
      <a:accent1>
        <a:srgbClr val="58E7E7"/>
      </a:accent1>
      <a:accent2>
        <a:srgbClr val="AFFFAF"/>
      </a:accent2>
      <a:accent3>
        <a:srgbClr val="E43838"/>
      </a:accent3>
      <a:accent4>
        <a:srgbClr val="F98BF1"/>
      </a:accent4>
      <a:accent5>
        <a:srgbClr val="FFFF31"/>
      </a:accent5>
      <a:accent6>
        <a:srgbClr val="FFEAAF"/>
      </a:accent6>
      <a:hlink>
        <a:srgbClr val="91F583"/>
      </a:hlink>
      <a:folHlink>
        <a:srgbClr val="F8B2D5"/>
      </a:folHlink>
    </a:clrScheme>
    <a:fontScheme name="Candy">
      <a:majorFont>
        <a:latin typeface="DynaPuff"/>
        <a:ea typeface=""/>
        <a:cs typeface=""/>
      </a:majorFont>
      <a:minorFont>
        <a:latin typeface="Concert O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394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DynaPuff</vt:lpstr>
      <vt:lpstr>Consolas</vt:lpstr>
      <vt:lpstr>Arial</vt:lpstr>
      <vt:lpstr>Concert One</vt:lpstr>
      <vt:lpstr>Office Theme</vt:lpstr>
      <vt:lpstr>Review Questions</vt:lpstr>
      <vt:lpstr>Which function is used to show a pop-up message to the user?</vt:lpstr>
      <vt:lpstr>In this example, what is the data type?</vt:lpstr>
      <vt:lpstr>What are the two sides to functions?</vt:lpstr>
      <vt:lpstr>What goes between a Variable Name and Variable Value?</vt:lpstr>
      <vt:lpstr>In a function, what goes between the curly brackets?</vt:lpstr>
      <vt:lpstr>In this example, what is the name of the variable?</vt:lpstr>
      <vt:lpstr>What symbols go around string values?</vt:lpstr>
      <vt:lpstr>WHITEBOARD CHALLENGE Display a pop-up that says I Want Candy</vt:lpstr>
      <vt:lpstr>In this example, what is the data type?</vt:lpstr>
      <vt:lpstr>Which attribute tells a button what to do when clicked?</vt:lpstr>
      <vt:lpstr>After this code, what is the value of the calc variable?</vt:lpstr>
      <vt:lpstr>What symbols come right after the alert keyword?</vt:lpstr>
      <vt:lpstr>WHITEBOARD CHALLENGE Call a function named doStuff</vt:lpstr>
      <vt:lpstr>What is the first word needed to create a variable?</vt:lpstr>
      <vt:lpstr>In this example, what is the value of the variable?</vt:lpstr>
      <vt:lpstr>Which function is used to ask a question to the user?</vt:lpstr>
      <vt:lpstr>WHITEBOARD CHALLENGE Create a variable named flavor, set to your favorite flavor of lollipop</vt:lpstr>
      <vt:lpstr>What message will appear?</vt:lpstr>
      <vt:lpstr>TEAM WHITEBOARD CHALLENGE Create an HTML button with text Click Me that runs a function named go when clicked</vt:lpstr>
      <vt:lpstr>TEAM WHITEBOARD CHALLENGE Define a function named hi that displays a message of Hi Hi Hi when it runs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15</cp:revision>
  <dcterms:created xsi:type="dcterms:W3CDTF">2023-04-14T13:44:33Z</dcterms:created>
  <dcterms:modified xsi:type="dcterms:W3CDTF">2023-04-18T16:32:55Z</dcterms:modified>
</cp:coreProperties>
</file>