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4" r:id="rId7"/>
    <p:sldId id="262" r:id="rId8"/>
    <p:sldId id="265" r:id="rId9"/>
    <p:sldId id="263" r:id="rId10"/>
    <p:sldId id="264" r:id="rId11"/>
    <p:sldId id="275" r:id="rId12"/>
    <p:sldId id="26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61"/>
    <a:srgbClr val="FFFFDD"/>
    <a:srgbClr val="E41B13"/>
    <a:srgbClr val="067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6936E-FCD5-4C50-B66B-85D5EA9168F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F7F99-7C45-4A99-96C8-97CDD37A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Anyone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3DB2-D7DE-4A9C-81F2-9C56ED9B57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927-211E-F695-F673-61BFFAAE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6CC4-2215-9B41-887F-A1D0E2C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6545-AFB4-8EC4-5220-899DD57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BC74-147D-FAF1-D00B-685A300E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10A-2B56-230B-58AD-35D7ECD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38D-63BA-E7FF-8667-F75B082B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3680-EBAB-0EE3-7BF4-BB6653D9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820-6972-A0AC-C14A-5F229F8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87-A318-B784-9238-14F35573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FBA9-CB1D-CB8C-0162-ACFF99B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7193-01A9-9DD1-22F6-8D2D8F86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BBE7-EFFB-ABF8-EA37-E393BBE3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ADE5-0082-F7A1-BADF-FB0D410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414-250D-AC76-D69A-3E52287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A15F-38AE-7E95-01EF-6D80671F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FB43-D5BE-2876-CB49-A896CDB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4883-F145-0EF2-64DD-823AA56A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1C0B-FBD2-C737-6200-05D47A8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CFC7-47D5-C9CF-B0D8-C0245B2C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34F1-978C-60E3-2B5E-BD6735D2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55F-9FD3-2103-91D6-577D70AB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CCEB-FAFD-1EC1-510C-30A9002C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CBAA-20A1-B7C5-EDD7-D1AE5DC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1E76-CD25-D9BE-A3A1-AA862D85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181B-7981-9EF2-377D-4CC1A13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F48-D170-CFFF-7A93-CBF5BD6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EFA-9CBA-E5BA-13B9-C75332D5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E01C6-D842-65B0-1AAA-AA21CD28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EE60-08C3-E307-4E0B-80A01DB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30D8-FE53-44EE-02CA-DC6D7E57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0C29-3E97-C85A-5C14-4CDA384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28A-54CE-2A16-5816-AB6AEA23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3409-ED04-489C-1E46-E4788903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7FDF-E258-8336-E647-E00E813D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F7BC-24C6-AD02-769F-C5B7B840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234B-C656-DD54-F7E9-917C8240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5B95-3C30-A961-19D4-80775CD8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2B5A1-8DCF-7007-458C-CB500C53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AF28-8D1F-B9E2-13FF-E210EF5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55E-9164-EC54-555F-520B16E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89947-2F9D-68DB-E870-0DAEFEF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291E-6D73-5F4B-43B9-C4414E1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1619-6CBE-FF0A-2D55-3E752C6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82D6D-FFA0-530A-E7B3-6242526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E5D2B-2F3B-330B-FCDC-5ABF6EC8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EF376-B965-F514-9ECD-BFF0566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34F7-CC2A-6ACA-05FB-01FB54B4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4C73-6F20-14AB-B7C5-A2AC0FF0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32D5-30C0-A756-D89A-57E46E23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F56D-6DC7-8967-8EFD-07C767B0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FA07-7D8F-9236-F56E-36F06385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D785-660C-DF69-823D-48A10790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A1D1-8F6F-CEB5-E7B4-B7922EF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82521-3783-05C9-FF69-936E3426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1912-8401-4FA5-CA30-ED9FF5E9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03DB-CC0E-92A2-12E1-27A5707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828-6FF5-BB22-7759-73225C7D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0AC-9ADF-5F19-B95D-A6BA08A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AEF04-3AB4-3421-1A61-3CF24AE2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BC58-B28F-5B8B-ACC5-54978164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5F59-6F18-754B-3E4C-49450C96E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E289-1C12-4E95-8FE8-FF2F994E0C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3949-E145-6D04-70EA-661F4BD1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F663-AB0E-24A4-5EBD-8B92ACCE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join/sclskonusk-josephmaxwel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wU2NoAtWK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D87-B969-CA3B-D00C-252706EE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67" y="3575785"/>
            <a:ext cx="6321287" cy="1141700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09B0-0F1B-6781-D069-5CFFF7E0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67" y="4717485"/>
            <a:ext cx="6321287" cy="16557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Hyland Python Academy @ UCS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D940D-4F78-01CF-752B-E9085274FFC7}"/>
              </a:ext>
            </a:extLst>
          </p:cNvPr>
          <p:cNvSpPr txBox="1"/>
          <p:nvPr/>
        </p:nvSpPr>
        <p:spPr>
          <a:xfrm>
            <a:off x="6678968" y="484753"/>
            <a:ext cx="9144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      ---_ ......._-_--.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(|\ /      / /| \  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/  /     .'  -=-'   `.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/  /    .'             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_/  /   .'        _.)   /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 o   </a:t>
            </a:r>
            <a:r>
              <a:rPr lang="en-US" sz="2400" b="1" dirty="0" err="1">
                <a:latin typeface="Consolas" panose="020B0609020204030204" pitchFamily="49" charset="0"/>
              </a:rPr>
              <a:t>o</a:t>
            </a:r>
            <a:r>
              <a:rPr lang="en-US" sz="2400" b="1" dirty="0">
                <a:latin typeface="Consolas" panose="020B0609020204030204" pitchFamily="49" charset="0"/>
              </a:rPr>
              <a:t>        _.-' /  .'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\          _.-'    / .'*|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\______.-'//    .'.' \*|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\|  \ | //   .'.' _ |*|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`   \|//  .'.'_ _ _|*|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  .// .'.' | _ _ \*|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\`-|\_/ /    \ _ _ \*\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`/'\__/      \ _ _ \*\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/^|            \ _ _ \*\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'  `             \ _ _ \*\   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           \ _ _ \*\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            \ _ _ \*\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             \ _ _ \*\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8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st be this tall to ride - Google Search | Roller coaster ...">
            <a:extLst>
              <a:ext uri="{FF2B5EF4-FFF2-40B4-BE49-F238E27FC236}">
                <a16:creationId xmlns:a16="http://schemas.microsoft.com/office/drawing/2014/main" id="{497F78C0-C7B8-0ECE-54DE-BD5B169F5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0" r="26095"/>
          <a:stretch/>
        </p:blipFill>
        <p:spPr bwMode="auto">
          <a:xfrm>
            <a:off x="0" y="0"/>
            <a:ext cx="34485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1546E-877B-733F-C499-0630E9AB0A63}"/>
              </a:ext>
            </a:extLst>
          </p:cNvPr>
          <p:cNvSpPr txBox="1"/>
          <p:nvPr/>
        </p:nvSpPr>
        <p:spPr>
          <a:xfrm>
            <a:off x="3631474" y="192315"/>
            <a:ext cx="8368937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19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54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"Allowed"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2041F-FE00-02C7-8CDC-4A71C7D10216}"/>
              </a:ext>
            </a:extLst>
          </p:cNvPr>
          <p:cNvSpPr txBox="1"/>
          <p:nvPr/>
        </p:nvSpPr>
        <p:spPr>
          <a:xfrm>
            <a:off x="3631474" y="4029019"/>
            <a:ext cx="8353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if</a:t>
            </a:r>
            <a:r>
              <a:rPr lang="en-US" sz="8000" dirty="0">
                <a:latin typeface="+mj-lt"/>
              </a:rPr>
              <a:t>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9EB7DB-7127-753B-17A5-A13AB1BD9B3E}"/>
              </a:ext>
            </a:extLst>
          </p:cNvPr>
          <p:cNvSpPr txBox="1">
            <a:spLocks/>
          </p:cNvSpPr>
          <p:nvPr/>
        </p:nvSpPr>
        <p:spPr>
          <a:xfrm>
            <a:off x="4682569" y="5319996"/>
            <a:ext cx="6929846" cy="4528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Doing things based on </a:t>
            </a:r>
            <a:r>
              <a:rPr lang="en-US" sz="2400" b="1" i="1" dirty="0" err="1">
                <a:solidFill>
                  <a:schemeClr val="accent2"/>
                </a:solidFill>
              </a:rPr>
              <a:t>boolean</a:t>
            </a:r>
            <a:r>
              <a:rPr lang="en-US" sz="2400" i="1" dirty="0">
                <a:solidFill>
                  <a:schemeClr val="accent2"/>
                </a:solidFill>
              </a:rPr>
              <a:t> values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32111-5F03-97AD-75A8-FEE8ADA8AF22}"/>
              </a:ext>
            </a:extLst>
          </p:cNvPr>
          <p:cNvSpPr/>
          <p:nvPr/>
        </p:nvSpPr>
        <p:spPr>
          <a:xfrm>
            <a:off x="8147492" y="497850"/>
            <a:ext cx="3910149" cy="1174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Will print </a:t>
            </a:r>
            <a:r>
              <a:rPr lang="en-US" sz="2000" i="1" dirty="0"/>
              <a:t>nothing</a:t>
            </a:r>
            <a:r>
              <a:rPr lang="en-US" sz="2000" dirty="0"/>
              <a:t> because</a:t>
            </a:r>
          </a:p>
          <a:p>
            <a:pPr algn="ctr"/>
            <a:r>
              <a:rPr lang="en-US" sz="3200" b="1" dirty="0">
                <a:latin typeface="Consolas" panose="020B0609020204030204" pitchFamily="49" charset="0"/>
              </a:rPr>
              <a:t>19 &gt; 42</a:t>
            </a:r>
            <a:r>
              <a:rPr lang="en-US" sz="3200" dirty="0"/>
              <a:t> is 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5849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41546E-877B-733F-C499-0630E9AB0A63}"/>
              </a:ext>
            </a:extLst>
          </p:cNvPr>
          <p:cNvSpPr txBox="1"/>
          <p:nvPr/>
        </p:nvSpPr>
        <p:spPr>
          <a:xfrm>
            <a:off x="583474" y="-1322976"/>
            <a:ext cx="1120793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72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19</a:t>
            </a:r>
            <a:endParaRPr lang="en-US" sz="7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2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7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2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72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"Allowed"</a:t>
            </a:r>
            <a:r>
              <a:rPr lang="en-US" sz="72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7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34CE0-3121-B020-C26C-95214A1305AB}"/>
              </a:ext>
            </a:extLst>
          </p:cNvPr>
          <p:cNvSpPr/>
          <p:nvPr/>
        </p:nvSpPr>
        <p:spPr>
          <a:xfrm>
            <a:off x="583475" y="888275"/>
            <a:ext cx="1332410" cy="1097280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D6726C-986B-E24F-A016-CA5F3E7A83B3}"/>
              </a:ext>
            </a:extLst>
          </p:cNvPr>
          <p:cNvSpPr/>
          <p:nvPr/>
        </p:nvSpPr>
        <p:spPr>
          <a:xfrm>
            <a:off x="1915886" y="888275"/>
            <a:ext cx="5860868" cy="109728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477CE-0022-AF48-1F44-9CF534EDD879}"/>
              </a:ext>
            </a:extLst>
          </p:cNvPr>
          <p:cNvSpPr/>
          <p:nvPr/>
        </p:nvSpPr>
        <p:spPr>
          <a:xfrm>
            <a:off x="7776754" y="888275"/>
            <a:ext cx="461700" cy="1097280"/>
          </a:xfrm>
          <a:prstGeom prst="round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691D6-F4E6-209E-D252-BF2510D19BB0}"/>
              </a:ext>
            </a:extLst>
          </p:cNvPr>
          <p:cNvSpPr/>
          <p:nvPr/>
        </p:nvSpPr>
        <p:spPr>
          <a:xfrm>
            <a:off x="583473" y="2044807"/>
            <a:ext cx="2063932" cy="1097280"/>
          </a:xfrm>
          <a:prstGeom prst="round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791DF7-D40C-79F0-9791-E03685E8C118}"/>
              </a:ext>
            </a:extLst>
          </p:cNvPr>
          <p:cNvSpPr/>
          <p:nvPr/>
        </p:nvSpPr>
        <p:spPr>
          <a:xfrm>
            <a:off x="2647405" y="2044807"/>
            <a:ext cx="8038012" cy="1097280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56D3B-EA1A-EA06-7A17-3838A49BCAD8}"/>
              </a:ext>
            </a:extLst>
          </p:cNvPr>
          <p:cNvSpPr txBox="1"/>
          <p:nvPr/>
        </p:nvSpPr>
        <p:spPr>
          <a:xfrm>
            <a:off x="583473" y="3656662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endParaRPr lang="en-US" sz="3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AE1FE-9925-10E4-B891-881DCE9321AF}"/>
              </a:ext>
            </a:extLst>
          </p:cNvPr>
          <p:cNvSpPr txBox="1"/>
          <p:nvPr/>
        </p:nvSpPr>
        <p:spPr>
          <a:xfrm>
            <a:off x="1531168" y="3656662"/>
            <a:ext cx="6707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condition</a:t>
            </a:r>
            <a:r>
              <a:rPr lang="en-US" sz="5400" dirty="0">
                <a:solidFill>
                  <a:schemeClr val="accent6"/>
                </a:solidFill>
              </a:rPr>
              <a:t> (</a:t>
            </a:r>
            <a:r>
              <a:rPr lang="en-US" sz="5400" dirty="0" err="1">
                <a:solidFill>
                  <a:schemeClr val="accent6"/>
                </a:solidFill>
              </a:rPr>
              <a:t>boolean</a:t>
            </a:r>
            <a:r>
              <a:rPr lang="en-US" sz="5400" dirty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F17B9-5FA1-453A-6E48-AC8960845E88}"/>
              </a:ext>
            </a:extLst>
          </p:cNvPr>
          <p:cNvSpPr txBox="1"/>
          <p:nvPr/>
        </p:nvSpPr>
        <p:spPr>
          <a:xfrm>
            <a:off x="7979865" y="3656662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en-US" sz="5400" dirty="0">
                <a:solidFill>
                  <a:schemeClr val="accent5"/>
                </a:solidFill>
              </a:rPr>
              <a:t> (colon)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E2ED5-D8E3-3AEB-B89D-7A0012427D38}"/>
              </a:ext>
            </a:extLst>
          </p:cNvPr>
          <p:cNvSpPr txBox="1"/>
          <p:nvPr/>
        </p:nvSpPr>
        <p:spPr>
          <a:xfrm>
            <a:off x="1401874" y="45736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67747-A790-2C2E-E354-A058C613A08A}"/>
              </a:ext>
            </a:extLst>
          </p:cNvPr>
          <p:cNvSpPr txBox="1"/>
          <p:nvPr/>
        </p:nvSpPr>
        <p:spPr>
          <a:xfrm>
            <a:off x="1057320" y="4573650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indent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B60B7-4455-D2F0-0B16-730F09F52411}"/>
              </a:ext>
            </a:extLst>
          </p:cNvPr>
          <p:cNvSpPr txBox="1"/>
          <p:nvPr/>
        </p:nvSpPr>
        <p:spPr>
          <a:xfrm>
            <a:off x="3821906" y="4573650"/>
            <a:ext cx="624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body </a:t>
            </a:r>
            <a:r>
              <a:rPr lang="en-US" sz="5400" dirty="0"/>
              <a:t>statement(s)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040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FDF3B-21BB-C50E-36DA-3091C01DA2D2}"/>
              </a:ext>
            </a:extLst>
          </p:cNvPr>
          <p:cNvSpPr txBox="1"/>
          <p:nvPr/>
        </p:nvSpPr>
        <p:spPr>
          <a:xfrm>
            <a:off x="653141" y="531110"/>
            <a:ext cx="10485121" cy="48320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4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input(</a:t>
            </a:r>
            <a:r>
              <a:rPr lang="en-US" sz="4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"Enter a color: "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4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"🥶"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EBBBFF"/>
              </a:solidFill>
              <a:latin typeface="Consolas" panose="020B0609020204030204" pitchFamily="49" charset="0"/>
            </a:endParaRPr>
          </a:p>
          <a:p>
            <a:r>
              <a:rPr lang="en-US" sz="44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4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"🥵"</a:t>
            </a:r>
            <a:r>
              <a:rPr lang="en-US" sz="4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7B399E9-EDDC-1709-BB9E-DB8B3206229D}"/>
              </a:ext>
            </a:extLst>
          </p:cNvPr>
          <p:cNvSpPr/>
          <p:nvPr/>
        </p:nvSpPr>
        <p:spPr>
          <a:xfrm>
            <a:off x="7715794" y="2926080"/>
            <a:ext cx="3091543" cy="188976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3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1645-D9CF-4BD3-28A9-69ECDAD0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2400" b="1" dirty="0"/>
              <a:t>Quiz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3F41-ED8E-F057-E42D-171C8E4B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your turn to </a:t>
            </a:r>
            <a:r>
              <a:rPr lang="en-US" sz="5400" i="1" dirty="0">
                <a:latin typeface="Blackadder ITC" panose="04020505051007020D02" pitchFamily="82" charset="0"/>
              </a:rPr>
              <a:t>become Python</a:t>
            </a:r>
            <a:endParaRPr lang="en-US" dirty="0">
              <a:latin typeface="Blackadder ITC" panose="04020505051007020D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59FE8-D1D5-E4A9-FA36-C8568FE54BFA}"/>
              </a:ext>
            </a:extLst>
          </p:cNvPr>
          <p:cNvSpPr txBox="1"/>
          <p:nvPr/>
        </p:nvSpPr>
        <p:spPr>
          <a:xfrm>
            <a:off x="1402080" y="454842"/>
            <a:ext cx="9387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For each question: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🔎 Read the code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	🔊 Say </a:t>
            </a:r>
            <a:r>
              <a:rPr lang="en-US" sz="3200" b="1" dirty="0">
                <a:solidFill>
                  <a:schemeClr val="accent5"/>
                </a:solidFill>
              </a:rPr>
              <a:t>out loud</a:t>
            </a:r>
            <a:r>
              <a:rPr lang="en-US" sz="3200" dirty="0">
                <a:solidFill>
                  <a:schemeClr val="accent5"/>
                </a:solidFill>
              </a:rPr>
              <a:t> whatever will be printed</a:t>
            </a:r>
          </a:p>
        </p:txBody>
      </p:sp>
    </p:spTree>
    <p:extLst>
      <p:ext uri="{BB962C8B-B14F-4D97-AF65-F5344CB8AC3E}">
        <p14:creationId xmlns:p14="http://schemas.microsoft.com/office/powerpoint/2010/main" val="17421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853439" y="548527"/>
            <a:ext cx="10485121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9DA4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endParaRPr lang="en-US" sz="8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80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FF9DA4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80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8000" dirty="0">
                <a:solidFill>
                  <a:srgbClr val="D1F1A9"/>
                </a:solidFill>
                <a:latin typeface="Consolas" panose="020B0609020204030204" pitchFamily="49" charset="0"/>
              </a:rPr>
              <a:t>"FIVE"</a:t>
            </a:r>
            <a:r>
              <a:rPr lang="en-US" sz="80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8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6886575" y="304800"/>
            <a:ext cx="3581400" cy="259080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50000"/>
                  </a:schemeClr>
                </a:solidFill>
              </a:rPr>
              <a:t>“FIVE”</a:t>
            </a:r>
          </a:p>
        </p:txBody>
      </p:sp>
    </p:spTree>
    <p:extLst>
      <p:ext uri="{BB962C8B-B14F-4D97-AF65-F5344CB8AC3E}">
        <p14:creationId xmlns:p14="http://schemas.microsoft.com/office/powerpoint/2010/main" val="4061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853439" y="2291602"/>
            <a:ext cx="10485121" cy="25545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FFC58F"/>
                </a:solidFill>
                <a:latin typeface="Consolas" panose="020B0609020204030204" pitchFamily="49" charset="0"/>
              </a:rPr>
              <a:t>9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99FFFF"/>
                </a:solidFill>
                <a:latin typeface="Consolas" panose="020B0609020204030204" pitchFamily="49" charset="0"/>
              </a:rPr>
              <a:t>&lt;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80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80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80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80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8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6886575" y="304800"/>
            <a:ext cx="3581400" cy="259080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Nothing!</a:t>
            </a:r>
          </a:p>
        </p:txBody>
      </p:sp>
    </p:spTree>
    <p:extLst>
      <p:ext uri="{BB962C8B-B14F-4D97-AF65-F5344CB8AC3E}">
        <p14:creationId xmlns:p14="http://schemas.microsoft.com/office/powerpoint/2010/main" val="5770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853439" y="548527"/>
            <a:ext cx="10485121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"Math"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7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&lt;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"Broke"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7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6858000" y="2781300"/>
            <a:ext cx="3038475" cy="238125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</a:schemeClr>
                </a:solidFill>
              </a:rPr>
              <a:t>“Math”</a:t>
            </a:r>
          </a:p>
        </p:txBody>
      </p:sp>
    </p:spTree>
    <p:extLst>
      <p:ext uri="{BB962C8B-B14F-4D97-AF65-F5344CB8AC3E}">
        <p14:creationId xmlns:p14="http://schemas.microsoft.com/office/powerpoint/2010/main" val="418280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853439" y="548527"/>
            <a:ext cx="10485121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"Hi"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7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72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10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9FFFF"/>
                </a:solidFill>
                <a:latin typeface="Consolas" panose="020B0609020204030204" pitchFamily="49" charset="0"/>
              </a:rPr>
              <a:t>-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7200" dirty="0">
                <a:solidFill>
                  <a:srgbClr val="D1F1A9"/>
                </a:solidFill>
                <a:latin typeface="Consolas" panose="020B0609020204030204" pitchFamily="49" charset="0"/>
              </a:rPr>
              <a:t>"Equal"</a:t>
            </a:r>
            <a:r>
              <a:rPr lang="en-US" sz="72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7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8543925" y="1933575"/>
            <a:ext cx="3581400" cy="259080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“Hi,</a:t>
            </a:r>
          </a:p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Equal”</a:t>
            </a:r>
          </a:p>
        </p:txBody>
      </p:sp>
    </p:spTree>
    <p:extLst>
      <p:ext uri="{BB962C8B-B14F-4D97-AF65-F5344CB8AC3E}">
        <p14:creationId xmlns:p14="http://schemas.microsoft.com/office/powerpoint/2010/main" val="7869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186689" y="843677"/>
            <a:ext cx="11938636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"hey"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"Hey"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"Hey"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6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66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"hey"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"hey"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"case matters"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6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8610600" y="1152526"/>
            <a:ext cx="3581400" cy="336232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“case</a:t>
            </a:r>
          </a:p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matters”</a:t>
            </a:r>
          </a:p>
        </p:txBody>
      </p:sp>
    </p:spTree>
    <p:extLst>
      <p:ext uri="{BB962C8B-B14F-4D97-AF65-F5344CB8AC3E}">
        <p14:creationId xmlns:p14="http://schemas.microsoft.com/office/powerpoint/2010/main" val="1145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3A43A-859B-54AB-0F16-1E52BE7BEC94}"/>
              </a:ext>
            </a:extLst>
          </p:cNvPr>
          <p:cNvSpPr txBox="1"/>
          <p:nvPr/>
        </p:nvSpPr>
        <p:spPr>
          <a:xfrm>
            <a:off x="253364" y="106559"/>
            <a:ext cx="11938636" cy="61863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9DA4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"Sam"</a:t>
            </a:r>
            <a:endParaRPr lang="en-US" sz="6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b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66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FF9DA4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"Samuel"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"greetings"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6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6600" dirty="0">
                <a:solidFill>
                  <a:srgbClr val="EBBBFF"/>
                </a:solidFill>
                <a:latin typeface="Consolas" panose="020B0609020204030204" pitchFamily="49" charset="0"/>
              </a:rPr>
              <a:t>if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FF9DA4"/>
                </a:solidFill>
                <a:latin typeface="Consolas" panose="020B0609020204030204" pitchFamily="49" charset="0"/>
              </a:rPr>
              <a:t>name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"Sam"</a:t>
            </a:r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6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print(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sz="6600" dirty="0" err="1">
                <a:solidFill>
                  <a:srgbClr val="D1F1A9"/>
                </a:solidFill>
                <a:latin typeface="Consolas" panose="020B0609020204030204" pitchFamily="49" charset="0"/>
              </a:rPr>
              <a:t>yo</a:t>
            </a:r>
            <a:r>
              <a:rPr lang="en-US" sz="6600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sz="6600" dirty="0">
                <a:solidFill>
                  <a:srgbClr val="BBDAFF"/>
                </a:solidFill>
                <a:latin typeface="Consolas" panose="020B0609020204030204" pitchFamily="49" charset="0"/>
              </a:rPr>
              <a:t>)</a:t>
            </a:r>
            <a:endParaRPr lang="en-US" sz="6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06C-B83B-5710-1279-8280175D19AB}"/>
              </a:ext>
            </a:extLst>
          </p:cNvPr>
          <p:cNvSpPr txBox="1"/>
          <p:nvPr/>
        </p:nvSpPr>
        <p:spPr>
          <a:xfrm>
            <a:off x="9371163" y="205274"/>
            <a:ext cx="2567473" cy="232215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sz="6000" dirty="0" err="1">
                <a:solidFill>
                  <a:schemeClr val="tx1">
                    <a:lumMod val="50000"/>
                  </a:schemeClr>
                </a:solidFill>
              </a:rPr>
              <a:t>yo</a:t>
            </a:r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618-3E6D-6CCA-B6AC-043142CB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664"/>
          </a:xfrm>
        </p:spPr>
        <p:txBody>
          <a:bodyPr/>
          <a:lstStyle/>
          <a:p>
            <a:pPr algn="ctr"/>
            <a:r>
              <a:rPr lang="en-US" dirty="0"/>
              <a:t>Intro: </a:t>
            </a:r>
            <a:r>
              <a:rPr lang="en-US" b="1" dirty="0"/>
              <a:t>True/False Trivia</a:t>
            </a:r>
          </a:p>
        </p:txBody>
      </p:sp>
      <p:pic>
        <p:nvPicPr>
          <p:cNvPr id="2050" name="Picture 2" descr="Amazon.com : No. 1 Foam Finger, 18&quot; (Kelly Green) : Sports &amp; Outdoors">
            <a:extLst>
              <a:ext uri="{FF2B5EF4-FFF2-40B4-BE49-F238E27FC236}">
                <a16:creationId xmlns:a16="http://schemas.microsoft.com/office/drawing/2014/main" id="{8B0EEDCB-BC4B-80B0-75D2-A89B9969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" b="97900" l="7127" r="96437">
                        <a14:foregroundMark x1="64143" y1="12600" x2="77283" y2="2300"/>
                        <a14:foregroundMark x1="77283" y1="2300" x2="91982" y2="28600"/>
                        <a14:foregroundMark x1="91982" y1="28600" x2="89755" y2="89300"/>
                        <a14:foregroundMark x1="89755" y1="89300" x2="57461" y2="98600"/>
                        <a14:foregroundMark x1="57461" y1="98600" x2="3341" y2="98200"/>
                        <a14:foregroundMark x1="4708" y1="86827" x2="7127" y2="66700"/>
                        <a14:foregroundMark x1="3341" y1="98200" x2="4081" y2="92043"/>
                        <a14:foregroundMark x1="7127" y1="66700" x2="42094" y2="51900"/>
                        <a14:foregroundMark x1="42094" y1="51900" x2="62361" y2="48800"/>
                        <a14:foregroundMark x1="64588" y1="12200" x2="76169" y2="2100"/>
                        <a14:foregroundMark x1="76169" y1="2100" x2="73497" y2="8200"/>
                        <a14:foregroundMark x1="85969" y1="4400" x2="96659" y2="53700"/>
                        <a14:foregroundMark x1="96659" y1="53700" x2="83964" y2="71900"/>
                        <a14:foregroundMark x1="83964" y1="71900" x2="57461" y2="81800"/>
                        <a14:foregroundMark x1="89532" y1="80200" x2="95100" y2="94500"/>
                        <a14:foregroundMark x1="95100" y1="94500" x2="59020" y2="99500"/>
                        <a14:foregroundMark x1="59020" y1="99500" x2="15145" y2="97900"/>
                        <a14:foregroundMark x1="15145" y1="97900" x2="16927" y2="84000"/>
                        <a14:foregroundMark x1="16927" y1="84000" x2="24499" y2="73800"/>
                        <a14:foregroundMark x1="65479" y1="36800" x2="60248" y2="17941"/>
                        <a14:foregroundMark x1="59409" y1="9627" x2="75056" y2="1400"/>
                        <a14:foregroundMark x1="75056" y1="1400" x2="91091" y2="14400"/>
                        <a14:foregroundMark x1="91091" y1="14400" x2="93764" y2="28800"/>
                        <a14:foregroundMark x1="93764" y1="28800" x2="88196" y2="32800"/>
                        <a14:backgroundMark x1="4454" y1="86800" x2="1782" y2="91800"/>
                        <a14:backgroundMark x1="59243" y1="10200" x2="59243" y2="20400"/>
                        <a14:backgroundMark x1="58797" y1="9600" x2="57016" y2="17800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70" y="1690688"/>
            <a:ext cx="195407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am Hand Peace/ Victory Sign | Perfect Imprints">
            <a:extLst>
              <a:ext uri="{FF2B5EF4-FFF2-40B4-BE49-F238E27FC236}">
                <a16:creationId xmlns:a16="http://schemas.microsoft.com/office/drawing/2014/main" id="{C7C3E083-D98B-1C92-CB42-7CEDFF06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5" b="95250" l="10000" r="90000">
                        <a14:foregroundMark x1="40500" y1="42750" x2="35500" y2="12000"/>
                        <a14:foregroundMark x1="35500" y1="12000" x2="46000" y2="18875"/>
                        <a14:foregroundMark x1="46000" y1="18875" x2="55375" y2="42375"/>
                        <a14:foregroundMark x1="55375" y1="42375" x2="61875" y2="29125"/>
                        <a14:foregroundMark x1="61875" y1="29125" x2="67125" y2="7125"/>
                        <a14:foregroundMark x1="67125" y1="7125" x2="74625" y2="9000"/>
                        <a14:foregroundMark x1="72875" y1="4750" x2="70125" y2="4125"/>
                        <a14:foregroundMark x1="69461" y1="62841" x2="66500" y2="91875"/>
                        <a14:foregroundMark x1="72250" y1="35500" x2="70273" y2="54878"/>
                        <a14:foregroundMark x1="66500" y1="91875" x2="51875" y2="96625"/>
                        <a14:foregroundMark x1="51875" y1="96625" x2="27125" y2="95250"/>
                        <a14:foregroundMark x1="27125" y1="95250" x2="28875" y2="88750"/>
                        <a14:foregroundMark x1="49125" y1="57000" x2="41625" y2="48625"/>
                        <a14:foregroundMark x1="41625" y1="48625" x2="29500" y2="51500"/>
                        <a14:foregroundMark x1="29500" y1="51500" x2="28000" y2="68000"/>
                        <a14:foregroundMark x1="28000" y1="68000" x2="47250" y2="60125"/>
                        <a14:foregroundMark x1="47250" y1="60125" x2="47000" y2="52750"/>
                        <a14:foregroundMark x1="31500" y1="50000" x2="22652" y2="59290"/>
                        <a14:foregroundMark x1="23233" y1="59437" x2="32500" y2="53750"/>
                        <a14:foregroundMark x1="32500" y1="53750" x2="29625" y2="50500"/>
                        <a14:foregroundMark x1="42625" y1="64250" x2="38750" y2="65000"/>
                        <a14:foregroundMark x1="37250" y1="67875" x2="36250" y2="67500"/>
                        <a14:foregroundMark x1="38000" y1="67000" x2="42250" y2="66125"/>
                        <a14:backgroundMark x1="22000" y1="59125" x2="21000" y2="63000"/>
                        <a14:backgroundMark x1="71500" y1="55875" x2="71375" y2="62875"/>
                        <a14:backgroundMark x1="70500" y1="56750" x2="71750" y2="53250"/>
                        <a14:backgroundMark x1="70375" y1="54875" x2="70500" y2="58750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52" y="1690688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93321-95F5-B6B8-AB59-0CF921B95962}"/>
              </a:ext>
            </a:extLst>
          </p:cNvPr>
          <p:cNvSpPr txBox="1"/>
          <p:nvPr/>
        </p:nvSpPr>
        <p:spPr>
          <a:xfrm>
            <a:off x="1124472" y="2529950"/>
            <a:ext cx="1951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117861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F5199-A829-5BF6-375F-2E7C6E96CBCB}"/>
              </a:ext>
            </a:extLst>
          </p:cNvPr>
          <p:cNvSpPr txBox="1"/>
          <p:nvPr/>
        </p:nvSpPr>
        <p:spPr>
          <a:xfrm>
            <a:off x="6362678" y="2529950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1B1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2411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AA19-04DA-9879-504E-363062AF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04B6-4078-7E6B-997A-9A7ACE910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Hyland Python Academy @ UCS</a:t>
            </a:r>
          </a:p>
        </p:txBody>
      </p:sp>
    </p:spTree>
    <p:extLst>
      <p:ext uri="{BB962C8B-B14F-4D97-AF65-F5344CB8AC3E}">
        <p14:creationId xmlns:p14="http://schemas.microsoft.com/office/powerpoint/2010/main" val="1045977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44F-12B4-6B46-9B58-47BA4787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1389"/>
            <a:ext cx="9144000" cy="205522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Each year has </a:t>
            </a:r>
            <a:r>
              <a:rPr lang="en-US" sz="8000" b="1" dirty="0"/>
              <a:t>15 months</a:t>
            </a:r>
            <a:r>
              <a:rPr lang="en-US" sz="8000" dirty="0"/>
              <a:t> total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FE4F-E1B9-E60C-C209-95543F773E2B}"/>
              </a:ext>
            </a:extLst>
          </p:cNvPr>
          <p:cNvSpPr txBox="1"/>
          <p:nvPr/>
        </p:nvSpPr>
        <p:spPr>
          <a:xfrm rot="20073762">
            <a:off x="6763162" y="3525586"/>
            <a:ext cx="4014240" cy="1862048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E41B1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9375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44F-12B4-6B46-9B58-47BA4787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8049"/>
            <a:ext cx="9144000" cy="2338561"/>
          </a:xfrm>
        </p:spPr>
        <p:txBody>
          <a:bodyPr>
            <a:normAutofit/>
          </a:bodyPr>
          <a:lstStyle/>
          <a:p>
            <a:r>
              <a:rPr lang="en-US" sz="8000" dirty="0"/>
              <a:t>Sharks are mammals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FE4F-E1B9-E60C-C209-95543F773E2B}"/>
              </a:ext>
            </a:extLst>
          </p:cNvPr>
          <p:cNvSpPr txBox="1"/>
          <p:nvPr/>
        </p:nvSpPr>
        <p:spPr>
          <a:xfrm rot="20073762">
            <a:off x="6763162" y="3525586"/>
            <a:ext cx="4014240" cy="1862048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E41B1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4751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44F-12B4-6B46-9B58-47BA4787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287"/>
            <a:ext cx="9144000" cy="522514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The oldest domestic cat on record lived to be over </a:t>
            </a:r>
            <a:r>
              <a:rPr lang="en-US" sz="8000" b="1" dirty="0"/>
              <a:t>35 years 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FE4F-E1B9-E60C-C209-95543F773E2B}"/>
              </a:ext>
            </a:extLst>
          </p:cNvPr>
          <p:cNvSpPr txBox="1"/>
          <p:nvPr/>
        </p:nvSpPr>
        <p:spPr>
          <a:xfrm rot="20073762">
            <a:off x="7366932" y="3516257"/>
            <a:ext cx="3571812" cy="1862048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11786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403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44F-12B4-6B46-9B58-47BA4787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59"/>
            <a:ext cx="9144000" cy="5225143"/>
          </a:xfrm>
        </p:spPr>
        <p:txBody>
          <a:bodyPr>
            <a:normAutofit/>
          </a:bodyPr>
          <a:lstStyle/>
          <a:p>
            <a:r>
              <a:rPr lang="en-US" sz="8000" dirty="0"/>
              <a:t>There are more than </a:t>
            </a:r>
            <a:r>
              <a:rPr lang="en-US" sz="8000" b="1" dirty="0"/>
              <a:t>500</a:t>
            </a:r>
            <a:r>
              <a:rPr lang="en-US" sz="8000" dirty="0"/>
              <a:t> programming languages</a:t>
            </a:r>
            <a:endParaRPr 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FE4F-E1B9-E60C-C209-95543F773E2B}"/>
              </a:ext>
            </a:extLst>
          </p:cNvPr>
          <p:cNvSpPr txBox="1"/>
          <p:nvPr/>
        </p:nvSpPr>
        <p:spPr>
          <a:xfrm rot="20073762">
            <a:off x="7366932" y="3516257"/>
            <a:ext cx="3571812" cy="1862048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11786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9336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44F-12B4-6B46-9B58-47BA4787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3813047"/>
          </a:xfrm>
        </p:spPr>
        <p:txBody>
          <a:bodyPr>
            <a:normAutofit/>
          </a:bodyPr>
          <a:lstStyle/>
          <a:p>
            <a:r>
              <a:rPr lang="en-US" sz="8000" dirty="0"/>
              <a:t>Super Mario’s original name was </a:t>
            </a:r>
            <a:r>
              <a:rPr lang="en-US" sz="8000" b="1" dirty="0"/>
              <a:t>Mr. Jumps</a:t>
            </a:r>
            <a:r>
              <a:rPr lang="en-US" sz="8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4FE4F-E1B9-E60C-C209-95543F773E2B}"/>
              </a:ext>
            </a:extLst>
          </p:cNvPr>
          <p:cNvSpPr txBox="1"/>
          <p:nvPr/>
        </p:nvSpPr>
        <p:spPr>
          <a:xfrm rot="20073762">
            <a:off x="6763162" y="3525586"/>
            <a:ext cx="4014240" cy="1862048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E41B1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3937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F72A-9AFA-BFA4-B993-B70C379D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True/False: </a:t>
            </a:r>
            <a:r>
              <a:rPr lang="en-US" b="1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B797-F9D3-7753-302A-A89F3819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75"/>
            <a:ext cx="6929846" cy="452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 Python, a </a:t>
            </a:r>
            <a:r>
              <a:rPr lang="en-US" sz="2400" i="1" dirty="0" err="1">
                <a:solidFill>
                  <a:schemeClr val="accent2"/>
                </a:solidFill>
              </a:rPr>
              <a:t>boolean</a:t>
            </a:r>
            <a:r>
              <a:rPr lang="en-US" sz="2400" dirty="0">
                <a:solidFill>
                  <a:schemeClr val="accent2"/>
                </a:solidFill>
              </a:rPr>
              <a:t> can only be </a:t>
            </a:r>
            <a:r>
              <a:rPr lang="en-US" sz="2400" b="1" dirty="0">
                <a:solidFill>
                  <a:schemeClr val="accent2"/>
                </a:solidFill>
              </a:rPr>
              <a:t>true</a:t>
            </a:r>
            <a:r>
              <a:rPr lang="en-US" sz="2400" dirty="0">
                <a:solidFill>
                  <a:schemeClr val="accent2"/>
                </a:solidFill>
              </a:rPr>
              <a:t> or </a:t>
            </a:r>
            <a:r>
              <a:rPr lang="en-US" sz="2400" b="1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8860D-EFF4-6F61-E64F-2BE489B1F08F}"/>
              </a:ext>
            </a:extLst>
          </p:cNvPr>
          <p:cNvSpPr txBox="1"/>
          <p:nvPr/>
        </p:nvSpPr>
        <p:spPr>
          <a:xfrm>
            <a:off x="595310" y="2251933"/>
            <a:ext cx="273381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40CE3-1409-AC49-35B2-D6CF0C62B81D}"/>
              </a:ext>
            </a:extLst>
          </p:cNvPr>
          <p:cNvSpPr txBox="1"/>
          <p:nvPr/>
        </p:nvSpPr>
        <p:spPr>
          <a:xfrm>
            <a:off x="6791417" y="2266229"/>
            <a:ext cx="489159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"Hi"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706BE-53C2-67CF-25AF-80A5D99BB514}"/>
              </a:ext>
            </a:extLst>
          </p:cNvPr>
          <p:cNvSpPr txBox="1"/>
          <p:nvPr/>
        </p:nvSpPr>
        <p:spPr>
          <a:xfrm>
            <a:off x="740202" y="3943188"/>
            <a:ext cx="258892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9FFFF"/>
                </a:solidFill>
                <a:latin typeface="Consolas" panose="020B0609020204030204" pitchFamily="49" charset="0"/>
              </a:rPr>
              <a:t>==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5E390-DAEE-4FA1-D5D5-5B32E81419E7}"/>
              </a:ext>
            </a:extLst>
          </p:cNvPr>
          <p:cNvSpPr txBox="1"/>
          <p:nvPr/>
        </p:nvSpPr>
        <p:spPr>
          <a:xfrm>
            <a:off x="3669691" y="2620863"/>
            <a:ext cx="273381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51CBE-082A-47FD-1A66-916EE434ADCC}"/>
              </a:ext>
            </a:extLst>
          </p:cNvPr>
          <p:cNvSpPr txBox="1"/>
          <p:nvPr/>
        </p:nvSpPr>
        <p:spPr>
          <a:xfrm>
            <a:off x="284086" y="5346747"/>
            <a:ext cx="455424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9FFFF"/>
                </a:solidFill>
                <a:latin typeface="Consolas" panose="020B0609020204030204" pitchFamily="49" charset="0"/>
              </a:rPr>
              <a:t>&gt;=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400" dirty="0">
                <a:solidFill>
                  <a:srgbClr val="99FFFF"/>
                </a:solidFill>
                <a:latin typeface="Consolas" panose="020B0609020204030204" pitchFamily="49" charset="0"/>
              </a:rPr>
              <a:t> +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 5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9B94A-47BD-6EC9-2236-0D57FD59786E}"/>
              </a:ext>
            </a:extLst>
          </p:cNvPr>
          <p:cNvSpPr txBox="1"/>
          <p:nvPr/>
        </p:nvSpPr>
        <p:spPr>
          <a:xfrm>
            <a:off x="5113537" y="3859701"/>
            <a:ext cx="6434325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# name = "Mike"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5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"El"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916B-A0F1-D502-3EED-3AF42D9ECA8A}"/>
              </a:ext>
            </a:extLst>
          </p:cNvPr>
          <p:cNvSpPr txBox="1"/>
          <p:nvPr/>
        </p:nvSpPr>
        <p:spPr>
          <a:xfrm>
            <a:off x="1624392" y="1958381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9BA72-401E-1492-8397-140F8085291B}"/>
              </a:ext>
            </a:extLst>
          </p:cNvPr>
          <p:cNvSpPr txBox="1"/>
          <p:nvPr/>
        </p:nvSpPr>
        <p:spPr>
          <a:xfrm>
            <a:off x="1767914" y="5098515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6F947-35A8-D057-DED9-23F86EBA057E}"/>
              </a:ext>
            </a:extLst>
          </p:cNvPr>
          <p:cNvSpPr txBox="1"/>
          <p:nvPr/>
        </p:nvSpPr>
        <p:spPr>
          <a:xfrm>
            <a:off x="1623021" y="365338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F24FE-6CA5-2EE6-FDE8-EB75605838C1}"/>
              </a:ext>
            </a:extLst>
          </p:cNvPr>
          <p:cNvSpPr txBox="1"/>
          <p:nvPr/>
        </p:nvSpPr>
        <p:spPr>
          <a:xfrm>
            <a:off x="4774341" y="232877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2D1EB-6C70-94EB-29EC-1AD0B1985CD8}"/>
              </a:ext>
            </a:extLst>
          </p:cNvPr>
          <p:cNvSpPr txBox="1"/>
          <p:nvPr/>
        </p:nvSpPr>
        <p:spPr>
          <a:xfrm>
            <a:off x="8862877" y="20046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DD7DE-CFF2-939C-F97F-4CA5F29A8A8A}"/>
              </a:ext>
            </a:extLst>
          </p:cNvPr>
          <p:cNvSpPr txBox="1"/>
          <p:nvPr/>
        </p:nvSpPr>
        <p:spPr>
          <a:xfrm>
            <a:off x="7166366" y="618341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577963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Essence of the Computer (Bits and Bytes, Episode 1)">
            <a:hlinkClick r:id="" action="ppaction://media"/>
            <a:extLst>
              <a:ext uri="{FF2B5EF4-FFF2-40B4-BE49-F238E27FC236}">
                <a16:creationId xmlns:a16="http://schemas.microsoft.com/office/drawing/2014/main" id="{13DD0CDE-CB47-D516-DE58-1CE7C254B1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5589" y="29391"/>
            <a:ext cx="9065623" cy="67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6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ython">
      <a:dk1>
        <a:srgbClr val="77FF77"/>
      </a:dk1>
      <a:lt1>
        <a:srgbClr val="000044"/>
      </a:lt1>
      <a:dk2>
        <a:srgbClr val="FFFFFF"/>
      </a:dk2>
      <a:lt2>
        <a:srgbClr val="000000"/>
      </a:lt2>
      <a:accent1>
        <a:srgbClr val="FFFFDD"/>
      </a:accent1>
      <a:accent2>
        <a:srgbClr val="FFDD00"/>
      </a:accent2>
      <a:accent3>
        <a:srgbClr val="DDFFFF"/>
      </a:accent3>
      <a:accent4>
        <a:srgbClr val="FFDDFF"/>
      </a:accent4>
      <a:accent5>
        <a:srgbClr val="00DDFF"/>
      </a:accent5>
      <a:accent6>
        <a:srgbClr val="DD00FF"/>
      </a:accent6>
      <a:hlink>
        <a:srgbClr val="FFFF77"/>
      </a:hlink>
      <a:folHlink>
        <a:srgbClr val="FFFFDD"/>
      </a:folHlink>
    </a:clrScheme>
    <a:fontScheme name="Python">
      <a:majorFont>
        <a:latin typeface="Space Mon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498</Words>
  <Application>Microsoft Office PowerPoint</Application>
  <PresentationFormat>Widescreen</PresentationFormat>
  <Paragraphs>109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Blackadder ITC</vt:lpstr>
      <vt:lpstr>Calibri</vt:lpstr>
      <vt:lpstr>Consolas</vt:lpstr>
      <vt:lpstr>Inter</vt:lpstr>
      <vt:lpstr>Space Mono</vt:lpstr>
      <vt:lpstr>Office Theme</vt:lpstr>
      <vt:lpstr>Conditionals</vt:lpstr>
      <vt:lpstr>Intro: True/False Trivia</vt:lpstr>
      <vt:lpstr>Each year has 15 months total</vt:lpstr>
      <vt:lpstr>Sharks are mammals</vt:lpstr>
      <vt:lpstr>The oldest domestic cat on record lived to be over 35 years old</vt:lpstr>
      <vt:lpstr>There are more than 500 programming languages</vt:lpstr>
      <vt:lpstr>Super Mario’s original name was Mr. Jumps </vt:lpstr>
      <vt:lpstr>True/False: Boolean</vt:lpstr>
      <vt:lpstr>PowerPoint Presentation</vt:lpstr>
      <vt:lpstr>PowerPoint Presentation</vt:lpstr>
      <vt:lpstr>PowerPoint Presentation</vt:lpstr>
      <vt:lpstr>PowerPoint Presentation</vt:lpstr>
      <vt:lpstr>Quiz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Python</dc:title>
  <dc:creator>Joseph Maxwell</dc:creator>
  <cp:lastModifiedBy>Joseph Maxwell</cp:lastModifiedBy>
  <cp:revision>5</cp:revision>
  <dcterms:created xsi:type="dcterms:W3CDTF">2023-09-06T12:41:06Z</dcterms:created>
  <dcterms:modified xsi:type="dcterms:W3CDTF">2023-10-18T15:30:44Z</dcterms:modified>
</cp:coreProperties>
</file>