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C927-211E-F695-F673-61BFFAAE3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A6CC4-2215-9B41-887F-A1D0E2C6E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36545-AFB4-8EC4-5220-899DD571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E289-1C12-4E95-8FE8-FF2F994E0C4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EBC74-147D-FAF1-D00B-685A300E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310A-2B56-230B-58AD-35D7ECDB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6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A38D-63BA-E7FF-8667-F75B082B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43680-EBAB-0EE3-7BF4-BB6653D9D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E5820-6972-A0AC-C14A-5F229F8C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E289-1C12-4E95-8FE8-FF2F994E0C4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C6487-A318-B784-9238-14F35573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EFBA9-CB1D-CB8C-0162-ACFF99B8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6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37193-01A9-9DD1-22F6-8D2D8F861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ABBE7-EFFB-ABF8-EA37-E393BBE36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8ADE5-0082-F7A1-BADF-FB0D4105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E289-1C12-4E95-8FE8-FF2F994E0C4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99414-250D-AC76-D69A-3E52287D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9A15F-38AE-7E95-01EF-6D80671F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1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FB43-D5BE-2876-CB49-A896CDB0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64883-F145-0EF2-64DD-823AA56AB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11C0B-FBD2-C737-6200-05D47A8D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E289-1C12-4E95-8FE8-FF2F994E0C4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2CFC7-47D5-C9CF-B0D8-C0245B2C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F34F1-978C-60E3-2B5E-BD6735D2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3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5455F-9FD3-2103-91D6-577D70AB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4CCEB-FAFD-1EC1-510C-30A9002C6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3CBAA-20A1-B7C5-EDD7-D1AE5DCE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E289-1C12-4E95-8FE8-FF2F994E0C4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21E76-CD25-D9BE-A3A1-AA862D85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0181B-7981-9EF2-377D-4CC1A130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4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FF48-D170-CFFF-7A93-CBF5BD6C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1EFA-9CBA-E5BA-13B9-C75332D5F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E01C6-D842-65B0-1AAA-AA21CD285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3EE60-08C3-E307-4E0B-80A01DB1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E289-1C12-4E95-8FE8-FF2F994E0C4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B30D8-FE53-44EE-02CA-DC6D7E57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60C29-3E97-C85A-5C14-4CDA3844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0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628A-54CE-2A16-5816-AB6AEA23A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73409-ED04-489C-1E46-E47889036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87FDF-E258-8336-E647-E00E813D5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6BF7BC-24C6-AD02-769F-C5B7B840A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4234B-C656-DD54-F7E9-917C82405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395B95-3C30-A961-19D4-80775CD8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E289-1C12-4E95-8FE8-FF2F994E0C4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E2B5A1-8DCF-7007-458C-CB500C53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6AF28-8D1F-B9E2-13FF-E210EF55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3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455E-9164-EC54-555F-520B16E9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689947-2F9D-68DB-E870-0DAEFEFB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E289-1C12-4E95-8FE8-FF2F994E0C4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8291E-6D73-5F4B-43B9-C4414E15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A1619-6CBE-FF0A-2D55-3E752C6D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82D6D-FFA0-530A-E7B3-62425261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E289-1C12-4E95-8FE8-FF2F994E0C4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9E5D2B-2F3B-330B-FCDC-5ABF6EC8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EF376-B965-F514-9ECD-BFF05665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5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34F7-CC2A-6ACA-05FB-01FB54B4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64C73-6F20-14AB-B7C5-A2AC0FF0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432D5-30C0-A756-D89A-57E46E23D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6F56D-6DC7-8967-8EFD-07C767B0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E289-1C12-4E95-8FE8-FF2F994E0C4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BFA07-7D8F-9236-F56E-36F06385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8D785-660C-DF69-823D-48A10790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8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A1D1-8F6F-CEB5-E7B4-B7922EF14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F82521-3783-05C9-FF69-936E34260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41912-8401-4FA5-CA30-ED9FF5E9F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103DB-CC0E-92A2-12E1-27A57079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E289-1C12-4E95-8FE8-FF2F994E0C4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AD828-6FF5-BB22-7759-73225C7D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F00AC-9ADF-5F19-B95D-A6BA08AD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5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3AEF04-3AB4-3421-1A61-3CF24AE27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4BC58-B28F-5B8B-ACC5-549781640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A5F59-6F18-754B-3E4C-49450C96E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8E289-1C12-4E95-8FE8-FF2F994E0C4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F3949-E145-6D04-70EA-661F4BD12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4F663-AB0E-24A4-5EBD-8B92ACCEC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3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9D87-B969-CA3B-D00C-252706EEE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26" y="0"/>
            <a:ext cx="12032974" cy="1282700"/>
          </a:xfrm>
        </p:spPr>
        <p:txBody>
          <a:bodyPr anchor="ctr"/>
          <a:lstStyle/>
          <a:p>
            <a:r>
              <a:rPr lang="en-US" b="1" dirty="0"/>
              <a:t>Turtle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F09B0-0F1B-6781-D069-5CFFF7E05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92201"/>
            <a:ext cx="12192000" cy="59423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Hyland Python Academy @ UCS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ED940D-4F78-01CF-752B-E9085274FFC7}"/>
              </a:ext>
            </a:extLst>
          </p:cNvPr>
          <p:cNvSpPr txBox="1"/>
          <p:nvPr/>
        </p:nvSpPr>
        <p:spPr>
          <a:xfrm>
            <a:off x="1308100" y="1927731"/>
            <a:ext cx="95758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                             ___-------___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             _-~~             ~~-_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          _-~                    /~-_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/^\__/^\         /~  \                   /    \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/|  O|| O|        /      \_______________/        \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| |___||__|      /       /                \          \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|          \    /      /                    \          \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|   (_______) /______/                        \_________ \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|         / /         \                      /            \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\         \^\\         \                  /               \     /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\         ||           \______________/      _-_       //\__//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\       ||------_-~~-_ ------------- \ --/~   ~\    || __/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~-----||====/~     |==================|       |/~~~~~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(_(__/  ./     /                    \_\      \.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   (_(___/                         \_____)_)</a:t>
            </a:r>
          </a:p>
        </p:txBody>
      </p:sp>
    </p:spTree>
    <p:extLst>
      <p:ext uri="{BB962C8B-B14F-4D97-AF65-F5344CB8AC3E}">
        <p14:creationId xmlns:p14="http://schemas.microsoft.com/office/powerpoint/2010/main" val="15924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7DC2-7B33-6632-6B83-13F98375C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75"/>
          </a:xfrm>
        </p:spPr>
        <p:txBody>
          <a:bodyPr/>
          <a:lstStyle/>
          <a:p>
            <a:pPr algn="ctr"/>
            <a:r>
              <a:rPr lang="en-US" dirty="0"/>
              <a:t>Examples: 1969-Today</a:t>
            </a:r>
          </a:p>
        </p:txBody>
      </p:sp>
      <p:pic>
        <p:nvPicPr>
          <p:cNvPr id="2052" name="Picture 4" descr="The History of Turtle Bots – Logo! « Adafruit Industries – Makers, hackers,  artists, designers and engineers!">
            <a:extLst>
              <a:ext uri="{FF2B5EF4-FFF2-40B4-BE49-F238E27FC236}">
                <a16:creationId xmlns:a16="http://schemas.microsoft.com/office/drawing/2014/main" id="{BE5FC333-ABE4-B71A-9B3F-BD2E31079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1731522"/>
            <a:ext cx="4924425" cy="1697478"/>
          </a:xfrm>
          <a:prstGeom prst="rect">
            <a:avLst/>
          </a:prstGeom>
          <a:noFill/>
          <a:ln w="127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B783B-5458-F5DE-B5E5-73F40201CFE7}"/>
              </a:ext>
            </a:extLst>
          </p:cNvPr>
          <p:cNvSpPr txBox="1"/>
          <p:nvPr/>
        </p:nvSpPr>
        <p:spPr>
          <a:xfrm>
            <a:off x="4628110" y="139545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Logo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40871A-238E-B6CA-5E27-57CDEDE522E9}"/>
              </a:ext>
            </a:extLst>
          </p:cNvPr>
          <p:cNvSpPr txBox="1"/>
          <p:nvPr/>
        </p:nvSpPr>
        <p:spPr>
          <a:xfrm>
            <a:off x="776532" y="6123543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Valiant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3498BA-4066-E0EB-6907-E00B36249741}"/>
              </a:ext>
            </a:extLst>
          </p:cNvPr>
          <p:cNvSpPr txBox="1"/>
          <p:nvPr/>
        </p:nvSpPr>
        <p:spPr>
          <a:xfrm>
            <a:off x="6296660" y="1648936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Julia/Luxor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45128E-5D20-84CA-F1E9-A7ADF3799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4" y="2018268"/>
            <a:ext cx="2095500" cy="2095500"/>
          </a:xfrm>
          <a:prstGeom prst="rect">
            <a:avLst/>
          </a:prstGeom>
          <a:noFill/>
          <a:ln w="127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ndefined">
            <a:extLst>
              <a:ext uri="{FF2B5EF4-FFF2-40B4-BE49-F238E27FC236}">
                <a16:creationId xmlns:a16="http://schemas.microsoft.com/office/drawing/2014/main" id="{415EE504-C351-9CEA-0AD7-1DF1A54E4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2538452"/>
            <a:ext cx="5436806" cy="400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he Beginner's Guide to Python Turtle – Real Python">
            <a:extLst>
              <a:ext uri="{FF2B5EF4-FFF2-40B4-BE49-F238E27FC236}">
                <a16:creationId xmlns:a16="http://schemas.microsoft.com/office/drawing/2014/main" id="{B7B97C7E-13AF-AF0F-D372-7437BABC3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859" y="2263775"/>
            <a:ext cx="45720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970DFB-EB50-E72D-1AED-813BE261FBCC}"/>
              </a:ext>
            </a:extLst>
          </p:cNvPr>
          <p:cNvSpPr txBox="1"/>
          <p:nvPr/>
        </p:nvSpPr>
        <p:spPr>
          <a:xfrm>
            <a:off x="10533319" y="1894443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57391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F5F8-EB09-512C-D612-480072CAF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582851"/>
          </a:xfrm>
        </p:spPr>
        <p:txBody>
          <a:bodyPr/>
          <a:lstStyle/>
          <a:p>
            <a:pPr algn="ctr"/>
            <a:r>
              <a:rPr lang="en-US" dirty="0"/>
              <a:t>Turtles in Python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425D59-ACE0-0A81-0563-8D376582C57F}"/>
              </a:ext>
            </a:extLst>
          </p:cNvPr>
          <p:cNvSpPr/>
          <p:nvPr/>
        </p:nvSpPr>
        <p:spPr>
          <a:xfrm>
            <a:off x="692150" y="1774440"/>
            <a:ext cx="10807700" cy="1928812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rgbClr val="EBBBFF"/>
                </a:solidFill>
                <a:latin typeface="Consolas" panose="020B0609020204030204" pitchFamily="49" charset="0"/>
              </a:rPr>
              <a:t>from</a:t>
            </a:r>
            <a:r>
              <a:rPr lang="en-US" sz="7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>
                <a:solidFill>
                  <a:srgbClr val="FFEEAD"/>
                </a:solidFill>
                <a:latin typeface="Consolas" panose="020B0609020204030204" pitchFamily="49" charset="0"/>
              </a:rPr>
              <a:t>turtle</a:t>
            </a:r>
            <a:r>
              <a:rPr lang="en-US" sz="7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>
                <a:solidFill>
                  <a:srgbClr val="EBBBFF"/>
                </a:solidFill>
                <a:latin typeface="Consolas" panose="020B0609020204030204" pitchFamily="49" charset="0"/>
              </a:rPr>
              <a:t>import</a:t>
            </a:r>
            <a:r>
              <a:rPr lang="en-US" sz="7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>
                <a:solidFill>
                  <a:srgbClr val="99FFFF"/>
                </a:solidFill>
                <a:latin typeface="Consolas" panose="020B0609020204030204" pitchFamily="49" charset="0"/>
              </a:rPr>
              <a:t>*</a:t>
            </a:r>
            <a:endParaRPr lang="en-US" sz="72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CE1E61-BEDE-EF4F-5EBC-5A5C7ED1217C}"/>
              </a:ext>
            </a:extLst>
          </p:cNvPr>
          <p:cNvSpPr/>
          <p:nvPr/>
        </p:nvSpPr>
        <p:spPr>
          <a:xfrm>
            <a:off x="1889760" y="4310743"/>
            <a:ext cx="8316686" cy="1645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pulls in all the code from the </a:t>
            </a:r>
            <a:r>
              <a:rPr lang="en-US" sz="2800" b="1" dirty="0">
                <a:latin typeface="Consolas" panose="020B0609020204030204" pitchFamily="49" charset="0"/>
              </a:rPr>
              <a:t>turtle</a:t>
            </a:r>
            <a:r>
              <a:rPr lang="en-US" sz="2800" dirty="0"/>
              <a:t> library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nothing else will work without this at the top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50F4D0-D186-6FB7-5806-5340FB76AF8A}"/>
              </a:ext>
            </a:extLst>
          </p:cNvPr>
          <p:cNvSpPr txBox="1"/>
          <p:nvPr/>
        </p:nvSpPr>
        <p:spPr>
          <a:xfrm>
            <a:off x="10042806" y="327890"/>
            <a:ext cx="161614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📚</a:t>
            </a:r>
          </a:p>
        </p:txBody>
      </p:sp>
    </p:spTree>
    <p:extLst>
      <p:ext uri="{BB962C8B-B14F-4D97-AF65-F5344CB8AC3E}">
        <p14:creationId xmlns:p14="http://schemas.microsoft.com/office/powerpoint/2010/main" val="295875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F5F8-EB09-512C-D612-480072CA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 New Turtle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2181C5-BC70-39E2-0EB6-EFAC23FC76A6}"/>
              </a:ext>
            </a:extLst>
          </p:cNvPr>
          <p:cNvSpPr/>
          <p:nvPr/>
        </p:nvSpPr>
        <p:spPr>
          <a:xfrm>
            <a:off x="692150" y="1690688"/>
            <a:ext cx="10807700" cy="1928812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myrtle</a:t>
            </a:r>
            <a:r>
              <a:rPr lang="en-US" sz="8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Turtle()</a:t>
            </a:r>
            <a:endParaRPr lang="en-US" sz="8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96BA58-98C5-14BA-7AFB-B33F842A2DBD}"/>
              </a:ext>
            </a:extLst>
          </p:cNvPr>
          <p:cNvSpPr/>
          <p:nvPr/>
        </p:nvSpPr>
        <p:spPr>
          <a:xfrm>
            <a:off x="361950" y="4049712"/>
            <a:ext cx="3549650" cy="2198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Only letters (no spaces) in the turtle name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911B53-69AE-1316-63C3-C0F0DCA6EE3C}"/>
              </a:ext>
            </a:extLst>
          </p:cNvPr>
          <p:cNvSpPr/>
          <p:nvPr/>
        </p:nvSpPr>
        <p:spPr>
          <a:xfrm>
            <a:off x="3689350" y="4487861"/>
            <a:ext cx="2165350" cy="16906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Equals sign </a:t>
            </a:r>
            <a:r>
              <a:rPr lang="en-US" sz="2800" b="1" dirty="0">
                <a:latin typeface="Consolas" panose="020B0609020204030204" pitchFamily="49" charset="0"/>
              </a:rPr>
              <a:t>=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25762E-FF1D-C66D-16B1-48D730760B22}"/>
              </a:ext>
            </a:extLst>
          </p:cNvPr>
          <p:cNvSpPr/>
          <p:nvPr/>
        </p:nvSpPr>
        <p:spPr>
          <a:xfrm>
            <a:off x="5610227" y="3824286"/>
            <a:ext cx="2473323" cy="19288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Capital </a:t>
            </a:r>
            <a:r>
              <a:rPr lang="en-US" sz="2800" b="1" dirty="0"/>
              <a:t>T</a:t>
            </a:r>
            <a:r>
              <a:rPr lang="en-US" sz="2800" dirty="0"/>
              <a:t> in </a:t>
            </a:r>
            <a:r>
              <a:rPr lang="en-US" sz="2800" dirty="0">
                <a:latin typeface="Consolas" panose="020B0609020204030204" pitchFamily="49" charset="0"/>
              </a:rPr>
              <a:t>Turtle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6BA881-A4B9-A46F-1F71-268BA3A0297A}"/>
              </a:ext>
            </a:extLst>
          </p:cNvPr>
          <p:cNvSpPr/>
          <p:nvPr/>
        </p:nvSpPr>
        <p:spPr>
          <a:xfrm>
            <a:off x="7804151" y="4233860"/>
            <a:ext cx="3549649" cy="2198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Parentheses </a:t>
            </a:r>
            <a:r>
              <a:rPr lang="en-US" sz="2800" b="1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8163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F5F8-EB09-512C-D612-480072CAF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9900" y="18255"/>
            <a:ext cx="7912100" cy="1325563"/>
          </a:xfrm>
        </p:spPr>
        <p:txBody>
          <a:bodyPr/>
          <a:lstStyle/>
          <a:p>
            <a:pPr algn="ctr"/>
            <a:r>
              <a:rPr lang="en-US" dirty="0"/>
              <a:t>Controlling the Turtle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87471-8A88-162D-FD75-78FCEB47D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600" y="1825625"/>
            <a:ext cx="66675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/>
              <a:t>Call turtle functions with </a:t>
            </a:r>
            <a:r>
              <a:rPr lang="en-US" sz="5400" b="1" dirty="0">
                <a:solidFill>
                  <a:schemeClr val="tx2"/>
                </a:solidFill>
              </a:rPr>
              <a:t>DOT </a:t>
            </a:r>
            <a:r>
              <a:rPr lang="en-US" sz="5400" b="1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example (not real):</a:t>
            </a:r>
          </a:p>
        </p:txBody>
      </p:sp>
      <p:pic>
        <p:nvPicPr>
          <p:cNvPr id="3074" name="Picture 2" descr="Rc Turtle Ir Remote Control Tortoise Crawl Fake Electric Animal Toy Car  Vehicle For Kids Birthday Gi | Fruugo NO">
            <a:extLst>
              <a:ext uri="{FF2B5EF4-FFF2-40B4-BE49-F238E27FC236}">
                <a16:creationId xmlns:a16="http://schemas.microsoft.com/office/drawing/2014/main" id="{3C4A828E-6D50-7D1A-7D5F-AFCE885E26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9" r="19074"/>
          <a:stretch/>
        </p:blipFill>
        <p:spPr bwMode="auto">
          <a:xfrm>
            <a:off x="0" y="0"/>
            <a:ext cx="4279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9C7895-30C3-77CF-4DEC-A02276A22056}"/>
              </a:ext>
            </a:extLst>
          </p:cNvPr>
          <p:cNvSpPr/>
          <p:nvPr/>
        </p:nvSpPr>
        <p:spPr>
          <a:xfrm>
            <a:off x="4902200" y="4483100"/>
            <a:ext cx="6667500" cy="16002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err="1">
                <a:solidFill>
                  <a:srgbClr val="FF9DA4"/>
                </a:solidFill>
                <a:latin typeface="Consolas" panose="020B0609020204030204" pitchFamily="49" charset="0"/>
              </a:rPr>
              <a:t>myrtle</a:t>
            </a:r>
            <a:r>
              <a:rPr lang="en-US" sz="60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sz="6000" b="1" dirty="0" err="1">
                <a:solidFill>
                  <a:srgbClr val="BBDAFF"/>
                </a:solidFill>
                <a:latin typeface="Consolas" panose="020B0609020204030204" pitchFamily="49" charset="0"/>
              </a:rPr>
              <a:t>dance</a:t>
            </a:r>
            <a:r>
              <a:rPr lang="en-US" sz="6000" b="1" dirty="0">
                <a:solidFill>
                  <a:srgbClr val="BBDAFF"/>
                </a:solidFill>
                <a:latin typeface="Consolas" panose="020B0609020204030204" pitchFamily="49" charset="0"/>
              </a:rPr>
              <a:t>()</a:t>
            </a:r>
            <a:endParaRPr lang="en-US" sz="60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92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F5F8-EB09-512C-D612-480072CA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Turtle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87471-8A88-162D-FD75-78FCEB47D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7676"/>
            <a:ext cx="8331200" cy="4627563"/>
          </a:xfrm>
          <a:solidFill>
            <a:schemeClr val="bg2"/>
          </a:solidFill>
          <a:ln w="3810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5400" b="0" dirty="0" err="1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myrtle</a:t>
            </a:r>
            <a:r>
              <a:rPr lang="en-US" sz="5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4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sz="54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4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"arrow"</a:t>
            </a:r>
            <a:r>
              <a:rPr lang="en-US" sz="54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5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400" b="0" dirty="0" err="1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myrtle</a:t>
            </a:r>
            <a:r>
              <a:rPr lang="en-US" sz="5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4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54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4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sz="54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5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400" b="0" dirty="0" err="1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myrtle</a:t>
            </a:r>
            <a:r>
              <a:rPr lang="en-US" sz="5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4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turtlesize</a:t>
            </a:r>
            <a:r>
              <a:rPr lang="en-US" sz="54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4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54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5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400" b="0" dirty="0" err="1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myrtle</a:t>
            </a:r>
            <a:r>
              <a:rPr lang="en-US" sz="5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4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54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4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54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5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400" b="0" dirty="0" err="1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myrtle</a:t>
            </a:r>
            <a:r>
              <a:rPr lang="en-US" sz="5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4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pensize</a:t>
            </a:r>
            <a:r>
              <a:rPr lang="en-US" sz="54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4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54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5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E959C-83E1-17C1-3F46-EC3BD0C28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156" y="1717675"/>
            <a:ext cx="2144798" cy="462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4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F5F8-EB09-512C-D612-480072CA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Turtle Abilities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56E883-8E80-E657-DA1B-159AC27F5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100" y="2122988"/>
            <a:ext cx="7543800" cy="3438524"/>
          </a:xfrm>
          <a:solidFill>
            <a:schemeClr val="bg2"/>
          </a:solidFill>
          <a:ln w="3810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5400" b="0" dirty="0" err="1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myrtle</a:t>
            </a:r>
            <a:r>
              <a:rPr lang="en-US" sz="5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4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sz="54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400" dirty="0">
                <a:solidFill>
                  <a:srgbClr val="FFC58F"/>
                </a:solidFill>
                <a:latin typeface="Consolas" panose="020B0609020204030204" pitchFamily="49" charset="0"/>
              </a:rPr>
              <a:t>100</a:t>
            </a:r>
            <a:r>
              <a:rPr lang="en-US" sz="54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5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400" b="0" dirty="0" err="1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myrtle</a:t>
            </a:r>
            <a:r>
              <a:rPr lang="en-US" sz="5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4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54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400" dirty="0">
                <a:solidFill>
                  <a:srgbClr val="FFC58F"/>
                </a:solidFill>
                <a:latin typeface="Consolas" panose="020B0609020204030204" pitchFamily="49" charset="0"/>
              </a:rPr>
              <a:t>180</a:t>
            </a:r>
            <a:r>
              <a:rPr lang="en-US" sz="54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5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400" b="0" dirty="0" err="1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myrtle</a:t>
            </a:r>
            <a:r>
              <a:rPr lang="en-US" sz="5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4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54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400" dirty="0">
                <a:solidFill>
                  <a:srgbClr val="D1F1A9"/>
                </a:solidFill>
                <a:latin typeface="Consolas" panose="020B0609020204030204" pitchFamily="49" charset="0"/>
              </a:rPr>
              <a:t>"hi"</a:t>
            </a:r>
            <a:r>
              <a:rPr lang="en-US" sz="54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5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7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F5F8-EB09-512C-D612-480072CA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Turtle Abilities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56E883-8E80-E657-DA1B-159AC27F5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100" y="2122988"/>
            <a:ext cx="7543800" cy="3438524"/>
          </a:xfrm>
          <a:solidFill>
            <a:schemeClr val="bg2"/>
          </a:solidFill>
          <a:ln w="3810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5400" b="0" dirty="0" err="1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myrtle</a:t>
            </a:r>
            <a:r>
              <a:rPr lang="en-US" sz="5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4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sz="54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400" dirty="0">
                <a:solidFill>
                  <a:srgbClr val="FFC58F"/>
                </a:solidFill>
                <a:latin typeface="Consolas" panose="020B0609020204030204" pitchFamily="49" charset="0"/>
              </a:rPr>
              <a:t>100</a:t>
            </a:r>
            <a:r>
              <a:rPr lang="en-US" sz="54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5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400" b="0" dirty="0" err="1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myrtle</a:t>
            </a:r>
            <a:r>
              <a:rPr lang="en-US" sz="5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4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54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400" dirty="0">
                <a:solidFill>
                  <a:srgbClr val="FFC58F"/>
                </a:solidFill>
                <a:latin typeface="Consolas" panose="020B0609020204030204" pitchFamily="49" charset="0"/>
              </a:rPr>
              <a:t>180</a:t>
            </a:r>
            <a:r>
              <a:rPr lang="en-US" sz="54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5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400" b="0" dirty="0" err="1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myrtle</a:t>
            </a:r>
            <a:r>
              <a:rPr lang="en-US" sz="5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4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54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400" dirty="0">
                <a:solidFill>
                  <a:srgbClr val="D1F1A9"/>
                </a:solidFill>
                <a:latin typeface="Consolas" panose="020B0609020204030204" pitchFamily="49" charset="0"/>
              </a:rPr>
              <a:t>"hi"</a:t>
            </a:r>
            <a:r>
              <a:rPr lang="en-US" sz="54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5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9A609673-3735-2B8E-A08F-1AFBA009DC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C"/>
              </a:clrFrom>
              <a:clrTo>
                <a:srgbClr val="FEFE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" t="5324" r="1468" b="908"/>
          <a:stretch/>
        </p:blipFill>
        <p:spPr>
          <a:xfrm>
            <a:off x="1534515" y="-533400"/>
            <a:ext cx="9122969" cy="805815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444DE38-BA39-DEC8-BD8D-EDD5347759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0580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Python">
      <a:dk1>
        <a:srgbClr val="77FF77"/>
      </a:dk1>
      <a:lt1>
        <a:srgbClr val="000044"/>
      </a:lt1>
      <a:dk2>
        <a:srgbClr val="FFFFFF"/>
      </a:dk2>
      <a:lt2>
        <a:srgbClr val="000000"/>
      </a:lt2>
      <a:accent1>
        <a:srgbClr val="FFFFDD"/>
      </a:accent1>
      <a:accent2>
        <a:srgbClr val="FFDD00"/>
      </a:accent2>
      <a:accent3>
        <a:srgbClr val="DDFFFF"/>
      </a:accent3>
      <a:accent4>
        <a:srgbClr val="FFDDFF"/>
      </a:accent4>
      <a:accent5>
        <a:srgbClr val="00DDFF"/>
      </a:accent5>
      <a:accent6>
        <a:srgbClr val="DD00FF"/>
      </a:accent6>
      <a:hlink>
        <a:srgbClr val="FFFF77"/>
      </a:hlink>
      <a:folHlink>
        <a:srgbClr val="FFFFDD"/>
      </a:folHlink>
    </a:clrScheme>
    <a:fontScheme name="Python">
      <a:majorFont>
        <a:latin typeface="Space Mono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2694</TotalTime>
  <Words>242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Consolas</vt:lpstr>
      <vt:lpstr>Inter</vt:lpstr>
      <vt:lpstr>Space Mono</vt:lpstr>
      <vt:lpstr>Office Theme</vt:lpstr>
      <vt:lpstr>Turtle Graphics</vt:lpstr>
      <vt:lpstr>Examples: 1969-Today</vt:lpstr>
      <vt:lpstr>Turtles in Python</vt:lpstr>
      <vt:lpstr>Creating a New Turtle</vt:lpstr>
      <vt:lpstr>Controlling the Turtle</vt:lpstr>
      <vt:lpstr>Turtle Features</vt:lpstr>
      <vt:lpstr>Turtle Abilities</vt:lpstr>
      <vt:lpstr>Turtle Abilities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Python</dc:title>
  <dc:creator>Joseph Maxwell</dc:creator>
  <cp:lastModifiedBy>Joseph Maxwell</cp:lastModifiedBy>
  <cp:revision>7</cp:revision>
  <dcterms:created xsi:type="dcterms:W3CDTF">2023-09-06T12:41:06Z</dcterms:created>
  <dcterms:modified xsi:type="dcterms:W3CDTF">2023-11-14T18:12:42Z</dcterms:modified>
</cp:coreProperties>
</file>