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4" r:id="rId13"/>
    <p:sldId id="280" r:id="rId14"/>
    <p:sldId id="281" r:id="rId15"/>
    <p:sldId id="282" r:id="rId16"/>
    <p:sldId id="283" r:id="rId17"/>
    <p:sldId id="26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BFF3B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8" autoAdjust="0"/>
  </p:normalViewPr>
  <p:slideViewPr>
    <p:cSldViewPr snapToGrid="0">
      <p:cViewPr varScale="1">
        <p:scale>
          <a:sx n="84" d="100"/>
          <a:sy n="84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16353-C2B6-4DF4-A97B-6B36FE99875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553F-B9DD-4FC6-B209-406BD9D9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9553F-B9DD-4FC6-B209-406BD9D9A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4D74B-99AC-5E04-E39E-9F7BFA20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BC1AF-3EA1-A692-F4D6-EC0AC68BF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4A897-F5ED-4542-844E-C7F2E153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C32F-38DE-8403-739C-EFB615D39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9553F-B9DD-4FC6-B209-406BD9D9A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927-211E-F695-F673-61BFFAAE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6CC4-2215-9B41-887F-A1D0E2C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6545-AFB4-8EC4-5220-899DD57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BC74-147D-FAF1-D00B-685A300E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10A-2B56-230B-58AD-35D7ECD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38D-63BA-E7FF-8667-F75B082B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3680-EBAB-0EE3-7BF4-BB6653D9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820-6972-A0AC-C14A-5F229F8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87-A318-B784-9238-14F35573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FBA9-CB1D-CB8C-0162-ACFF99B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7193-01A9-9DD1-22F6-8D2D8F86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BBE7-EFFB-ABF8-EA37-E393BBE3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ADE5-0082-F7A1-BADF-FB0D410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414-250D-AC76-D69A-3E52287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A15F-38AE-7E95-01EF-6D80671F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FB43-D5BE-2876-CB49-A896CDB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4883-F145-0EF2-64DD-823AA56A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1C0B-FBD2-C737-6200-05D47A8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CFC7-47D5-C9CF-B0D8-C0245B2C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34F1-978C-60E3-2B5E-BD6735D2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55F-9FD3-2103-91D6-577D70AB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CCEB-FAFD-1EC1-510C-30A9002C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CBAA-20A1-B7C5-EDD7-D1AE5DC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1E76-CD25-D9BE-A3A1-AA862D85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181B-7981-9EF2-377D-4CC1A13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F48-D170-CFFF-7A93-CBF5BD6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EFA-9CBA-E5BA-13B9-C75332D5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E01C6-D842-65B0-1AAA-AA21CD28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EE60-08C3-E307-4E0B-80A01DB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30D8-FE53-44EE-02CA-DC6D7E57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0C29-3E97-C85A-5C14-4CDA384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28A-54CE-2A16-5816-AB6AEA23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3409-ED04-489C-1E46-E4788903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7FDF-E258-8336-E647-E00E813D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F7BC-24C6-AD02-769F-C5B7B840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234B-C656-DD54-F7E9-917C8240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5B95-3C30-A961-19D4-80775CD8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2B5A1-8DCF-7007-458C-CB500C53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AF28-8D1F-B9E2-13FF-E210EF5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55E-9164-EC54-555F-520B16E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89947-2F9D-68DB-E870-0DAEFEF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291E-6D73-5F4B-43B9-C4414E1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1619-6CBE-FF0A-2D55-3E752C6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82D6D-FFA0-530A-E7B3-6242526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E5D2B-2F3B-330B-FCDC-5ABF6EC8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EF376-B965-F514-9ECD-BFF0566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34F7-CC2A-6ACA-05FB-01FB54B4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4C73-6F20-14AB-B7C5-A2AC0FF0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32D5-30C0-A756-D89A-57E46E23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F56D-6DC7-8967-8EFD-07C767B0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FA07-7D8F-9236-F56E-36F06385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D785-660C-DF69-823D-48A10790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A1D1-8F6F-CEB5-E7B4-B7922EF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82521-3783-05C9-FF69-936E3426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1912-8401-4FA5-CA30-ED9FF5E9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03DB-CC0E-92A2-12E1-27A5707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828-6FF5-BB22-7759-73225C7D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0AC-9ADF-5F19-B95D-A6BA08A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AEF04-3AB4-3421-1A61-3CF24AE2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BC58-B28F-5B8B-ACC5-54978164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5F59-6F18-754B-3E4C-49450C96E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E289-1C12-4E95-8FE8-FF2F994E0C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3949-E145-6D04-70EA-661F4BD1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F663-AB0E-24A4-5EBD-8B92ACCE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2ADF8-E75E-5529-9548-EAF7C38CF21B}"/>
              </a:ext>
            </a:extLst>
          </p:cNvPr>
          <p:cNvSpPr txBox="1"/>
          <p:nvPr/>
        </p:nvSpPr>
        <p:spPr>
          <a:xfrm>
            <a:off x="-159410" y="-559415"/>
            <a:ext cx="13000675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     \\XXXXXX//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XXXXXXXX                       OOOOOOOOOOOOOOOOOOOO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//XXXXXX\\                      OOOOOOOOOOOOOOOOOOOO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////XXXX\\\\                     OOOOOOOOOOOOOOOOOOOO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//////XX\\\\\\     |||||||||||||||OOOOOOOOOOOOOOOVVVVVVVVVVVVV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////////\\\\\\\\    |!!!|||||||||||OOOOOOOOOOOOOOOOVVVVVVVVVVV'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////////  \\\\\\\\ .d88888b|||||||||OOOOOOOOOOOOOOOOOVVVVVVVVV'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////////    \\\\\\\d888888888b||||||||||||            'VVVVVVV'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///////      \\\\\\88888888888||||||||||||             'VVVVV'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//////        \\\\\Y888888888Y||||||||||||              'VVV'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/////          \\\\\\Y88888Y|||||||||||||| .             'V'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////            \\\\\\|iii|||||||||||||||!:::.            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///              \\\\\\||||||||||||||||!:::::::.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//                \\\\\\\\           .:::::::::::.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                  \\\\\\\\        .:::::::::::::::.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    \\\\\\\\     .:::::::::::::::::::.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     \\\\\\\\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      \\\\\\\\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F9D87-B969-CA3B-D00C-252706EE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5" y="5029200"/>
            <a:ext cx="2824844" cy="1828800"/>
          </a:xfrm>
        </p:spPr>
        <p:txBody>
          <a:bodyPr anchor="ctr">
            <a:normAutofit/>
          </a:bodyPr>
          <a:lstStyle/>
          <a:p>
            <a:r>
              <a:rPr lang="en-US" b="1" dirty="0"/>
              <a:t>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09B0-0F1B-6781-D069-5CFFF7E0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1245" y="2415722"/>
            <a:ext cx="2579914" cy="2026556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Hyland Python Academy @ UCS</a:t>
            </a:r>
          </a:p>
        </p:txBody>
      </p:sp>
    </p:spTree>
    <p:extLst>
      <p:ext uri="{BB962C8B-B14F-4D97-AF65-F5344CB8AC3E}">
        <p14:creationId xmlns:p14="http://schemas.microsoft.com/office/powerpoint/2010/main" val="15924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4B49-6E37-D57F-2C35-08BBE313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19"/>
            <a:ext cx="10515600" cy="8953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Processing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20F44-CBC3-A781-B45B-0A6396E27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19" t="9074" r="53190"/>
          <a:stretch/>
        </p:blipFill>
        <p:spPr>
          <a:xfrm>
            <a:off x="3785235" y="1278470"/>
            <a:ext cx="5133974" cy="519641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2065CEE-10AD-5935-A6C5-0C166C903502}"/>
              </a:ext>
            </a:extLst>
          </p:cNvPr>
          <p:cNvSpPr/>
          <p:nvPr/>
        </p:nvSpPr>
        <p:spPr>
          <a:xfrm>
            <a:off x="3681046" y="1582615"/>
            <a:ext cx="5133974" cy="44313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F360A-105E-0921-7DE1-7C589678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BC4E-0A15-4BFA-C30C-FC6BADE0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19"/>
            <a:ext cx="10515600" cy="89535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Processing Canvas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DFD47-0C93-C5C4-5335-E5E498770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71"/>
          <a:stretch/>
        </p:blipFill>
        <p:spPr>
          <a:xfrm>
            <a:off x="3529012" y="968463"/>
            <a:ext cx="5133975" cy="571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066A47-6D97-971D-0CC4-02EC56428EA3}"/>
              </a:ext>
            </a:extLst>
          </p:cNvPr>
          <p:cNvSpPr/>
          <p:nvPr/>
        </p:nvSpPr>
        <p:spPr>
          <a:xfrm>
            <a:off x="158289" y="1365136"/>
            <a:ext cx="1407621" cy="167849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x: 2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y: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6B94CF-7BA2-7F04-CFEF-253122081781}"/>
              </a:ext>
            </a:extLst>
          </p:cNvPr>
          <p:cNvSpPr/>
          <p:nvPr/>
        </p:nvSpPr>
        <p:spPr>
          <a:xfrm>
            <a:off x="5981699" y="2617469"/>
            <a:ext cx="228600" cy="20574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2FDC4-EF43-D6AD-7A50-EBB2B1419F53}"/>
              </a:ext>
            </a:extLst>
          </p:cNvPr>
          <p:cNvSpPr/>
          <p:nvPr/>
        </p:nvSpPr>
        <p:spPr>
          <a:xfrm>
            <a:off x="1570079" y="1365136"/>
            <a:ext cx="1844759" cy="167849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(2, 1)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2D824-1A33-469C-B11A-BF73906AB772}"/>
              </a:ext>
            </a:extLst>
          </p:cNvPr>
          <p:cNvSpPr/>
          <p:nvPr/>
        </p:nvSpPr>
        <p:spPr>
          <a:xfrm>
            <a:off x="944817" y="3928666"/>
            <a:ext cx="1844759" cy="167849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(1, 5)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42DB51-CF1D-D541-19AA-1720F3F2C303}"/>
              </a:ext>
            </a:extLst>
          </p:cNvPr>
          <p:cNvSpPr/>
          <p:nvPr/>
        </p:nvSpPr>
        <p:spPr>
          <a:xfrm>
            <a:off x="5356859" y="5067299"/>
            <a:ext cx="228600" cy="2057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49E7-977B-AA67-6BBE-1BB568A61069}"/>
              </a:ext>
            </a:extLst>
          </p:cNvPr>
          <p:cNvSpPr/>
          <p:nvPr/>
        </p:nvSpPr>
        <p:spPr>
          <a:xfrm>
            <a:off x="9699541" y="1750502"/>
            <a:ext cx="1844759" cy="16784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/>
                </a:solidFill>
              </a:rPr>
              <a:t>(3, 2)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B9DAE-A29D-37DE-282A-7EB02C48C675}"/>
              </a:ext>
            </a:extLst>
          </p:cNvPr>
          <p:cNvSpPr/>
          <p:nvPr/>
        </p:nvSpPr>
        <p:spPr>
          <a:xfrm>
            <a:off x="6606539" y="3224972"/>
            <a:ext cx="228600" cy="20574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1B75B-392E-0B53-C950-1C04E4296772}"/>
              </a:ext>
            </a:extLst>
          </p:cNvPr>
          <p:cNvSpPr/>
          <p:nvPr/>
        </p:nvSpPr>
        <p:spPr>
          <a:xfrm>
            <a:off x="9699540" y="3928666"/>
            <a:ext cx="1844759" cy="167849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(5, 4)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70531A-0F85-BC73-EFCD-7B7B08505705}"/>
              </a:ext>
            </a:extLst>
          </p:cNvPr>
          <p:cNvSpPr/>
          <p:nvPr/>
        </p:nvSpPr>
        <p:spPr>
          <a:xfrm>
            <a:off x="7840979" y="4465319"/>
            <a:ext cx="228600" cy="20574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678E8-02BA-7827-51BC-E22C8EDA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0021-0A99-8CBA-5925-8C9D31CE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Code: Lib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418-4DD0-CB9F-9A54-5D0ECF8B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use Processing, import everything from the processing library, and call the run function.</a:t>
            </a:r>
          </a:p>
        </p:txBody>
      </p:sp>
    </p:spTree>
    <p:extLst>
      <p:ext uri="{BB962C8B-B14F-4D97-AF65-F5344CB8AC3E}">
        <p14:creationId xmlns:p14="http://schemas.microsoft.com/office/powerpoint/2010/main" val="88183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021E-505C-B9CB-7B35-599AE4BD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Shapes: Ellipse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AAB8-E13F-B716-295B-D33EE77A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 ellipse (aka oval or circle) by calling the ellipse function.</a:t>
            </a:r>
          </a:p>
        </p:txBody>
      </p:sp>
    </p:spTree>
    <p:extLst>
      <p:ext uri="{BB962C8B-B14F-4D97-AF65-F5344CB8AC3E}">
        <p14:creationId xmlns:p14="http://schemas.microsoft.com/office/powerpoint/2010/main" val="30544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B583-70ED-63DB-28ED-D8774C326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CD38-845C-4B1F-FFBF-C25429BF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Shapes: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B5A2-52A3-A6F8-178E-4AB9E301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rectangle by calling the ellipse function.</a:t>
            </a:r>
          </a:p>
        </p:txBody>
      </p:sp>
    </p:spTree>
    <p:extLst>
      <p:ext uri="{BB962C8B-B14F-4D97-AF65-F5344CB8AC3E}">
        <p14:creationId xmlns:p14="http://schemas.microsoft.com/office/powerpoint/2010/main" val="19842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8619-6F34-EF34-0C26-EA25C814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79B3-780A-ED3C-EDC4-981190B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E342-7A42-8272-196C-04644FE8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the canvas by defining the setup function.</a:t>
            </a:r>
          </a:p>
        </p:txBody>
      </p:sp>
    </p:spTree>
    <p:extLst>
      <p:ext uri="{BB962C8B-B14F-4D97-AF65-F5344CB8AC3E}">
        <p14:creationId xmlns:p14="http://schemas.microsoft.com/office/powerpoint/2010/main" val="39348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97178-188D-B3D1-DB73-587DFE7C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E6FB-7941-7768-CE76-C1C874A4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Canvas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5414-BB44-D0C6-A5B3-74D6D74A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the canvas every frame by defining the draw function.</a:t>
            </a:r>
          </a:p>
        </p:txBody>
      </p:sp>
    </p:spTree>
    <p:extLst>
      <p:ext uri="{BB962C8B-B14F-4D97-AF65-F5344CB8AC3E}">
        <p14:creationId xmlns:p14="http://schemas.microsoft.com/office/powerpoint/2010/main" val="24140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3B8E1-D19A-517B-D0B5-2288827E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4" y="986163"/>
            <a:ext cx="5825398" cy="511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9166D-B7A3-19D6-5B13-E1A5119A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9911"/>
            <a:ext cx="6014926" cy="59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07BE-5E50-3011-260F-B4D6C4B7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0"/>
            <a:ext cx="11390376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in computer science, </a:t>
            </a:r>
            <a:r>
              <a:rPr lang="en-US" sz="8900" b="1" u="sng" dirty="0"/>
              <a:t>variables</a:t>
            </a:r>
            <a:r>
              <a:rPr lang="en-US" dirty="0"/>
              <a:t> are </a:t>
            </a:r>
            <a:r>
              <a:rPr lang="en-US" sz="8000" i="1" dirty="0">
                <a:solidFill>
                  <a:schemeClr val="accent4">
                    <a:lumMod val="75000"/>
                  </a:schemeClr>
                </a:solidFill>
              </a:rPr>
              <a:t>containers</a:t>
            </a:r>
            <a:r>
              <a:rPr lang="en-US" dirty="0"/>
              <a:t> for </a:t>
            </a:r>
            <a:r>
              <a:rPr lang="en-US" sz="80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</a:t>
            </a:r>
            <a:endParaRPr lang="en-US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5BF-B3D7-11F5-A4CA-2208A5C8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F16B-E6EC-45B5-DC52-B7CF6877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4" y="1834769"/>
            <a:ext cx="8314944" cy="435133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speed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6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"purple"</a:t>
            </a:r>
            <a:endParaRPr lang="en-US" sz="6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message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endParaRPr lang="en-US" sz="6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loops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6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41283-1D59-2D68-A128-D5EEEAC57546}"/>
              </a:ext>
            </a:extLst>
          </p:cNvPr>
          <p:cNvSpPr txBox="1"/>
          <p:nvPr/>
        </p:nvSpPr>
        <p:spPr>
          <a:xfrm>
            <a:off x="8869680" y="1836591"/>
            <a:ext cx="25572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CDCFE"/>
                </a:solidFill>
                <a:effectLst/>
              </a:rPr>
              <a:t>Variable</a:t>
            </a:r>
          </a:p>
          <a:p>
            <a:r>
              <a:rPr lang="en-US" sz="4000" b="1" dirty="0">
                <a:solidFill>
                  <a:srgbClr val="9CDCFE"/>
                </a:solidFill>
                <a:effectLst/>
              </a:rPr>
              <a:t>Name</a:t>
            </a:r>
          </a:p>
          <a:p>
            <a:endParaRPr lang="en-US" sz="4000" b="1" dirty="0">
              <a:solidFill>
                <a:srgbClr val="9CDCFE"/>
              </a:solidFill>
              <a:effectLst/>
            </a:endParaRPr>
          </a:p>
          <a:p>
            <a:r>
              <a:rPr lang="en-US" sz="4000" b="1" dirty="0">
                <a:solidFill>
                  <a:srgbClr val="D4D4D4"/>
                </a:solidFill>
                <a:effectLst/>
              </a:rPr>
              <a:t>=</a:t>
            </a:r>
          </a:p>
          <a:p>
            <a:endParaRPr lang="en-US" sz="4000" b="1" dirty="0">
              <a:solidFill>
                <a:srgbClr val="9CDCFE"/>
              </a:solidFill>
            </a:endParaRPr>
          </a:p>
          <a:p>
            <a:r>
              <a:rPr lang="en-US" sz="4000" b="1" dirty="0">
                <a:solidFill>
                  <a:srgbClr val="B5CEA8"/>
                </a:solidFill>
                <a:effectLst/>
              </a:rPr>
              <a:t>Variable</a:t>
            </a:r>
          </a:p>
          <a:p>
            <a:r>
              <a:rPr lang="en-US" sz="4000" b="1" dirty="0">
                <a:solidFill>
                  <a:srgbClr val="B5CEA8"/>
                </a:solidFill>
                <a:effectLst/>
              </a:rPr>
              <a:t>Value</a:t>
            </a:r>
            <a:endParaRPr lang="en-US" sz="4000" b="1" dirty="0">
              <a:solidFill>
                <a:srgbClr val="B5CE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875B-9D69-FE6C-7C1B-F89921F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18" y="1736726"/>
            <a:ext cx="11069864" cy="2852737"/>
          </a:xfrm>
        </p:spPr>
        <p:txBody>
          <a:bodyPr/>
          <a:lstStyle/>
          <a:p>
            <a:r>
              <a:rPr lang="en-US" b="1" u="sng" dirty="0"/>
              <a:t>Processing</a:t>
            </a:r>
            <a:r>
              <a:rPr lang="en-US" dirty="0"/>
              <a:t> is a </a:t>
            </a:r>
            <a:r>
              <a:rPr lang="en-US" sz="72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</a:t>
            </a:r>
            <a:r>
              <a:rPr lang="en-US" dirty="0"/>
              <a:t> </a:t>
            </a:r>
            <a:r>
              <a:rPr lang="en-US" sz="7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sketchbook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7683-4B11-B0B8-7741-A314BCE3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18" y="4589463"/>
            <a:ext cx="11069864" cy="1500187"/>
          </a:xfrm>
        </p:spPr>
        <p:txBody>
          <a:bodyPr/>
          <a:lstStyle/>
          <a:p>
            <a:r>
              <a:rPr lang="en-US" dirty="0"/>
              <a:t>Students, artists, designers, and researchers use processing to create dynamic graphics in Java, JavaScript, and Python.</a:t>
            </a:r>
          </a:p>
        </p:txBody>
      </p:sp>
    </p:spTree>
    <p:extLst>
      <p:ext uri="{BB962C8B-B14F-4D97-AF65-F5344CB8AC3E}">
        <p14:creationId xmlns:p14="http://schemas.microsoft.com/office/powerpoint/2010/main" val="11904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4756-D949-0175-9AFA-E4A9FFC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8710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4756-D949-0175-9AFA-E4A9FFC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9868-4407-1009-EFAF-D158B6BC1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4" y="534924"/>
            <a:ext cx="3090672" cy="5788152"/>
          </a:xfrm>
        </p:spPr>
        <p:txBody>
          <a:bodyPr anchor="b">
            <a:noAutofit/>
          </a:bodyPr>
          <a:lstStyle/>
          <a:p>
            <a:pPr>
              <a:lnSpc>
                <a:spcPts val="10000"/>
              </a:lnSpc>
            </a:pPr>
            <a:r>
              <a:rPr lang="en-US" sz="103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66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5100AACB-720A-79D3-8CBA-38AB2044B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7489A-F610-8024-2854-6D93BB8BF3A9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</p:spTree>
    <p:extLst>
      <p:ext uri="{BB962C8B-B14F-4D97-AF65-F5344CB8AC3E}">
        <p14:creationId xmlns:p14="http://schemas.microsoft.com/office/powerpoint/2010/main" val="10035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AFB25-01D4-9468-7362-946A5C3CA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C90499A-5945-F034-BDEB-468B683C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94D789F7-56B4-08B6-2BC0-4CDB8BBDE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4882C-D7E6-BF00-0D8D-E58B8740475C}"/>
              </a:ext>
            </a:extLst>
          </p:cNvPr>
          <p:cNvSpPr txBox="1"/>
          <p:nvPr/>
        </p:nvSpPr>
        <p:spPr>
          <a:xfrm>
            <a:off x="146957" y="204099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CED9180-AD7B-BE75-F13C-5D48C471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97" y="776248"/>
            <a:ext cx="9432005" cy="5305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EC7C4B-BAD4-F2A2-D931-D738FE93839C}"/>
              </a:ext>
            </a:extLst>
          </p:cNvPr>
          <p:cNvSpPr txBox="1">
            <a:spLocks/>
          </p:cNvSpPr>
          <p:nvPr/>
        </p:nvSpPr>
        <p:spPr>
          <a:xfrm>
            <a:off x="7543800" y="776248"/>
            <a:ext cx="28248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24883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0DE1E-6D6A-5915-0A02-7C8908EC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992733D6-71F2-2866-6791-CD5A1CB25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C68A55C1-62C8-ED92-64A6-9A039E19A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30665-3465-6FD6-B9C9-F36D076C0619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0661BF6-511A-9BAD-0A77-6D0E30B4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9997" y="776248"/>
            <a:ext cx="9432005" cy="530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3E8676-7C55-7008-F317-6AB52F4DFC24}"/>
              </a:ext>
            </a:extLst>
          </p:cNvPr>
          <p:cNvSpPr txBox="1">
            <a:spLocks/>
          </p:cNvSpPr>
          <p:nvPr/>
        </p:nvSpPr>
        <p:spPr>
          <a:xfrm>
            <a:off x="7543800" y="776248"/>
            <a:ext cx="28248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9390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C161D-CA47-23EC-E7E7-DDAAB613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297AA5-2362-95DC-C7D5-895EE4C6D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0C5A4E20-DB3D-3121-037B-1BBA82506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D981D-0765-0368-0AF6-D3DF4971697E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4D9EB15-4968-89D1-7A75-C77FE3DD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9997" y="776248"/>
            <a:ext cx="9432005" cy="530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2B9FF5-7803-06CB-6D23-D9037B97D9A3}"/>
              </a:ext>
            </a:extLst>
          </p:cNvPr>
          <p:cNvSpPr txBox="1">
            <a:spLocks/>
          </p:cNvSpPr>
          <p:nvPr/>
        </p:nvSpPr>
        <p:spPr>
          <a:xfrm>
            <a:off x="7543800" y="776248"/>
            <a:ext cx="28248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Mouse Input</a:t>
            </a:r>
          </a:p>
        </p:txBody>
      </p:sp>
    </p:spTree>
    <p:extLst>
      <p:ext uri="{BB962C8B-B14F-4D97-AF65-F5344CB8AC3E}">
        <p14:creationId xmlns:p14="http://schemas.microsoft.com/office/powerpoint/2010/main" val="422191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8DFAA-9BE9-BC96-121E-D6EA2593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5E50240-EED5-94ED-DE31-34533D8CA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6A7F1277-680F-E208-0EC0-8875E50F8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91C08-A391-E43E-657B-65A5EB114335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8BBF983-6F64-FDBF-63EF-778B2386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9997" y="776248"/>
            <a:ext cx="9432005" cy="530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933796-B635-CB07-03D8-F12C851D8ABE}"/>
              </a:ext>
            </a:extLst>
          </p:cNvPr>
          <p:cNvSpPr txBox="1">
            <a:spLocks/>
          </p:cNvSpPr>
          <p:nvPr/>
        </p:nvSpPr>
        <p:spPr>
          <a:xfrm>
            <a:off x="7429500" y="776248"/>
            <a:ext cx="29391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02941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1DE87-CCDA-6A10-6EBB-4F8B9ACB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09F3C50-32E5-3966-D509-AFB7E5323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26F75DC5-EF48-5CFE-5775-3235E9A69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47B30-556B-6B25-1632-65A6BBC36E64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2B60473-94A8-4EEB-7E23-38F13AE3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9997" y="776248"/>
            <a:ext cx="9432005" cy="530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F20276-928F-53C4-1ADD-B907EC4D7B25}"/>
              </a:ext>
            </a:extLst>
          </p:cNvPr>
          <p:cNvSpPr txBox="1">
            <a:spLocks/>
          </p:cNvSpPr>
          <p:nvPr/>
        </p:nvSpPr>
        <p:spPr>
          <a:xfrm>
            <a:off x="7429500" y="776248"/>
            <a:ext cx="29391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Image Loading</a:t>
            </a:r>
          </a:p>
        </p:txBody>
      </p:sp>
    </p:spTree>
    <p:extLst>
      <p:ext uri="{BB962C8B-B14F-4D97-AF65-F5344CB8AC3E}">
        <p14:creationId xmlns:p14="http://schemas.microsoft.com/office/powerpoint/2010/main" val="26852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A0A3-AD80-213F-0E26-173904FF6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729003C-E8CE-C3BF-AF64-AB09B5597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cessing logo">
            <a:extLst>
              <a:ext uri="{FF2B5EF4-FFF2-40B4-BE49-F238E27FC236}">
                <a16:creationId xmlns:a16="http://schemas.microsoft.com/office/drawing/2014/main" id="{73EEA37B-9A46-C343-F69F-501D724F06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5" b="209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E7294-FC5E-F5F5-B7F9-B2E89D00CD7D}"/>
              </a:ext>
            </a:extLst>
          </p:cNvPr>
          <p:cNvSpPr txBox="1"/>
          <p:nvPr/>
        </p:nvSpPr>
        <p:spPr>
          <a:xfrm>
            <a:off x="146957" y="2040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has many features…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DAD20AE-23B5-8305-6CD3-1C21B3EC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9997" y="776248"/>
            <a:ext cx="9432005" cy="530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7C1172-5A61-38CC-D4AA-8DCB25A0CDDD}"/>
              </a:ext>
            </a:extLst>
          </p:cNvPr>
          <p:cNvSpPr txBox="1">
            <a:spLocks/>
          </p:cNvSpPr>
          <p:nvPr/>
        </p:nvSpPr>
        <p:spPr>
          <a:xfrm>
            <a:off x="7429500" y="776248"/>
            <a:ext cx="2939144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3D Graphics</a:t>
            </a:r>
          </a:p>
        </p:txBody>
      </p:sp>
    </p:spTree>
    <p:extLst>
      <p:ext uri="{BB962C8B-B14F-4D97-AF65-F5344CB8AC3E}">
        <p14:creationId xmlns:p14="http://schemas.microsoft.com/office/powerpoint/2010/main" val="199703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ython">
      <a:dk1>
        <a:srgbClr val="77FF77"/>
      </a:dk1>
      <a:lt1>
        <a:srgbClr val="000044"/>
      </a:lt1>
      <a:dk2>
        <a:srgbClr val="FFFFFF"/>
      </a:dk2>
      <a:lt2>
        <a:srgbClr val="000000"/>
      </a:lt2>
      <a:accent1>
        <a:srgbClr val="FFFFDD"/>
      </a:accent1>
      <a:accent2>
        <a:srgbClr val="FFDD00"/>
      </a:accent2>
      <a:accent3>
        <a:srgbClr val="DDFFFF"/>
      </a:accent3>
      <a:accent4>
        <a:srgbClr val="FFDDFF"/>
      </a:accent4>
      <a:accent5>
        <a:srgbClr val="00DDFF"/>
      </a:accent5>
      <a:accent6>
        <a:srgbClr val="DD00FF"/>
      </a:accent6>
      <a:hlink>
        <a:srgbClr val="FFFF77"/>
      </a:hlink>
      <a:folHlink>
        <a:srgbClr val="FFFFDD"/>
      </a:folHlink>
    </a:clrScheme>
    <a:fontScheme name="Python">
      <a:majorFont>
        <a:latin typeface="Space Mon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313</Words>
  <Application>Microsoft Office PowerPoint</Application>
  <PresentationFormat>Widescreen</PresentationFormat>
  <Paragraphs>71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Inter</vt:lpstr>
      <vt:lpstr>Space Mono</vt:lpstr>
      <vt:lpstr>Office Theme</vt:lpstr>
      <vt:lpstr>Processing</vt:lpstr>
      <vt:lpstr>Processing is a software sketchbook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Processing Canvas</vt:lpstr>
      <vt:lpstr>The Processing Canvas</vt:lpstr>
      <vt:lpstr>Into the Code: Lib Support</vt:lpstr>
      <vt:lpstr>Drawing Shapes: Ellipse</vt:lpstr>
      <vt:lpstr>Drawing Shapes: Rectangle</vt:lpstr>
      <vt:lpstr>Canvas Setup</vt:lpstr>
      <vt:lpstr>New Canvas Frame</vt:lpstr>
      <vt:lpstr>PowerPoint Presentation</vt:lpstr>
      <vt:lpstr>in computer science, variables are containers for data</vt:lpstr>
      <vt:lpstr>In Python</vt:lpstr>
      <vt:lpstr>Processing</vt:lpstr>
      <vt:lpstr>Pygame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Python</dc:title>
  <dc:creator>Joseph Maxwell</dc:creator>
  <cp:lastModifiedBy>Joseph Maxwell</cp:lastModifiedBy>
  <cp:revision>11</cp:revision>
  <dcterms:created xsi:type="dcterms:W3CDTF">2023-09-06T12:41:06Z</dcterms:created>
  <dcterms:modified xsi:type="dcterms:W3CDTF">2024-03-21T19:59:29Z</dcterms:modified>
</cp:coreProperties>
</file>