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7"/>
  </p:notesMasterIdLst>
  <p:sldIdLst>
    <p:sldId id="256" r:id="rId2"/>
    <p:sldId id="274" r:id="rId3"/>
    <p:sldId id="277" r:id="rId4"/>
    <p:sldId id="276" r:id="rId5"/>
    <p:sldId id="266" r:id="rId6"/>
  </p:sldIdLst>
  <p:sldSz cx="9144000" cy="5143500" type="screen16x9"/>
  <p:notesSz cx="6858000" cy="9144000"/>
  <p:embeddedFontLst>
    <p:embeddedFont>
      <p:font typeface="Krona One" panose="020B0604020202020204" charset="0"/>
      <p:regular r:id="rId8"/>
    </p:embeddedFont>
    <p:embeddedFont>
      <p:font typeface="Miriam Libre" panose="00000500000000000000" pitchFamily="2" charset="-79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E4FF"/>
    <a:srgbClr val="EAB800"/>
    <a:srgbClr val="6C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7088DE-29B3-4A1C-9BD6-51BBB168883E}">
  <a:tblStyle styleId="{917088DE-29B3-4A1C-9BD6-51BBB16888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06" autoAdjust="0"/>
  </p:normalViewPr>
  <p:slideViewPr>
    <p:cSldViewPr snapToGrid="0">
      <p:cViewPr varScale="1">
        <p:scale>
          <a:sx n="115" d="100"/>
          <a:sy n="115" d="100"/>
        </p:scale>
        <p:origin x="141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900" dirty="0"/>
              <a:t>Classroom expectations are important! This will help you to know what’s expected of you and we create a fun and safe classroom culture for you all.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lang="en-US" sz="900" dirty="0"/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900"/>
              <a:t> Through </a:t>
            </a:r>
            <a:r>
              <a:rPr lang="en-US" sz="900" dirty="0"/>
              <a:t>creating expectations, you all will be able to learn </a:t>
            </a:r>
            <a:r>
              <a:rPr lang="en-US" sz="900"/>
              <a:t>more effecicently </a:t>
            </a:r>
            <a:r>
              <a:rPr lang="en-US" sz="900" dirty="0"/>
              <a:t>and focus on tasks more easily.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 dirty="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e30e247bb5_0_42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e30e247bb5_0_42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we have our expectations of you all as students. They are: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-Be Respectful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-Be Responsible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-Do Your Best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-Be Prepared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-Be Positive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-Have Fun!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we’re going to give you all a chance to get to know each other and collaborate. First, we’re going to put you all into groups </a:t>
            </a:r>
            <a:r>
              <a:rPr lang="en-US" b="1" i="1" u="sng" dirty="0"/>
              <a:t>*Put students into even groups, ~3 students per*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 we’re going to pass around Post-It Notes that coordinate with each expectation category. </a:t>
            </a:r>
            <a:r>
              <a:rPr lang="en-US" b="1" i="1" u="sng" dirty="0"/>
              <a:t>*Hand Out 1 of each color Post-It note to each group of students (6 post its per group)*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i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dirty="0"/>
              <a:t>We’re going to give you all 5 minutes to talk as a group and come up with one example of each category.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*After 5 minutes, collect post-its and read them off and put them on the board on top of each category*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Examples if students are stumped: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Respectful: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-Follow directions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-Respect different differences/ideas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-Encourage yourself and others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Responsible: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-</a:t>
            </a:r>
            <a:r>
              <a:rPr lang="en-US" b="0" dirty="0"/>
              <a:t>Use appropriate voice levels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-Be ready to learn at the start of class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-Use time Wiseley to complete tasks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-Wait to be dismissed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Do Your Best: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-</a:t>
            </a:r>
            <a:r>
              <a:rPr lang="en-US" b="0" dirty="0"/>
              <a:t>If something is difficult, don’t give up!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-Ask for help if you need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-Give every project 100% -- it’s the best way to learn!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Be Prepared: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-</a:t>
            </a:r>
            <a:r>
              <a:rPr lang="en-US" b="0" dirty="0"/>
              <a:t>Come with your Chromebook and notes every day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-Have headphones if you want to listen to music when there’s time to work individually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-Come prepared with questions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Be Positive: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-</a:t>
            </a:r>
            <a:r>
              <a:rPr lang="en-US" b="0" dirty="0"/>
              <a:t>Growth mindset – Don’t say “I can’t” say “I can’t do it yet”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-Encourage classmates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-Encourage yourself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-Find the good parts of every project you work on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Have Fun: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-</a:t>
            </a:r>
            <a:r>
              <a:rPr lang="en-US" b="0" dirty="0"/>
              <a:t>Get to know your classmates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-Get to know your instructors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-Get creative with our projects</a:t>
            </a:r>
            <a:endParaRPr lang="en-US" b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those expectations, here are some specific rules that embody those ideas. We will start with the DON’Ts. Do not:</a:t>
            </a:r>
          </a:p>
          <a:p>
            <a:r>
              <a:rPr lang="en-US" dirty="0"/>
              <a:t>Play sound from your </a:t>
            </a:r>
            <a:r>
              <a:rPr lang="en-US" dirty="0" err="1"/>
              <a:t>chromebook</a:t>
            </a:r>
            <a:endParaRPr lang="en-US" dirty="0"/>
          </a:p>
          <a:p>
            <a:r>
              <a:rPr lang="en-US" dirty="0"/>
              <a:t>Write on the big screen</a:t>
            </a:r>
          </a:p>
          <a:p>
            <a:r>
              <a:rPr lang="en-US" dirty="0"/>
              <a:t>Hit each other</a:t>
            </a:r>
          </a:p>
          <a:p>
            <a:r>
              <a:rPr lang="en-US" dirty="0"/>
              <a:t>Distract each other</a:t>
            </a:r>
          </a:p>
          <a:p>
            <a:r>
              <a:rPr lang="en-US" dirty="0"/>
              <a:t>Or be mean to each other! Now let’s take a look at some DOs. Do:</a:t>
            </a:r>
          </a:p>
          <a:p>
            <a:r>
              <a:rPr lang="en-US" dirty="0"/>
              <a:t>Stay in your seats (please)</a:t>
            </a:r>
          </a:p>
          <a:p>
            <a:r>
              <a:rPr lang="en-US" dirty="0"/>
              <a:t>Throw away your candy wrappers – or </a:t>
            </a:r>
            <a:r>
              <a:rPr lang="en-US" dirty="0" err="1"/>
              <a:t>Ms</a:t>
            </a:r>
            <a:r>
              <a:rPr lang="en-US" dirty="0"/>
              <a:t> Bids will get mad at us</a:t>
            </a:r>
          </a:p>
          <a:p>
            <a:r>
              <a:rPr lang="en-US" dirty="0"/>
              <a:t>Chill – don’t go nuts all the time</a:t>
            </a:r>
          </a:p>
          <a:p>
            <a:r>
              <a:rPr lang="en-US" dirty="0"/>
              <a:t>And finally, be excellent to each other – this one kind of sums it up. Be respectful of your fellow students, and be respectful of us – we are taking time to be here to help you learn, and we want everyone to get the most out of it that they can!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51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might not care to respect these expectations, and still have some desire to disobey. So what happens then?</a:t>
            </a:r>
          </a:p>
          <a:p>
            <a:r>
              <a:rPr lang="en-US" dirty="0"/>
              <a:t>Well, we may…</a:t>
            </a:r>
          </a:p>
          <a:p>
            <a:r>
              <a:rPr lang="en-US" dirty="0"/>
              <a:t>Take away your chance to get candy</a:t>
            </a:r>
          </a:p>
          <a:p>
            <a:r>
              <a:rPr lang="en-US" dirty="0"/>
              <a:t>Tell you again what we want you to do</a:t>
            </a:r>
          </a:p>
          <a:p>
            <a:r>
              <a:rPr lang="en-US" dirty="0"/>
              <a:t>Let you retry something you did wrong</a:t>
            </a:r>
          </a:p>
          <a:p>
            <a:r>
              <a:rPr lang="en-US" dirty="0"/>
              <a:t>Send you out into the hall, or to another seat in the classroom</a:t>
            </a:r>
          </a:p>
          <a:p>
            <a:r>
              <a:rPr lang="en-US" dirty="0"/>
              <a:t>And lastly, </a:t>
            </a:r>
            <a:r>
              <a:rPr lang="en-US" b="1" dirty="0"/>
              <a:t>we will not hesitate to call Mr. Taylor or Ms. Mac</a:t>
            </a:r>
            <a:r>
              <a:rPr lang="en-US" b="0" dirty="0"/>
              <a:t>.</a:t>
            </a:r>
          </a:p>
          <a:p>
            <a:r>
              <a:rPr lang="en-US" b="0" dirty="0"/>
              <a:t>You probably don’t want us to do that – so please try to behave so we don’t have to get to that point </a:t>
            </a:r>
            <a:r>
              <a:rPr lang="en-US" b="0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06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e4424ecb09_0_1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e4424ecb09_0_1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that we’ve set expectations for you all as students we’re going to give you all the time to create expectations for us!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u="sng" dirty="0"/>
              <a:t>*Split students into 2 groups, give 5 Post-It Notes to each group*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i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dirty="0"/>
              <a:t>In your groups, come up with about 5 expectations of your Hyland instructors.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dirty="0"/>
              <a:t>*</a:t>
            </a:r>
            <a:r>
              <a:rPr lang="en-US" b="1" i="1" u="sng" dirty="0"/>
              <a:t>After 5 minutes, collect Post-It Notes and read out loud, placing each on top of the board in the proper section*</a:t>
            </a:r>
            <a:endParaRPr b="0" i="0" u="non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1066025" y="3059925"/>
            <a:ext cx="27732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066025" y="3514938"/>
            <a:ext cx="2773200" cy="9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322475" y="3059925"/>
            <a:ext cx="27732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5322475" y="3514938"/>
            <a:ext cx="2773200" cy="9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ONLY_1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0"/>
          <p:cNvSpPr txBox="1">
            <a:spLocks noGrp="1"/>
          </p:cNvSpPr>
          <p:nvPr>
            <p:ph type="subTitle" idx="1"/>
          </p:nvPr>
        </p:nvSpPr>
        <p:spPr>
          <a:xfrm>
            <a:off x="897175" y="1728925"/>
            <a:ext cx="195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0"/>
          <p:cNvSpPr txBox="1">
            <a:spLocks noGrp="1"/>
          </p:cNvSpPr>
          <p:nvPr>
            <p:ph type="subTitle" idx="2"/>
          </p:nvPr>
        </p:nvSpPr>
        <p:spPr>
          <a:xfrm>
            <a:off x="897175" y="2337575"/>
            <a:ext cx="19575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05" name="Google Shape;305;p20"/>
          <p:cNvSpPr txBox="1">
            <a:spLocks noGrp="1"/>
          </p:cNvSpPr>
          <p:nvPr>
            <p:ph type="subTitle" idx="3"/>
          </p:nvPr>
        </p:nvSpPr>
        <p:spPr>
          <a:xfrm>
            <a:off x="3593250" y="1728925"/>
            <a:ext cx="195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0"/>
          <p:cNvSpPr txBox="1">
            <a:spLocks noGrp="1"/>
          </p:cNvSpPr>
          <p:nvPr>
            <p:ph type="subTitle" idx="4"/>
          </p:nvPr>
        </p:nvSpPr>
        <p:spPr>
          <a:xfrm>
            <a:off x="3593250" y="2337575"/>
            <a:ext cx="19575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07" name="Google Shape;307;p20"/>
          <p:cNvSpPr txBox="1">
            <a:spLocks noGrp="1"/>
          </p:cNvSpPr>
          <p:nvPr>
            <p:ph type="subTitle" idx="5"/>
          </p:nvPr>
        </p:nvSpPr>
        <p:spPr>
          <a:xfrm>
            <a:off x="6289325" y="1728925"/>
            <a:ext cx="195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0"/>
          <p:cNvSpPr txBox="1">
            <a:spLocks noGrp="1"/>
          </p:cNvSpPr>
          <p:nvPr>
            <p:ph type="subTitle" idx="6"/>
          </p:nvPr>
        </p:nvSpPr>
        <p:spPr>
          <a:xfrm>
            <a:off x="6289325" y="2337575"/>
            <a:ext cx="19575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09" name="Google Shape;309;p20"/>
          <p:cNvSpPr txBox="1">
            <a:spLocks noGrp="1"/>
          </p:cNvSpPr>
          <p:nvPr>
            <p:ph type="subTitle" idx="7"/>
          </p:nvPr>
        </p:nvSpPr>
        <p:spPr>
          <a:xfrm>
            <a:off x="897175" y="3332925"/>
            <a:ext cx="195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subTitle" idx="8"/>
          </p:nvPr>
        </p:nvSpPr>
        <p:spPr>
          <a:xfrm>
            <a:off x="897175" y="3941575"/>
            <a:ext cx="19575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11" name="Google Shape;311;p20"/>
          <p:cNvSpPr txBox="1">
            <a:spLocks noGrp="1"/>
          </p:cNvSpPr>
          <p:nvPr>
            <p:ph type="subTitle" idx="9"/>
          </p:nvPr>
        </p:nvSpPr>
        <p:spPr>
          <a:xfrm>
            <a:off x="3593250" y="3332925"/>
            <a:ext cx="195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0"/>
          <p:cNvSpPr txBox="1">
            <a:spLocks noGrp="1"/>
          </p:cNvSpPr>
          <p:nvPr>
            <p:ph type="subTitle" idx="13"/>
          </p:nvPr>
        </p:nvSpPr>
        <p:spPr>
          <a:xfrm>
            <a:off x="3593250" y="3941575"/>
            <a:ext cx="19575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13" name="Google Shape;313;p20"/>
          <p:cNvSpPr txBox="1">
            <a:spLocks noGrp="1"/>
          </p:cNvSpPr>
          <p:nvPr>
            <p:ph type="subTitle" idx="14"/>
          </p:nvPr>
        </p:nvSpPr>
        <p:spPr>
          <a:xfrm>
            <a:off x="6289325" y="3332925"/>
            <a:ext cx="195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0"/>
          <p:cNvSpPr txBox="1">
            <a:spLocks noGrp="1"/>
          </p:cNvSpPr>
          <p:nvPr>
            <p:ph type="subTitle" idx="15"/>
          </p:nvPr>
        </p:nvSpPr>
        <p:spPr>
          <a:xfrm>
            <a:off x="6289325" y="3941575"/>
            <a:ext cx="19575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6" r:id="rId4"/>
    <p:sldLayoutId id="2147483672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URBAN COMMUNITY SCHOOL </a:t>
            </a:r>
            <a:br>
              <a:rPr lang="en" sz="2800" dirty="0"/>
            </a:br>
            <a:r>
              <a:rPr lang="en" sz="4000" dirty="0">
                <a:highlight>
                  <a:schemeClr val="accent3"/>
                </a:highlight>
              </a:rPr>
              <a:t>CLASSROOM EXPECTATIONS</a:t>
            </a:r>
            <a:endParaRPr sz="2800" dirty="0">
              <a:highlight>
                <a:schemeClr val="accent3"/>
              </a:highlight>
            </a:endParaRPr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to expect for this Hyland Academy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49"/>
          <p:cNvSpPr/>
          <p:nvPr/>
        </p:nvSpPr>
        <p:spPr>
          <a:xfrm>
            <a:off x="796200" y="3116625"/>
            <a:ext cx="2159700" cy="1407600"/>
          </a:xfrm>
          <a:prstGeom prst="snip1Rect">
            <a:avLst>
              <a:gd name="adj" fmla="val 14543"/>
            </a:avLst>
          </a:prstGeom>
          <a:solidFill>
            <a:srgbClr val="97E4FF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49"/>
          <p:cNvSpPr/>
          <p:nvPr/>
        </p:nvSpPr>
        <p:spPr>
          <a:xfrm>
            <a:off x="3492219" y="3116625"/>
            <a:ext cx="2159700" cy="1407600"/>
          </a:xfrm>
          <a:prstGeom prst="snip1Rect">
            <a:avLst>
              <a:gd name="adj" fmla="val 14543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49"/>
          <p:cNvSpPr/>
          <p:nvPr/>
        </p:nvSpPr>
        <p:spPr>
          <a:xfrm>
            <a:off x="6188238" y="3116625"/>
            <a:ext cx="2159700" cy="1407600"/>
          </a:xfrm>
          <a:prstGeom prst="snip1Rect">
            <a:avLst>
              <a:gd name="adj" fmla="val 1454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49"/>
          <p:cNvSpPr/>
          <p:nvPr/>
        </p:nvSpPr>
        <p:spPr>
          <a:xfrm>
            <a:off x="796200" y="1565400"/>
            <a:ext cx="2159700" cy="1407600"/>
          </a:xfrm>
          <a:prstGeom prst="snip1Rect">
            <a:avLst>
              <a:gd name="adj" fmla="val 14543"/>
            </a:avLst>
          </a:prstGeom>
          <a:solidFill>
            <a:schemeClr val="tx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6" name="Google Shape;1406;p49"/>
          <p:cNvSpPr/>
          <p:nvPr/>
        </p:nvSpPr>
        <p:spPr>
          <a:xfrm>
            <a:off x="3492213" y="1565400"/>
            <a:ext cx="2159700" cy="1407600"/>
          </a:xfrm>
          <a:prstGeom prst="snip1Rect">
            <a:avLst>
              <a:gd name="adj" fmla="val 14543"/>
            </a:avLst>
          </a:prstGeom>
          <a:solidFill>
            <a:srgbClr val="00B0F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49"/>
          <p:cNvSpPr/>
          <p:nvPr/>
        </p:nvSpPr>
        <p:spPr>
          <a:xfrm>
            <a:off x="6188238" y="1565400"/>
            <a:ext cx="2159700" cy="1407600"/>
          </a:xfrm>
          <a:prstGeom prst="snip1Rect">
            <a:avLst>
              <a:gd name="adj" fmla="val 14543"/>
            </a:avLst>
          </a:prstGeom>
          <a:solidFill>
            <a:schemeClr val="bg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highlight>
                  <a:schemeClr val="accent3"/>
                </a:highlight>
              </a:rPr>
              <a:t>EXPECTATIONS </a:t>
            </a:r>
            <a:r>
              <a:rPr lang="en" dirty="0"/>
              <a:t>OF YOU</a:t>
            </a:r>
            <a:endParaRPr dirty="0">
              <a:highlight>
                <a:schemeClr val="accent3"/>
              </a:highlight>
            </a:endParaRPr>
          </a:p>
        </p:txBody>
      </p:sp>
      <p:sp>
        <p:nvSpPr>
          <p:cNvPr id="1410" name="Google Shape;1410;p49"/>
          <p:cNvSpPr txBox="1">
            <a:spLocks noGrp="1"/>
          </p:cNvSpPr>
          <p:nvPr>
            <p:ph type="subTitle" idx="2"/>
          </p:nvPr>
        </p:nvSpPr>
        <p:spPr>
          <a:xfrm>
            <a:off x="796050" y="1996213"/>
            <a:ext cx="2159688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BE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RESPECTFUL</a:t>
            </a:r>
            <a:endParaRPr sz="1600" dirty="0"/>
          </a:p>
        </p:txBody>
      </p:sp>
      <p:sp>
        <p:nvSpPr>
          <p:cNvPr id="1414" name="Google Shape;1414;p49"/>
          <p:cNvSpPr txBox="1">
            <a:spLocks noGrp="1"/>
          </p:cNvSpPr>
          <p:nvPr>
            <p:ph type="subTitle" idx="6"/>
          </p:nvPr>
        </p:nvSpPr>
        <p:spPr>
          <a:xfrm>
            <a:off x="6289325" y="2033250"/>
            <a:ext cx="19575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YOUR BEST</a:t>
            </a:r>
            <a:endParaRPr sz="1800" dirty="0"/>
          </a:p>
        </p:txBody>
      </p:sp>
      <p:sp>
        <p:nvSpPr>
          <p:cNvPr id="1416" name="Google Shape;1416;p49"/>
          <p:cNvSpPr txBox="1">
            <a:spLocks noGrp="1"/>
          </p:cNvSpPr>
          <p:nvPr>
            <p:ph type="subTitle" idx="8"/>
          </p:nvPr>
        </p:nvSpPr>
        <p:spPr>
          <a:xfrm>
            <a:off x="897144" y="3584475"/>
            <a:ext cx="2159688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PREPARED</a:t>
            </a:r>
            <a:endParaRPr dirty="0"/>
          </a:p>
        </p:txBody>
      </p:sp>
      <p:sp>
        <p:nvSpPr>
          <p:cNvPr id="1418" name="Google Shape;1418;p49"/>
          <p:cNvSpPr txBox="1">
            <a:spLocks noGrp="1"/>
          </p:cNvSpPr>
          <p:nvPr>
            <p:ph type="subTitle" idx="13"/>
          </p:nvPr>
        </p:nvSpPr>
        <p:spPr>
          <a:xfrm>
            <a:off x="3593163" y="3584475"/>
            <a:ext cx="19575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POSITIVE</a:t>
            </a:r>
            <a:endParaRPr dirty="0"/>
          </a:p>
        </p:txBody>
      </p:sp>
      <p:sp>
        <p:nvSpPr>
          <p:cNvPr id="1420" name="Google Shape;1420;p49"/>
          <p:cNvSpPr txBox="1">
            <a:spLocks noGrp="1"/>
          </p:cNvSpPr>
          <p:nvPr>
            <p:ph type="subTitle" idx="15"/>
          </p:nvPr>
        </p:nvSpPr>
        <p:spPr>
          <a:xfrm>
            <a:off x="6289325" y="3584475"/>
            <a:ext cx="2058475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HAVE FUN!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ECFCC-9B67-450A-8BCD-043CAF38448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492063" y="2033250"/>
            <a:ext cx="2159700" cy="4719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BE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RESPONSIBLE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2426-DD00-41D7-8AD0-B44702A6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 -&gt; </a:t>
            </a:r>
            <a:r>
              <a:rPr lang="en-US" dirty="0">
                <a:highlight>
                  <a:srgbClr val="97E4FF"/>
                </a:highlight>
              </a:rPr>
              <a:t>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59E8A-FE2D-4F79-A55B-E3D6607BB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025" y="1498601"/>
            <a:ext cx="2773200" cy="572700"/>
          </a:xfrm>
        </p:spPr>
        <p:txBody>
          <a:bodyPr/>
          <a:lstStyle/>
          <a:p>
            <a:r>
              <a:rPr lang="en-US" dirty="0"/>
              <a:t>DO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874D6E-776C-459D-A808-FC71A9921BA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322475" y="1603001"/>
            <a:ext cx="2773200" cy="468300"/>
          </a:xfrm>
        </p:spPr>
        <p:txBody>
          <a:bodyPr/>
          <a:lstStyle/>
          <a:p>
            <a:r>
              <a:rPr lang="en-US" dirty="0"/>
              <a:t>DON’T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95274-E44F-4629-84A0-4B71306431A5}"/>
              </a:ext>
            </a:extLst>
          </p:cNvPr>
          <p:cNvSpPr/>
          <p:nvPr/>
        </p:nvSpPr>
        <p:spPr>
          <a:xfrm>
            <a:off x="605956" y="2071302"/>
            <a:ext cx="1404389" cy="59359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STAY IN YOUR SEATS 🪑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23A681-3557-4B3E-A147-432589BED4E9}"/>
              </a:ext>
            </a:extLst>
          </p:cNvPr>
          <p:cNvSpPr/>
          <p:nvPr/>
        </p:nvSpPr>
        <p:spPr>
          <a:xfrm>
            <a:off x="188330" y="2822818"/>
            <a:ext cx="1762600" cy="98532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THROW AWAY CANDY WRAPPERS 🍬🚮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BE2F62-4F71-4B3A-A4AA-FD2CBE419B1F}"/>
              </a:ext>
            </a:extLst>
          </p:cNvPr>
          <p:cNvSpPr/>
          <p:nvPr/>
        </p:nvSpPr>
        <p:spPr>
          <a:xfrm>
            <a:off x="646305" y="3968344"/>
            <a:ext cx="1205346" cy="49876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CHILL 😎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BE1CDE-4984-48B9-96CC-5EDF131CCF21}"/>
              </a:ext>
            </a:extLst>
          </p:cNvPr>
          <p:cNvSpPr/>
          <p:nvPr/>
        </p:nvSpPr>
        <p:spPr>
          <a:xfrm>
            <a:off x="2281651" y="2260571"/>
            <a:ext cx="1885518" cy="73947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BE EXCELLENT TO EACH OTHER </a:t>
            </a:r>
            <a:r>
              <a:rPr lang="en-US" sz="11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(AND US)</a:t>
            </a:r>
            <a:endParaRPr lang="en-US" dirty="0">
              <a:solidFill>
                <a:schemeClr val="tx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8D8805-CFE6-4B11-BEDB-D6C71859D6EC}"/>
              </a:ext>
            </a:extLst>
          </p:cNvPr>
          <p:cNvSpPr/>
          <p:nvPr/>
        </p:nvSpPr>
        <p:spPr>
          <a:xfrm>
            <a:off x="4928821" y="2176851"/>
            <a:ext cx="1670573" cy="9902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PLAY SOUND FROM YOUR CHROMEBOOK 🔊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5EDC8C-FCEC-435E-9BC7-A7207EB86732}"/>
              </a:ext>
            </a:extLst>
          </p:cNvPr>
          <p:cNvSpPr/>
          <p:nvPr/>
        </p:nvSpPr>
        <p:spPr>
          <a:xfrm>
            <a:off x="5042966" y="3416218"/>
            <a:ext cx="1442282" cy="9069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WRITE ON THE SCREEN 🖊📺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79CBB1-617D-417C-B8CD-F66B5B75FACA}"/>
              </a:ext>
            </a:extLst>
          </p:cNvPr>
          <p:cNvSpPr/>
          <p:nvPr/>
        </p:nvSpPr>
        <p:spPr>
          <a:xfrm>
            <a:off x="6930115" y="2822818"/>
            <a:ext cx="1324424" cy="8750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DISTRACT EACH OTHER 🗣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B5EA2-A390-406A-AC8B-449673003EB4}"/>
              </a:ext>
            </a:extLst>
          </p:cNvPr>
          <p:cNvSpPr/>
          <p:nvPr/>
        </p:nvSpPr>
        <p:spPr>
          <a:xfrm>
            <a:off x="7032567" y="3869678"/>
            <a:ext cx="1496370" cy="5974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BE MEAN 😔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FB7C71-D7D2-462E-A49F-0C7325FB09DB}"/>
              </a:ext>
            </a:extLst>
          </p:cNvPr>
          <p:cNvSpPr/>
          <p:nvPr/>
        </p:nvSpPr>
        <p:spPr>
          <a:xfrm>
            <a:off x="7032568" y="2158147"/>
            <a:ext cx="1959498" cy="489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HIT EACH OTHER 🤼‍♂️</a:t>
            </a:r>
          </a:p>
        </p:txBody>
      </p:sp>
      <p:pic>
        <p:nvPicPr>
          <p:cNvPr id="1028" name="Picture 4" descr="Keanu World Order: Bill &amp; Ted's Excellent Adventure – Midwest Film Journal">
            <a:extLst>
              <a:ext uri="{FF2B5EF4-FFF2-40B4-BE49-F238E27FC236}">
                <a16:creationId xmlns:a16="http://schemas.microsoft.com/office/drawing/2014/main" id="{A8004A78-497F-4BC2-AC78-063D98617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" r="3989"/>
          <a:stretch/>
        </p:blipFill>
        <p:spPr bwMode="auto">
          <a:xfrm>
            <a:off x="2093786" y="3414973"/>
            <a:ext cx="2504313" cy="147991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85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6" grpId="0" animBg="1"/>
      <p:bldP spid="17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08;p49">
            <a:extLst>
              <a:ext uri="{FF2B5EF4-FFF2-40B4-BE49-F238E27FC236}">
                <a16:creationId xmlns:a16="http://schemas.microsoft.com/office/drawing/2014/main" id="{1BD2D95A-8BC4-4753-9401-A91E7BB2DC1E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highlight>
                  <a:schemeClr val="accent3"/>
                </a:highlight>
                <a:latin typeface="Krona One" panose="020B0604020202020204" charset="0"/>
              </a:rPr>
              <a:t>ESCALATION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8BFB3-632E-4600-9436-FF94D220B665}"/>
              </a:ext>
            </a:extLst>
          </p:cNvPr>
          <p:cNvSpPr txBox="1"/>
          <p:nvPr/>
        </p:nvSpPr>
        <p:spPr>
          <a:xfrm>
            <a:off x="720000" y="1436948"/>
            <a:ext cx="7059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Miriam Libre" panose="00000500000000000000" pitchFamily="2" charset="-79"/>
                <a:cs typeface="Miriam Libre" panose="00000500000000000000" pitchFamily="2" charset="-79"/>
              </a:rPr>
              <a:t>What if I still want to misbehave?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7A7825-94D1-430A-BF3C-94FBC5E04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891"/>
          <a:stretch/>
        </p:blipFill>
        <p:spPr bwMode="auto">
          <a:xfrm>
            <a:off x="4968433" y="2199445"/>
            <a:ext cx="3560424" cy="234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F98E4F-C74C-4738-B8A6-D679A7CF46E0}"/>
              </a:ext>
            </a:extLst>
          </p:cNvPr>
          <p:cNvSpPr txBox="1"/>
          <p:nvPr/>
        </p:nvSpPr>
        <p:spPr>
          <a:xfrm>
            <a:off x="720000" y="2199445"/>
            <a:ext cx="420623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iriam Libre" panose="00000500000000000000" pitchFamily="2" charset="-79"/>
                <a:cs typeface="Miriam Libre" panose="00000500000000000000" pitchFamily="2" charset="-79"/>
              </a:rPr>
              <a:t>We may:</a:t>
            </a:r>
          </a:p>
          <a:p>
            <a:endParaRPr lang="en-US" sz="1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Withhold candy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CA62C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Restate our instructions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Give you a chance to try again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Let you work in the hall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Call Mr. Taylor / Mr. </a:t>
            </a:r>
            <a:r>
              <a:rPr lang="en-US" sz="2000" b="1">
                <a:solidFill>
                  <a:srgbClr val="FF0000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K</a:t>
            </a:r>
            <a:endParaRPr lang="en-US" sz="2000" b="1" dirty="0">
              <a:solidFill>
                <a:srgbClr val="FF0000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4918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97E4FF"/>
                </a:highlight>
              </a:rPr>
              <a:t>YOUR</a:t>
            </a:r>
            <a:r>
              <a:rPr lang="en" dirty="0"/>
              <a:t> EXPECTATIONS</a:t>
            </a:r>
            <a:endParaRPr dirty="0">
              <a:highlight>
                <a:schemeClr val="accent2"/>
              </a:highlight>
            </a:endParaRPr>
          </a:p>
        </p:txBody>
      </p:sp>
      <p:sp>
        <p:nvSpPr>
          <p:cNvPr id="966" name="Google Shape;966;p41"/>
          <p:cNvSpPr txBox="1">
            <a:spLocks noGrp="1"/>
          </p:cNvSpPr>
          <p:nvPr>
            <p:ph type="subTitle" idx="3"/>
          </p:nvPr>
        </p:nvSpPr>
        <p:spPr>
          <a:xfrm>
            <a:off x="5322476" y="1700361"/>
            <a:ext cx="27732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Students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3162C-A5AA-4B17-923D-3AF3BC00A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326" y="1713648"/>
            <a:ext cx="2773200" cy="468300"/>
          </a:xfrm>
        </p:spPr>
        <p:txBody>
          <a:bodyPr/>
          <a:lstStyle/>
          <a:p>
            <a:r>
              <a:rPr lang="en-US" dirty="0"/>
              <a:t>For Instructors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836</Words>
  <Application>Microsoft Office PowerPoint</Application>
  <PresentationFormat>On-screen Show (16:9)</PresentationFormat>
  <Paragraphs>116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Miriam Libre</vt:lpstr>
      <vt:lpstr>Krona One</vt:lpstr>
      <vt:lpstr>Blue Grid Interface &amp; Sticky Notes Company Profile by Slidesgo</vt:lpstr>
      <vt:lpstr>URBAN COMMUNITY SCHOOL  CLASSROOM EXPECTATIONS</vt:lpstr>
      <vt:lpstr>OUR EXPECTATIONS OF YOU</vt:lpstr>
      <vt:lpstr>EXPECTATIONS -&gt; RULES</vt:lpstr>
      <vt:lpstr>PowerPoint Presentation</vt:lpstr>
      <vt:lpstr>YOUR EXPECTATIONS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GRID INTERFACE &amp; STICKY NOTES COMPANY PROFILE</dc:title>
  <dc:creator>Marissa Dilisio</dc:creator>
  <cp:lastModifiedBy>Joseph Maxwell</cp:lastModifiedBy>
  <cp:revision>10</cp:revision>
  <dcterms:modified xsi:type="dcterms:W3CDTF">2023-08-31T16:54:10Z</dcterms:modified>
</cp:coreProperties>
</file>