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Lst>
  <p:notesMasterIdLst>
    <p:notesMasterId r:id="rId13"/>
  </p:notesMasterIdLst>
  <p:sldIdLst>
    <p:sldId id="258" r:id="rId3"/>
    <p:sldId id="295" r:id="rId4"/>
    <p:sldId id="306" r:id="rId5"/>
    <p:sldId id="311" r:id="rId6"/>
    <p:sldId id="312" r:id="rId7"/>
    <p:sldId id="310" r:id="rId8"/>
    <p:sldId id="307" r:id="rId9"/>
    <p:sldId id="315" r:id="rId10"/>
    <p:sldId id="314"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the</a:t>
            </a:r>
            <a:r>
              <a:rPr lang="en-US" baseline="0" dirty="0"/>
              <a:t> purpose of CSS, and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841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CSS files are</a:t>
            </a:r>
            <a:endParaRPr lang="en-US"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3965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link tag. Students should not have to worry about this for the most part – the starter code will usually start with a </a:t>
            </a:r>
            <a:r>
              <a:rPr lang="en-US" b="1" dirty="0"/>
              <a:t>link</a:t>
            </a:r>
            <a:r>
              <a:rPr lang="en-US" b="0" dirty="0"/>
              <a:t> tag already built in. If not, they can always copy it from somewhere else. It is important for them to be aware of its existence, but they do not need to memorize how it works.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43983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link tag in action.</a:t>
            </a:r>
            <a:r>
              <a:rPr lang="en-US" baseline="0" dirty="0"/>
              <a:t> Make sure to note the filename, attributes, and CSS.</a:t>
            </a:r>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08187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vocabulary around different parts of CSS. Make sure to note that each character is very important: every colon, every semi-colon, every curly bracket, dash, etc.</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a:t>
            </a:r>
            <a:r>
              <a:rPr lang="en-US" baseline="0" dirty="0"/>
              <a:t> CSS properties determine the actual styles that are controlled by CSS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66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 few of the selectors – actually just examples of the element selector. The main idea is that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76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whole ruleset in action. Make sure to switch to the CSS file to see the CSS. Change around the selector, properties, values </a:t>
            </a:r>
            <a:r>
              <a:rPr lang="en-US" baseline="0" dirty="0" err="1"/>
              <a:t>etc</a:t>
            </a:r>
            <a:r>
              <a:rPr lang="en-US" baseline="0" dirty="0"/>
              <a:t> to show how it affects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14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July 16,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7/16/2021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7/16/2021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7/16/2021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7/16/2021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7/16/2021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July 16,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July 16,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5543325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213190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FD5E12-641C-4696-BA65-B86205845F69}"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532783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D5E12-641C-4696-BA65-B86205845F69}"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4987017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D5E12-641C-4696-BA65-B86205845F69}" type="datetimeFigureOut">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7077006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D5E12-641C-4696-BA65-B86205845F69}" type="datetimeFigureOut">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3002315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D5E12-641C-4696-BA65-B86205845F69}" type="datetimeFigureOut">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6604406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21944492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200021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4884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0613723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OnBase-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7903" t="29281" r="-2657" b="17948"/>
          <a:stretch/>
        </p:blipFill>
        <p:spPr>
          <a:xfrm>
            <a:off x="-87085" y="-43542"/>
            <a:ext cx="3287485" cy="6923315"/>
          </a:xfrm>
          <a:prstGeom prst="rect">
            <a:avLst/>
          </a:prstGeom>
        </p:spPr>
      </p:pic>
      <p:sp>
        <p:nvSpPr>
          <p:cNvPr id="7" name="Text Placeholder 11"/>
          <p:cNvSpPr>
            <a:spLocks noGrp="1"/>
          </p:cNvSpPr>
          <p:nvPr>
            <p:ph type="body" sz="quarter" idx="10" hasCustomPrompt="1"/>
          </p:nvPr>
        </p:nvSpPr>
        <p:spPr>
          <a:xfrm>
            <a:off x="3513222" y="2399071"/>
            <a:ext cx="8227636" cy="1943380"/>
          </a:xfrm>
          <a:prstGeom prst="rect">
            <a:avLst/>
          </a:prstGeom>
        </p:spPr>
        <p:txBody>
          <a:bodyPr anchor="ctr"/>
          <a:lstStyle>
            <a:lvl1pPr marL="0" indent="0" algn="r">
              <a:buFontTx/>
              <a:buNone/>
              <a:defRPr sz="5067" b="1">
                <a:solidFill>
                  <a:schemeClr val="accent1">
                    <a:lumMod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Click to add title</a:t>
            </a:r>
          </a:p>
        </p:txBody>
      </p:sp>
      <p:sp>
        <p:nvSpPr>
          <p:cNvPr id="8" name="Text Placeholder 11"/>
          <p:cNvSpPr>
            <a:spLocks noGrp="1"/>
          </p:cNvSpPr>
          <p:nvPr>
            <p:ph type="body" sz="quarter" idx="11"/>
          </p:nvPr>
        </p:nvSpPr>
        <p:spPr>
          <a:xfrm>
            <a:off x="3513221" y="4511785"/>
            <a:ext cx="8227636" cy="787820"/>
          </a:xfrm>
          <a:prstGeom prst="rect">
            <a:avLst/>
          </a:prstGeom>
        </p:spPr>
        <p:txBody>
          <a:bodyPr/>
          <a:lstStyle>
            <a:lvl1pPr marL="0" indent="0" algn="r">
              <a:lnSpc>
                <a:spcPct val="100000"/>
              </a:lnSpc>
              <a:buFontTx/>
              <a:buNone/>
              <a:defRPr sz="3200" b="0" i="1">
                <a:solidFill>
                  <a:schemeClr val="accent2"/>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5380" y="5910404"/>
            <a:ext cx="1505477" cy="567064"/>
          </a:xfrm>
          <a:prstGeom prst="rect">
            <a:avLst/>
          </a:prstGeom>
        </p:spPr>
      </p:pic>
    </p:spTree>
    <p:extLst>
      <p:ext uri="{BB962C8B-B14F-4D97-AF65-F5344CB8AC3E}">
        <p14:creationId xmlns:p14="http://schemas.microsoft.com/office/powerpoint/2010/main" val="349018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Agenda">
    <p:spTree>
      <p:nvGrpSpPr>
        <p:cNvPr id="1" name=""/>
        <p:cNvGrpSpPr/>
        <p:nvPr/>
      </p:nvGrpSpPr>
      <p:grpSpPr>
        <a:xfrm>
          <a:off x="0" y="0"/>
          <a:ext cx="0" cy="0"/>
          <a:chOff x="0" y="0"/>
          <a:chExt cx="0" cy="0"/>
        </a:xfrm>
      </p:grpSpPr>
      <p:sp>
        <p:nvSpPr>
          <p:cNvPr id="7" name="Title 1"/>
          <p:cNvSpPr txBox="1">
            <a:spLocks/>
          </p:cNvSpPr>
          <p:nvPr userDrawn="1"/>
        </p:nvSpPr>
        <p:spPr>
          <a:xfrm>
            <a:off x="613612" y="3002262"/>
            <a:ext cx="3149525" cy="896063"/>
          </a:xfrm>
          <a:prstGeom prst="rect">
            <a:avLst/>
          </a:prstGeom>
        </p:spPr>
        <p:txBody>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600" dirty="0">
                <a:solidFill>
                  <a:schemeClr val="tx2"/>
                </a:solidFill>
              </a:rPr>
              <a:t>Agenda</a:t>
            </a:r>
            <a:endParaRPr lang="en-US" sz="5400" dirty="0">
              <a:solidFill>
                <a:schemeClr val="tx2"/>
              </a:solidFill>
            </a:endParaRPr>
          </a:p>
        </p:txBody>
      </p:sp>
      <p:sp>
        <p:nvSpPr>
          <p:cNvPr id="4" name="Text Placeholder 3"/>
          <p:cNvSpPr>
            <a:spLocks noGrp="1"/>
          </p:cNvSpPr>
          <p:nvPr>
            <p:ph type="body" sz="quarter" idx="10" hasCustomPrompt="1"/>
          </p:nvPr>
        </p:nvSpPr>
        <p:spPr>
          <a:xfrm>
            <a:off x="4424873" y="1371601"/>
            <a:ext cx="7161539" cy="4058544"/>
          </a:xfrm>
          <a:prstGeom prst="rect">
            <a:avLst/>
          </a:prstGeom>
        </p:spPr>
        <p:txBody>
          <a:bodyPr anchor="ctr"/>
          <a:lstStyle>
            <a:lvl1pPr marL="609585" indent="-609585">
              <a:lnSpc>
                <a:spcPct val="120000"/>
              </a:lnSpc>
              <a:buFont typeface="Arial" panose="020B0604020202020204" pitchFamily="34" charset="0"/>
              <a:buChar char="•"/>
              <a:defRPr sz="4000" b="0" baseline="0">
                <a:solidFill>
                  <a:schemeClr val="tx2"/>
                </a:solidFill>
              </a:defRPr>
            </a:lvl1pPr>
          </a:lstStyle>
          <a:p>
            <a:pPr lvl="0"/>
            <a:r>
              <a:rPr lang="en-US" dirty="0"/>
              <a:t>Section 1</a:t>
            </a:r>
          </a:p>
          <a:p>
            <a:pPr lvl="0"/>
            <a:r>
              <a:rPr lang="en-US" dirty="0"/>
              <a:t>Section 2</a:t>
            </a:r>
          </a:p>
          <a:p>
            <a:pPr lvl="0"/>
            <a:r>
              <a:rPr lang="en-US" dirty="0"/>
              <a:t>Section 3</a:t>
            </a:r>
          </a:p>
        </p:txBody>
      </p:sp>
      <p:cxnSp>
        <p:nvCxnSpPr>
          <p:cNvPr id="5" name="Straight Connector 4"/>
          <p:cNvCxnSpPr/>
          <p:nvPr userDrawn="1"/>
        </p:nvCxnSpPr>
        <p:spPr>
          <a:xfrm>
            <a:off x="3854795" y="2300147"/>
            <a:ext cx="0" cy="2286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242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5-Large-Text">
    <p:bg>
      <p:bgPr>
        <a:solidFill>
          <a:schemeClr val="tx2"/>
        </a:solidFill>
        <a:effectLst/>
      </p:bgPr>
    </p:bg>
    <p:spTree>
      <p:nvGrpSpPr>
        <p:cNvPr id="1" name=""/>
        <p:cNvGrpSpPr/>
        <p:nvPr/>
      </p:nvGrpSpPr>
      <p:grpSpPr>
        <a:xfrm>
          <a:off x="0" y="0"/>
          <a:ext cx="0" cy="0"/>
          <a:chOff x="0" y="0"/>
          <a:chExt cx="0" cy="0"/>
        </a:xfrm>
      </p:grpSpPr>
      <p:sp>
        <p:nvSpPr>
          <p:cNvPr id="3" name="Oval 2"/>
          <p:cNvSpPr/>
          <p:nvPr userDrawn="1"/>
        </p:nvSpPr>
        <p:spPr>
          <a:xfrm>
            <a:off x="1738010" y="-928991"/>
            <a:ext cx="8715981" cy="87159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2120631" y="2766485"/>
            <a:ext cx="7950740" cy="1325033"/>
          </a:xfrm>
          <a:prstGeom prst="rect">
            <a:avLst/>
          </a:prstGeom>
        </p:spPr>
        <p:txBody>
          <a:bodyPr anchor="ctr"/>
          <a:lstStyle>
            <a:lvl1pPr>
              <a:defRPr b="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17369349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a:t>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89801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2.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7/16/2021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D5E12-641C-4696-BA65-B86205845F69}" type="datetimeFigureOut">
              <a:rPr lang="en-US" smtClean="0"/>
              <a:t>7/16/2021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A96F-B0AA-420E-A040-410CE917FA49}" type="slidenum">
              <a:rPr lang="en-US" smtClean="0"/>
              <a:t>‹#›</a:t>
            </a:fld>
            <a:endParaRPr lang="en-US"/>
          </a:p>
        </p:txBody>
      </p:sp>
    </p:spTree>
    <p:extLst>
      <p:ext uri="{BB962C8B-B14F-4D97-AF65-F5344CB8AC3E}">
        <p14:creationId xmlns:p14="http://schemas.microsoft.com/office/powerpoint/2010/main" val="30384545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replit.com/@HylandOutreach/CssFileExampl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Rulese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Hello CSS</a:t>
            </a:r>
          </a:p>
        </p:txBody>
      </p:sp>
      <p:sp>
        <p:nvSpPr>
          <p:cNvPr id="3" name="Subtitle 2"/>
          <p:cNvSpPr>
            <a:spLocks noGrp="1"/>
          </p:cNvSpPr>
          <p:nvPr>
            <p:ph type="subTitle" idx="1"/>
          </p:nvPr>
        </p:nvSpPr>
        <p:spPr>
          <a:xfrm>
            <a:off x="381000" y="3429000"/>
            <a:ext cx="7565084" cy="553998"/>
          </a:xfrm>
        </p:spPr>
        <p:txBody>
          <a:bodyPr/>
          <a:lstStyle/>
          <a:p>
            <a:r>
              <a:rPr lang="en-US" dirty="0"/>
              <a:t>Introduction to Web Development</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15D18-8F75-4B52-89C9-F982DAFE9325}"/>
              </a:ext>
            </a:extLst>
          </p:cNvPr>
          <p:cNvSpPr>
            <a:spLocks noGrp="1"/>
          </p:cNvSpPr>
          <p:nvPr>
            <p:ph type="body" sz="quarter" idx="10"/>
          </p:nvPr>
        </p:nvSpPr>
        <p:spPr/>
        <p:txBody>
          <a:bodyPr/>
          <a:lstStyle/>
          <a:p>
            <a:r>
              <a:rPr lang="en-US"/>
              <a:t>Questions?</a:t>
            </a:r>
          </a:p>
        </p:txBody>
      </p:sp>
    </p:spTree>
    <p:extLst>
      <p:ext uri="{BB962C8B-B14F-4D97-AF65-F5344CB8AC3E}">
        <p14:creationId xmlns:p14="http://schemas.microsoft.com/office/powerpoint/2010/main" val="25521111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a:xfrm>
            <a:off x="6661355" y="1143000"/>
            <a:ext cx="5143500" cy="5372100"/>
          </a:xfrm>
        </p:spPr>
        <p:txBody>
          <a:bodyPr>
            <a:normAutofit/>
          </a:bodyPr>
          <a:lstStyle/>
          <a:p>
            <a:r>
              <a:rPr lang="en-US" dirty="0"/>
              <a:t>CSS (</a:t>
            </a:r>
            <a:r>
              <a:rPr lang="en-US" b="1" dirty="0"/>
              <a:t>C</a:t>
            </a:r>
            <a:r>
              <a:rPr lang="en-US" dirty="0"/>
              <a:t>ascading </a:t>
            </a:r>
            <a:r>
              <a:rPr lang="en-US" b="1" dirty="0"/>
              <a:t>S</a:t>
            </a:r>
            <a:r>
              <a:rPr lang="en-US" dirty="0"/>
              <a:t>tyle</a:t>
            </a:r>
            <a:r>
              <a:rPr lang="en-US" b="1" dirty="0"/>
              <a:t>s</a:t>
            </a:r>
            <a:r>
              <a:rPr lang="en-US" dirty="0"/>
              <a:t>heets) is a language that allows developers to change </a:t>
            </a:r>
            <a:r>
              <a:rPr lang="en-US" i="1" dirty="0"/>
              <a:t>styles</a:t>
            </a:r>
            <a:r>
              <a:rPr lang="en-US" dirty="0"/>
              <a:t> on a webpage</a:t>
            </a:r>
          </a:p>
          <a:p>
            <a:r>
              <a:rPr lang="en-US" dirty="0"/>
              <a:t>CSS can change fonts, colors,  backgrounds, positioning, even animations!</a:t>
            </a:r>
          </a:p>
          <a:p>
            <a:endParaRPr lang="en-US" dirty="0"/>
          </a:p>
          <a:p>
            <a:r>
              <a:rPr lang="en-US" dirty="0"/>
              <a:t>If HTML is the </a:t>
            </a:r>
            <a:r>
              <a:rPr lang="en-US" i="1" dirty="0"/>
              <a:t>skeleton</a:t>
            </a:r>
            <a:r>
              <a:rPr lang="en-US" dirty="0"/>
              <a:t> of a page, CSS is the clothing that it wears</a:t>
            </a:r>
          </a:p>
          <a:p>
            <a:endParaRPr lang="en-US" dirty="0"/>
          </a:p>
          <a:p>
            <a:pPr marL="57150" indent="0">
              <a:buNone/>
            </a:pPr>
            <a:endParaRPr lang="en-US" dirty="0"/>
          </a:p>
        </p:txBody>
      </p:sp>
      <p:pic>
        <p:nvPicPr>
          <p:cNvPr id="1026" name="Picture 2" descr="Image result for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71700"/>
            <a:ext cx="589105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82230" y="2171700"/>
            <a:ext cx="5891055" cy="3309702"/>
          </a:xfrm>
          <a:prstGeom prst="rect">
            <a:avLst/>
          </a:prstGeom>
        </p:spPr>
      </p:pic>
    </p:spTree>
    <p:extLst>
      <p:ext uri="{BB962C8B-B14F-4D97-AF65-F5344CB8AC3E}">
        <p14:creationId xmlns:p14="http://schemas.microsoft.com/office/powerpoint/2010/main" val="2359480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xit" presetSubtype="1" fill="hold" nodeType="withEffect">
                                  <p:stCondLst>
                                    <p:cond delay="0"/>
                                  </p:stCondLst>
                                  <p:childTnLst>
                                    <p:anim calcmode="lin" valueType="num">
                                      <p:cBhvr additive="base">
                                        <p:cTn id="23" dur="500"/>
                                        <p:tgtEl>
                                          <p:spTgt spid="1026"/>
                                        </p:tgtEl>
                                        <p:attrNameLst>
                                          <p:attrName>ppt_x</p:attrName>
                                        </p:attrNameLst>
                                      </p:cBhvr>
                                      <p:tavLst>
                                        <p:tav tm="0">
                                          <p:val>
                                            <p:strVal val="ppt_x"/>
                                          </p:val>
                                        </p:tav>
                                        <p:tav tm="100000">
                                          <p:val>
                                            <p:strVal val="ppt_x"/>
                                          </p:val>
                                        </p:tav>
                                      </p:tavLst>
                                    </p:anim>
                                    <p:anim calcmode="lin" valueType="num">
                                      <p:cBhvr additive="base">
                                        <p:cTn id="24" dur="500"/>
                                        <p:tgtEl>
                                          <p:spTgt spid="1026"/>
                                        </p:tgtEl>
                                        <p:attrNameLst>
                                          <p:attrName>ppt_y</p:attrName>
                                        </p:attrNameLst>
                                      </p:cBhvr>
                                      <p:tavLst>
                                        <p:tav tm="0">
                                          <p:val>
                                            <p:strVal val="ppt_y"/>
                                          </p:val>
                                        </p:tav>
                                        <p:tav tm="100000">
                                          <p:val>
                                            <p:strVal val="0-ppt_h/2"/>
                                          </p:val>
                                        </p:tav>
                                      </p:tavLst>
                                    </p:anim>
                                    <p:set>
                                      <p:cBhvr>
                                        <p:cTn id="25"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Files</a:t>
            </a:r>
          </a:p>
        </p:txBody>
      </p:sp>
      <p:sp>
        <p:nvSpPr>
          <p:cNvPr id="6" name="Content Placeholder 5">
            <a:extLst>
              <a:ext uri="{FF2B5EF4-FFF2-40B4-BE49-F238E27FC236}">
                <a16:creationId xmlns:a16="http://schemas.microsoft.com/office/drawing/2014/main" id="{34D710CB-4BA3-41AB-BA2B-04B2EE858160}"/>
              </a:ext>
            </a:extLst>
          </p:cNvPr>
          <p:cNvSpPr>
            <a:spLocks noGrp="1"/>
          </p:cNvSpPr>
          <p:nvPr>
            <p:ph idx="1"/>
          </p:nvPr>
        </p:nvSpPr>
        <p:spPr/>
        <p:txBody>
          <a:bodyPr>
            <a:normAutofit/>
          </a:bodyPr>
          <a:lstStyle/>
          <a:p>
            <a:r>
              <a:rPr lang="en-US" sz="3600" dirty="0"/>
              <a:t>CSS files are separate files that add style to HTML</a:t>
            </a:r>
          </a:p>
          <a:p>
            <a:endParaRPr lang="en-US" sz="3600" dirty="0"/>
          </a:p>
          <a:p>
            <a:r>
              <a:rPr lang="en-US" sz="3600" dirty="0"/>
              <a:t>They have a different language</a:t>
            </a:r>
          </a:p>
          <a:p>
            <a:endParaRPr lang="en-US" sz="3600" dirty="0"/>
          </a:p>
          <a:p>
            <a:r>
              <a:rPr lang="en-US" sz="3600" dirty="0"/>
              <a:t>They end with </a:t>
            </a:r>
            <a:r>
              <a:rPr lang="en-US" sz="3600" b="1" dirty="0"/>
              <a:t>.</a:t>
            </a:r>
            <a:r>
              <a:rPr lang="en-US" sz="3600" b="1" dirty="0" err="1"/>
              <a:t>css</a:t>
            </a:r>
            <a:endParaRPr lang="en-US" sz="3600" b="1" dirty="0"/>
          </a:p>
          <a:p>
            <a:endParaRPr lang="en-US" sz="3600" dirty="0"/>
          </a:p>
          <a:p>
            <a:r>
              <a:rPr lang="en-US" sz="3600" dirty="0"/>
              <a:t>They must be </a:t>
            </a:r>
            <a:r>
              <a:rPr lang="en-US" sz="3600" i="1" dirty="0"/>
              <a:t>linked</a:t>
            </a:r>
            <a:r>
              <a:rPr lang="en-US" sz="3600" dirty="0"/>
              <a:t> from the HTML element  </a:t>
            </a:r>
          </a:p>
        </p:txBody>
      </p:sp>
      <p:pic>
        <p:nvPicPr>
          <p:cNvPr id="1026" name="Picture 2" descr="File Manager: Download a Free Trial of WinZip">
            <a:extLst>
              <a:ext uri="{FF2B5EF4-FFF2-40B4-BE49-F238E27FC236}">
                <a16:creationId xmlns:a16="http://schemas.microsoft.com/office/drawing/2014/main" id="{8D89EA5D-538D-4544-BA34-92AC5BBC85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96" r="8276"/>
          <a:stretch/>
        </p:blipFill>
        <p:spPr bwMode="auto">
          <a:xfrm>
            <a:off x="7353300" y="2057400"/>
            <a:ext cx="4229101" cy="28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369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cap="none" dirty="0">
                <a:solidFill>
                  <a:schemeClr val="accent1">
                    <a:lumMod val="20000"/>
                    <a:lumOff val="80000"/>
                  </a:schemeClr>
                </a:solidFill>
                <a:latin typeface="Consolas" panose="020B0609020204030204" pitchFamily="49" charset="0"/>
              </a:rPr>
              <a:t>link</a:t>
            </a:r>
            <a:r>
              <a:rPr lang="en-US" dirty="0"/>
              <a:t> element</a:t>
            </a:r>
          </a:p>
        </p:txBody>
      </p:sp>
      <p:sp>
        <p:nvSpPr>
          <p:cNvPr id="3" name="Content Placeholder 2"/>
          <p:cNvSpPr>
            <a:spLocks noGrp="1"/>
          </p:cNvSpPr>
          <p:nvPr>
            <p:ph idx="1"/>
          </p:nvPr>
        </p:nvSpPr>
        <p:spPr/>
        <p:txBody>
          <a:bodyPr>
            <a:normAutofit/>
          </a:bodyPr>
          <a:lstStyle/>
          <a:p>
            <a:r>
              <a:rPr lang="en-US" i="1" dirty="0"/>
              <a:t>Different from the </a:t>
            </a:r>
            <a:r>
              <a:rPr lang="en-US" b="1" i="1" dirty="0">
                <a:solidFill>
                  <a:schemeClr val="accent1">
                    <a:lumMod val="50000"/>
                  </a:schemeClr>
                </a:solidFill>
                <a:latin typeface="Consolas" panose="020B0609020204030204" pitchFamily="49" charset="0"/>
              </a:rPr>
              <a:t>&lt;a&gt;</a:t>
            </a:r>
            <a:r>
              <a:rPr lang="en-US" i="1" dirty="0"/>
              <a:t> hyperlink element</a:t>
            </a:r>
          </a:p>
          <a:p>
            <a:r>
              <a:rPr lang="en-US" dirty="0"/>
              <a:t>Links a variety of external files (CSS, fonts, icons)</a:t>
            </a:r>
          </a:p>
          <a:p>
            <a:r>
              <a:rPr lang="en-US" dirty="0"/>
              <a:t>It is a </a:t>
            </a:r>
            <a:r>
              <a:rPr lang="en-US" i="1" dirty="0"/>
              <a:t>self-closing</a:t>
            </a:r>
            <a:r>
              <a:rPr lang="en-US" dirty="0"/>
              <a:t> tag</a:t>
            </a:r>
          </a:p>
          <a:p>
            <a:r>
              <a:rPr lang="en-US" dirty="0"/>
              <a:t>It goes within the </a:t>
            </a:r>
            <a:r>
              <a:rPr lang="en-US" sz="3200" dirty="0">
                <a:solidFill>
                  <a:schemeClr val="accent1">
                    <a:lumMod val="50000"/>
                  </a:schemeClr>
                </a:solidFill>
                <a:latin typeface="Consolas" panose="020B0609020204030204" pitchFamily="49" charset="0"/>
              </a:rPr>
              <a:t>&lt;head&gt;&lt;/head&gt;</a:t>
            </a:r>
            <a:r>
              <a:rPr lang="en-US" dirty="0"/>
              <a:t> element</a:t>
            </a:r>
          </a:p>
          <a:p>
            <a:endParaRPr lang="en-US" dirty="0"/>
          </a:p>
          <a:p>
            <a:r>
              <a:rPr lang="en-US" dirty="0"/>
              <a:t>Important attributes:</a:t>
            </a:r>
          </a:p>
          <a:p>
            <a:pPr lvl="1"/>
            <a:r>
              <a:rPr lang="en-US" u="sng" dirty="0" err="1">
                <a:solidFill>
                  <a:schemeClr val="accent1">
                    <a:lumMod val="50000"/>
                  </a:schemeClr>
                </a:solidFill>
                <a:latin typeface="Consolas" panose="020B0609020204030204" pitchFamily="49" charset="0"/>
              </a:rPr>
              <a:t>href</a:t>
            </a:r>
            <a:r>
              <a:rPr lang="en-US" dirty="0"/>
              <a:t>: path to the file (either online or local)</a:t>
            </a:r>
          </a:p>
          <a:p>
            <a:pPr lvl="1"/>
            <a:r>
              <a:rPr lang="en-US" u="sng" dirty="0" err="1">
                <a:solidFill>
                  <a:schemeClr val="accent1">
                    <a:lumMod val="50000"/>
                  </a:schemeClr>
                </a:solidFill>
                <a:latin typeface="Consolas" panose="020B0609020204030204" pitchFamily="49" charset="0"/>
              </a:rPr>
              <a:t>rel</a:t>
            </a:r>
            <a:r>
              <a:rPr lang="en-US" dirty="0"/>
              <a:t>: determines the relationship type (e.g., “</a:t>
            </a:r>
            <a:r>
              <a:rPr lang="en-US" dirty="0">
                <a:solidFill>
                  <a:schemeClr val="accent1">
                    <a:lumMod val="50000"/>
                  </a:schemeClr>
                </a:solidFill>
              </a:rPr>
              <a:t>stylesheet</a:t>
            </a:r>
            <a:r>
              <a:rPr lang="en-US" dirty="0"/>
              <a:t>”)</a:t>
            </a:r>
          </a:p>
          <a:p>
            <a:pPr lvl="1"/>
            <a:r>
              <a:rPr lang="en-US" u="sng" dirty="0">
                <a:solidFill>
                  <a:schemeClr val="accent1">
                    <a:lumMod val="50000"/>
                  </a:schemeClr>
                </a:solidFill>
                <a:latin typeface="Consolas" panose="020B0609020204030204" pitchFamily="49" charset="0"/>
              </a:rPr>
              <a:t>type</a:t>
            </a:r>
            <a:r>
              <a:rPr lang="en-US" dirty="0"/>
              <a:t>: specifies the content type of the file (e.g., “</a:t>
            </a:r>
            <a:r>
              <a:rPr lang="en-US" dirty="0">
                <a:solidFill>
                  <a:schemeClr val="accent1">
                    <a:lumMod val="50000"/>
                  </a:schemeClr>
                </a:solidFill>
              </a:rPr>
              <a:t>text/</a:t>
            </a:r>
            <a:r>
              <a:rPr lang="en-US" dirty="0" err="1">
                <a:solidFill>
                  <a:schemeClr val="accent1">
                    <a:lumMod val="50000"/>
                  </a:schemeClr>
                </a:solidFill>
              </a:rPr>
              <a:t>css</a:t>
            </a:r>
            <a:r>
              <a:rPr lang="en-US" dirty="0"/>
              <a:t>”)</a:t>
            </a:r>
          </a:p>
        </p:txBody>
      </p:sp>
      <p:pic>
        <p:nvPicPr>
          <p:cNvPr id="2050" name="Picture 2" descr="Image result for 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416" y="1828800"/>
            <a:ext cx="320758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36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https://replit.com/@HylandOutreach/CssFileExample</a:t>
            </a:r>
            <a:endParaRPr lang="en-US" sz="13800" dirty="0"/>
          </a:p>
        </p:txBody>
      </p:sp>
    </p:spTree>
    <p:extLst>
      <p:ext uri="{BB962C8B-B14F-4D97-AF65-F5344CB8AC3E}">
        <p14:creationId xmlns:p14="http://schemas.microsoft.com/office/powerpoint/2010/main" val="40055493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639" y="1998042"/>
            <a:ext cx="11523406"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h1</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font-size</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60px</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background-color</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purple</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3" name="Rectangle 12"/>
          <p:cNvSpPr/>
          <p:nvPr/>
        </p:nvSpPr>
        <p:spPr>
          <a:xfrm>
            <a:off x="2180304" y="3709353"/>
            <a:ext cx="6154993" cy="867890"/>
          </a:xfrm>
          <a:prstGeom prst="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2180304" y="4577243"/>
            <a:ext cx="1268361" cy="461665"/>
          </a:xfrm>
          <a:prstGeom prst="rect">
            <a:avLst/>
          </a:prstGeom>
          <a:solidFill>
            <a:schemeClr val="tx1"/>
          </a:solidFill>
          <a:ln w="127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7900"/>
                </a:solidFill>
                <a:effectLst/>
                <a:uLnTx/>
                <a:uFillTx/>
                <a:latin typeface="Calibri" panose="020F0502020204030204"/>
                <a:ea typeface="+mn-ea"/>
                <a:cs typeface="+mn-cs"/>
              </a:rPr>
              <a:t>Property</a:t>
            </a:r>
            <a:endParaRPr kumimoji="0" lang="en-US" sz="1800" b="0" i="0" u="none" strike="noStrike" kern="1200" cap="none" spc="0" normalizeH="0" baseline="0" noProof="0" dirty="0">
              <a:ln>
                <a:noFill/>
              </a:ln>
              <a:solidFill>
                <a:srgbClr val="FF7900"/>
              </a:solidFill>
              <a:effectLst/>
              <a:uLnTx/>
              <a:uFillTx/>
              <a:latin typeface="Calibri" panose="020F0502020204030204"/>
              <a:ea typeface="+mn-ea"/>
              <a:cs typeface="+mn-cs"/>
            </a:endParaRPr>
          </a:p>
        </p:txBody>
      </p:sp>
      <p:sp>
        <p:nvSpPr>
          <p:cNvPr id="15" name="Rectangle 14"/>
          <p:cNvSpPr/>
          <p:nvPr/>
        </p:nvSpPr>
        <p:spPr>
          <a:xfrm>
            <a:off x="8964562" y="3709353"/>
            <a:ext cx="2379406" cy="86789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8964562" y="4577243"/>
            <a:ext cx="914399" cy="461665"/>
          </a:xfrm>
          <a:prstGeom prst="rect">
            <a:avLst/>
          </a:prstGeom>
          <a:solidFill>
            <a:schemeClr val="tx1"/>
          </a:solidFill>
          <a:ln w="127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CBEE"/>
                </a:solidFill>
                <a:effectLst/>
                <a:uLnTx/>
                <a:uFillTx/>
                <a:latin typeface="Calibri" panose="020F0502020204030204"/>
                <a:ea typeface="+mn-ea"/>
                <a:cs typeface="+mn-cs"/>
              </a:rPr>
              <a:t>Value</a:t>
            </a:r>
          </a:p>
        </p:txBody>
      </p:sp>
      <p:sp>
        <p:nvSpPr>
          <p:cNvPr id="17" name="Rectangle 16"/>
          <p:cNvSpPr/>
          <p:nvPr/>
        </p:nvSpPr>
        <p:spPr>
          <a:xfrm>
            <a:off x="2180303" y="2866430"/>
            <a:ext cx="6154994" cy="842923"/>
          </a:xfrm>
          <a:prstGeom prst="rect">
            <a:avLst/>
          </a:prstGeom>
          <a:solidFill>
            <a:schemeClr val="accent2">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6717098" y="2404765"/>
            <a:ext cx="1618200"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CC04A"/>
                </a:solidFill>
                <a:effectLst/>
                <a:uLnTx/>
                <a:uFillTx/>
                <a:latin typeface="Calibri" panose="020F0502020204030204"/>
                <a:ea typeface="+mn-ea"/>
                <a:cs typeface="+mn-cs"/>
              </a:rPr>
              <a:t>Declaration</a:t>
            </a:r>
          </a:p>
        </p:txBody>
      </p:sp>
      <p:sp>
        <p:nvSpPr>
          <p:cNvPr id="19" name="Rectangle 18"/>
          <p:cNvSpPr/>
          <p:nvPr/>
        </p:nvSpPr>
        <p:spPr>
          <a:xfrm>
            <a:off x="636639" y="2001193"/>
            <a:ext cx="983225" cy="865237"/>
          </a:xfrm>
          <a:prstGeom prst="rect">
            <a:avLst/>
          </a:prstGeom>
          <a:solidFill>
            <a:schemeClr val="accent4">
              <a:alpha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p:cNvSpPr txBox="1"/>
          <p:nvPr/>
        </p:nvSpPr>
        <p:spPr>
          <a:xfrm>
            <a:off x="636639" y="2866430"/>
            <a:ext cx="1202765"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13FB4"/>
                </a:solidFill>
                <a:effectLst/>
                <a:uLnTx/>
                <a:uFillTx/>
                <a:latin typeface="Calibri" panose="020F0502020204030204"/>
                <a:ea typeface="+mn-ea"/>
                <a:cs typeface="+mn-cs"/>
              </a:rPr>
              <a:t>Selector</a:t>
            </a:r>
          </a:p>
        </p:txBody>
      </p:sp>
      <p:sp>
        <p:nvSpPr>
          <p:cNvPr id="21" name="Rectangle 20"/>
          <p:cNvSpPr/>
          <p:nvPr/>
        </p:nvSpPr>
        <p:spPr>
          <a:xfrm>
            <a:off x="381000" y="1803220"/>
            <a:ext cx="11415252" cy="4012887"/>
          </a:xfrm>
          <a:prstGeom prst="rect">
            <a:avLst/>
          </a:prstGeom>
          <a:solidFill>
            <a:schemeClr val="accent5">
              <a:alpha val="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381000" y="1341555"/>
            <a:ext cx="1112741"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E900"/>
                </a:solidFill>
                <a:effectLst/>
                <a:uLnTx/>
                <a:uFillTx/>
                <a:latin typeface="Calibri" panose="020F0502020204030204"/>
                <a:ea typeface="+mn-ea"/>
                <a:cs typeface="+mn-cs"/>
              </a:rPr>
              <a:t>Ruleset</a:t>
            </a:r>
          </a:p>
        </p:txBody>
      </p:sp>
      <p:sp>
        <p:nvSpPr>
          <p:cNvPr id="33" name="Title 1"/>
          <p:cNvSpPr txBox="1">
            <a:spLocks/>
          </p:cNvSpPr>
          <p:nvPr/>
        </p:nvSpPr>
        <p:spPr>
          <a:xfrm>
            <a:off x="381000" y="228601"/>
            <a:ext cx="11430000" cy="685799"/>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all" spc="0" normalizeH="0" baseline="0" noProof="0" dirty="0">
                <a:ln>
                  <a:noFill/>
                </a:ln>
                <a:solidFill>
                  <a:srgbClr val="56565A"/>
                </a:solidFill>
                <a:effectLst/>
                <a:uLnTx/>
                <a:uFillTx/>
                <a:latin typeface="Arial" panose="020B0604020202020204"/>
                <a:ea typeface="+mj-ea"/>
                <a:cs typeface="+mj-cs"/>
              </a:rPr>
              <a:t>What does actual </a:t>
            </a:r>
            <a:r>
              <a:rPr kumimoji="0" lang="en-US" sz="3200" b="1" i="0" u="none" strike="noStrike" kern="1200" cap="all" spc="0" normalizeH="0" baseline="0" noProof="0" dirty="0" err="1">
                <a:ln>
                  <a:noFill/>
                </a:ln>
                <a:solidFill>
                  <a:srgbClr val="56565A"/>
                </a:solidFill>
                <a:effectLst/>
                <a:uLnTx/>
                <a:uFillTx/>
                <a:latin typeface="Arial" panose="020B0604020202020204"/>
                <a:ea typeface="+mj-ea"/>
                <a:cs typeface="+mj-cs"/>
              </a:rPr>
              <a:t>css</a:t>
            </a:r>
            <a:r>
              <a:rPr kumimoji="0" lang="en-US" sz="3200" b="1" i="0" u="none" strike="noStrike" kern="1200" cap="all" spc="0" normalizeH="0" baseline="0" noProof="0" dirty="0">
                <a:ln>
                  <a:noFill/>
                </a:ln>
                <a:solidFill>
                  <a:srgbClr val="56565A"/>
                </a:solidFill>
                <a:effectLst/>
                <a:uLnTx/>
                <a:uFillTx/>
                <a:latin typeface="Arial" panose="020B0604020202020204"/>
                <a:ea typeface="+mj-ea"/>
                <a:cs typeface="+mj-cs"/>
              </a:rPr>
              <a:t> code look like?</a:t>
            </a:r>
          </a:p>
        </p:txBody>
      </p:sp>
    </p:spTree>
    <p:extLst>
      <p:ext uri="{BB962C8B-B14F-4D97-AF65-F5344CB8AC3E}">
        <p14:creationId xmlns:p14="http://schemas.microsoft.com/office/powerpoint/2010/main" val="6330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a:t>
            </a:r>
          </a:p>
        </p:txBody>
      </p:sp>
      <p:sp>
        <p:nvSpPr>
          <p:cNvPr id="3" name="Content Placeholder 2"/>
          <p:cNvSpPr>
            <a:spLocks noGrp="1"/>
          </p:cNvSpPr>
          <p:nvPr>
            <p:ph idx="1"/>
          </p:nvPr>
        </p:nvSpPr>
        <p:spPr>
          <a:xfrm>
            <a:off x="4038600" y="1143000"/>
            <a:ext cx="7772400" cy="5257800"/>
          </a:xfrm>
        </p:spPr>
        <p:txBody>
          <a:bodyPr>
            <a:normAutofit fontScale="92500" lnSpcReduction="10000"/>
          </a:bodyPr>
          <a:lstStyle/>
          <a:p>
            <a:r>
              <a:rPr lang="en-US" sz="3600" b="1" dirty="0"/>
              <a:t>color</a:t>
            </a:r>
            <a:r>
              <a:rPr lang="en-US" sz="3600" dirty="0"/>
              <a:t>: controls the color of text in an HTML element</a:t>
            </a:r>
          </a:p>
          <a:p>
            <a:endParaRPr lang="en-US" sz="1400" dirty="0"/>
          </a:p>
          <a:p>
            <a:r>
              <a:rPr lang="en-US" sz="3600" b="1" dirty="0"/>
              <a:t>background</a:t>
            </a:r>
            <a:r>
              <a:rPr lang="en-US" sz="3600" dirty="0"/>
              <a:t>: controls the background color of an HTML element</a:t>
            </a:r>
          </a:p>
          <a:p>
            <a:endParaRPr lang="en-US" sz="1400" dirty="0"/>
          </a:p>
          <a:p>
            <a:r>
              <a:rPr lang="en-US" sz="3600" b="1" dirty="0"/>
              <a:t>font-size</a:t>
            </a:r>
            <a:r>
              <a:rPr lang="en-US" sz="3600" dirty="0"/>
              <a:t>: controls the size of text in an HTML element</a:t>
            </a:r>
          </a:p>
          <a:p>
            <a:endParaRPr lang="en-US" sz="1400" dirty="0"/>
          </a:p>
          <a:p>
            <a:r>
              <a:rPr lang="en-US" sz="3600" b="1" dirty="0"/>
              <a:t>font-family</a:t>
            </a:r>
            <a:r>
              <a:rPr lang="en-US" sz="3600" dirty="0"/>
              <a:t>: controls the actual font of the text in an HTML element</a:t>
            </a:r>
          </a:p>
        </p:txBody>
      </p:sp>
      <p:pic>
        <p:nvPicPr>
          <p:cNvPr id="2050" name="Picture 2" descr="Property | Monopoly Wiki | Fandom">
            <a:extLst>
              <a:ext uri="{FF2B5EF4-FFF2-40B4-BE49-F238E27FC236}">
                <a16:creationId xmlns:a16="http://schemas.microsoft.com/office/drawing/2014/main" id="{8CA4E226-552B-4E21-8501-25896E29D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9546"/>
          <a:stretch/>
        </p:blipFill>
        <p:spPr bwMode="auto">
          <a:xfrm>
            <a:off x="381000" y="1182757"/>
            <a:ext cx="35433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p>
        </p:txBody>
      </p:sp>
      <p:sp>
        <p:nvSpPr>
          <p:cNvPr id="3" name="Content Placeholder 2"/>
          <p:cNvSpPr>
            <a:spLocks noGrp="1"/>
          </p:cNvSpPr>
          <p:nvPr>
            <p:ph idx="1"/>
          </p:nvPr>
        </p:nvSpPr>
        <p:spPr>
          <a:xfrm>
            <a:off x="381000" y="1143000"/>
            <a:ext cx="11430000" cy="5257800"/>
          </a:xfrm>
        </p:spPr>
        <p:txBody>
          <a:bodyPr anchor="ctr">
            <a:noAutofit/>
          </a:bodyPr>
          <a:lstStyle/>
          <a:p>
            <a:r>
              <a:rPr lang="en-US" sz="3600" b="1" dirty="0"/>
              <a:t>body</a:t>
            </a:r>
            <a:r>
              <a:rPr lang="en-US" sz="3600" dirty="0"/>
              <a:t>: styles the entire page</a:t>
            </a:r>
          </a:p>
          <a:p>
            <a:r>
              <a:rPr lang="en-US" sz="3600" b="1" dirty="0"/>
              <a:t>h1</a:t>
            </a:r>
            <a:r>
              <a:rPr lang="en-US" sz="3600" dirty="0"/>
              <a:t>: styles all </a:t>
            </a:r>
            <a:r>
              <a:rPr lang="en-US" sz="3600" b="1" dirty="0"/>
              <a:t>h1</a:t>
            </a:r>
            <a:r>
              <a:rPr lang="en-US" sz="3600" dirty="0"/>
              <a:t> elements on the page</a:t>
            </a:r>
          </a:p>
          <a:p>
            <a:r>
              <a:rPr lang="en-US" sz="3600" b="1" dirty="0"/>
              <a:t>h2</a:t>
            </a:r>
            <a:r>
              <a:rPr lang="en-US" sz="3600" dirty="0"/>
              <a:t>: styles all </a:t>
            </a:r>
            <a:r>
              <a:rPr lang="en-US" sz="3600" b="1" dirty="0"/>
              <a:t>h2</a:t>
            </a:r>
            <a:r>
              <a:rPr lang="en-US" sz="3600" dirty="0"/>
              <a:t> elements on the page</a:t>
            </a:r>
          </a:p>
          <a:p>
            <a:r>
              <a:rPr lang="en-US" sz="3600" b="1" dirty="0"/>
              <a:t>p</a:t>
            </a:r>
            <a:r>
              <a:rPr lang="en-US" sz="3600" dirty="0"/>
              <a:t>: styles all </a:t>
            </a:r>
            <a:r>
              <a:rPr lang="en-US" sz="3600" b="1" dirty="0"/>
              <a:t>p</a:t>
            </a:r>
            <a:r>
              <a:rPr lang="en-US" sz="3600" dirty="0"/>
              <a:t> elements on the page</a:t>
            </a:r>
          </a:p>
          <a:p>
            <a:r>
              <a:rPr lang="en-US" sz="3600" dirty="0"/>
              <a:t>… </a:t>
            </a:r>
            <a:r>
              <a:rPr lang="en-US" sz="3600" dirty="0" err="1"/>
              <a:t>etc</a:t>
            </a:r>
            <a:endParaRPr lang="en-US" sz="3600" dirty="0"/>
          </a:p>
        </p:txBody>
      </p:sp>
      <p:pic>
        <p:nvPicPr>
          <p:cNvPr id="3074" name="Picture 2" descr="APIELE Changeover Selector Switch 20A 3 Position 8 Terminals Poles 690V  Universal Rotary Cam Selector: Amazon.com: Industrial &amp; Scientific">
            <a:extLst>
              <a:ext uri="{FF2B5EF4-FFF2-40B4-BE49-F238E27FC236}">
                <a16:creationId xmlns:a16="http://schemas.microsoft.com/office/drawing/2014/main" id="{D0ED9FE3-8716-48DE-BA3D-CA4C6AB5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3600450"/>
            <a:ext cx="32575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40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Ruleset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https://replit.com/@HylandOutreach/Ruleset</a:t>
            </a:r>
            <a:endParaRPr lang="en-US" sz="11500" dirty="0"/>
          </a:p>
        </p:txBody>
      </p:sp>
    </p:spTree>
    <p:extLst>
      <p:ext uri="{BB962C8B-B14F-4D97-AF65-F5344CB8AC3E}">
        <p14:creationId xmlns:p14="http://schemas.microsoft.com/office/powerpoint/2010/main" val="396988711"/>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nBase">
      <a:dk1>
        <a:sysClr val="windowText" lastClr="000000"/>
      </a:dk1>
      <a:lt1>
        <a:sysClr val="window" lastClr="FFFFFF"/>
      </a:lt1>
      <a:dk2>
        <a:srgbClr val="00586E"/>
      </a:dk2>
      <a:lt2>
        <a:srgbClr val="7FDCF2"/>
      </a:lt2>
      <a:accent1>
        <a:srgbClr val="00CBEE"/>
      </a:accent1>
      <a:accent2>
        <a:srgbClr val="6CC04A"/>
      </a:accent2>
      <a:accent3>
        <a:srgbClr val="FF7900"/>
      </a:accent3>
      <a:accent4>
        <a:srgbClr val="E13FB4"/>
      </a:accent4>
      <a:accent5>
        <a:srgbClr val="FFE900"/>
      </a:accent5>
      <a:accent6>
        <a:srgbClr val="B8CED0"/>
      </a:accent6>
      <a:hlink>
        <a:srgbClr val="00CBEE"/>
      </a:hlink>
      <a:folHlink>
        <a:srgbClr val="7FDCF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535</Words>
  <Application>Microsoft Office PowerPoint</Application>
  <PresentationFormat>Widescreen</PresentationFormat>
  <Paragraphs>70</Paragraphs>
  <Slides>10</Slides>
  <Notes>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Black</vt:lpstr>
      <vt:lpstr>Calibri</vt:lpstr>
      <vt:lpstr>Calibri Light</vt:lpstr>
      <vt:lpstr>Consolas</vt:lpstr>
      <vt:lpstr>Wingdings</vt:lpstr>
      <vt:lpstr>Hyland 2019</vt:lpstr>
      <vt:lpstr>Office Theme</vt:lpstr>
      <vt:lpstr>Hello CSS</vt:lpstr>
      <vt:lpstr>What is CSS?</vt:lpstr>
      <vt:lpstr>CSS Files</vt:lpstr>
      <vt:lpstr>the link element</vt:lpstr>
      <vt:lpstr>CSS FILE example</vt:lpstr>
      <vt:lpstr>PowerPoint Presentation</vt:lpstr>
      <vt:lpstr>CSS Properties</vt:lpstr>
      <vt:lpstr>CSS Selectors</vt:lpstr>
      <vt:lpstr>Ruleset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89</cp:revision>
  <dcterms:created xsi:type="dcterms:W3CDTF">2019-03-11T04:04:09Z</dcterms:created>
  <dcterms:modified xsi:type="dcterms:W3CDTF">2021-07-16T13:47:50Z</dcterms:modified>
</cp:coreProperties>
</file>