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60" r:id="rId3"/>
    <p:sldId id="286" r:id="rId4"/>
    <p:sldId id="259" r:id="rId5"/>
    <p:sldId id="261" r:id="rId6"/>
    <p:sldId id="287" r:id="rId7"/>
    <p:sldId id="288" r:id="rId8"/>
    <p:sldId id="289" r:id="rId9"/>
    <p:sldId id="296" r:id="rId10"/>
    <p:sldId id="290" r:id="rId11"/>
    <p:sldId id="291" r:id="rId12"/>
    <p:sldId id="292" r:id="rId13"/>
    <p:sldId id="293" r:id="rId14"/>
    <p:sldId id="295" r:id="rId15"/>
    <p:sldId id="283" r:id="rId16"/>
    <p:sldId id="30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FFCC00"/>
    <a:srgbClr val="1DB3A1"/>
    <a:srgbClr val="FBFBF9"/>
    <a:srgbClr val="020204"/>
    <a:srgbClr val="153953"/>
    <a:srgbClr val="82B2C5"/>
    <a:srgbClr val="000000"/>
    <a:srgbClr val="FCFBF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535" autoAdjust="0"/>
  </p:normalViewPr>
  <p:slideViewPr>
    <p:cSldViewPr showGuides="1">
      <p:cViewPr varScale="1">
        <p:scale>
          <a:sx n="96" d="100"/>
          <a:sy n="96" d="100"/>
        </p:scale>
        <p:origin x="210" y="90"/>
      </p:cViewPr>
      <p:guideLst>
        <p:guide orient="horz" pos="2160"/>
        <p:guide pos="3840"/>
      </p:guideLst>
    </p:cSldViewPr>
  </p:slideViewPr>
  <p:notesTextViewPr>
    <p:cViewPr>
      <p:scale>
        <a:sx n="3" d="2"/>
        <a:sy n="3" d="2"/>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4/5/2021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purposes of this lesson, we will use the </a:t>
            </a:r>
            <a:r>
              <a:rPr lang="en-US" b="1" dirty="0" err="1"/>
              <a:t>change_color</a:t>
            </a:r>
            <a:r>
              <a:rPr lang="en-US" b="0" dirty="0"/>
              <a:t> command to change the color of text. Students don’t really need to worry too much about this – it will be explained further in the code-along.</a:t>
            </a:r>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3266917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Theoretically, you could make anything using ASCII art.</a:t>
            </a:r>
          </a:p>
        </p:txBody>
      </p:sp>
      <p:sp>
        <p:nvSpPr>
          <p:cNvPr id="4" name="Slide Number Placeholder 3"/>
          <p:cNvSpPr>
            <a:spLocks noGrp="1"/>
          </p:cNvSpPr>
          <p:nvPr>
            <p:ph type="sldNum" sz="quarter" idx="5"/>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3146155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parts needed to define a function.</a:t>
            </a:r>
          </a:p>
        </p:txBody>
      </p:sp>
      <p:sp>
        <p:nvSpPr>
          <p:cNvPr id="4" name="Slide Number Placeholder 3"/>
          <p:cNvSpPr>
            <a:spLocks noGrp="1"/>
          </p:cNvSpPr>
          <p:nvPr>
            <p:ph type="sldNum" sz="quarter" idx="5"/>
          </p:nvPr>
        </p:nvSpPr>
        <p:spPr/>
        <p:txBody>
          <a:bodyPr/>
          <a:lstStyle/>
          <a:p>
            <a:fld id="{DEC8F7F9-57EC-49CF-9FCD-2B781E4B449F}" type="slidenum">
              <a:rPr lang="en-US" smtClean="0"/>
              <a:t>12</a:t>
            </a:fld>
            <a:endParaRPr lang="en-US"/>
          </a:p>
        </p:txBody>
      </p:sp>
    </p:spTree>
    <p:extLst>
      <p:ext uri="{BB962C8B-B14F-4D97-AF65-F5344CB8AC3E}">
        <p14:creationId xmlns:p14="http://schemas.microsoft.com/office/powerpoint/2010/main" val="3835402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students what will be printed when this code runs.</a:t>
            </a:r>
          </a:p>
        </p:txBody>
      </p:sp>
      <p:sp>
        <p:nvSpPr>
          <p:cNvPr id="4" name="Slide Number Placeholder 3"/>
          <p:cNvSpPr>
            <a:spLocks noGrp="1"/>
          </p:cNvSpPr>
          <p:nvPr>
            <p:ph type="sldNum" sz="quarter" idx="5"/>
          </p:nvPr>
        </p:nvSpPr>
        <p:spPr/>
        <p:txBody>
          <a:bodyPr/>
          <a:lstStyle/>
          <a:p>
            <a:fld id="{DEC8F7F9-57EC-49CF-9FCD-2B781E4B449F}" type="slidenum">
              <a:rPr lang="en-US" smtClean="0"/>
              <a:t>14</a:t>
            </a:fld>
            <a:endParaRPr lang="en-US"/>
          </a:p>
        </p:txBody>
      </p:sp>
    </p:spTree>
    <p:extLst>
      <p:ext uri="{BB962C8B-B14F-4D97-AF65-F5344CB8AC3E}">
        <p14:creationId xmlns:p14="http://schemas.microsoft.com/office/powerpoint/2010/main" val="3194991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 little more about the difference between </a:t>
            </a:r>
            <a:r>
              <a:rPr lang="en-US" b="1" dirty="0"/>
              <a:t>defining</a:t>
            </a:r>
            <a:r>
              <a:rPr lang="en-US" b="0" baseline="0" dirty="0"/>
              <a:t> and </a:t>
            </a:r>
            <a:r>
              <a:rPr lang="en-US" b="1" baseline="0" dirty="0"/>
              <a:t>calling</a:t>
            </a:r>
            <a:r>
              <a:rPr lang="en-US" b="0" baseline="0" dirty="0"/>
              <a:t> function.</a:t>
            </a:r>
            <a:endParaRPr lang="en-US" dirty="0"/>
          </a:p>
          <a:p>
            <a:endParaRPr lang="en-US" dirty="0"/>
          </a:p>
          <a:p>
            <a:r>
              <a:rPr lang="en-US" dirty="0"/>
              <a:t>In</a:t>
            </a:r>
            <a:r>
              <a:rPr lang="en-US" baseline="0" dirty="0"/>
              <a:t> this example, an Alexa owner has created a custom command. Presumably, this would be used in the case of a home invasion. When the person says “Alexa, intruder alert,” the green lamp will turn on, the volume will be set to 100, Alexa will say the phrase, and All Star will play.</a:t>
            </a:r>
          </a:p>
          <a:p>
            <a:endParaRPr lang="en-US" baseline="0" dirty="0"/>
          </a:p>
          <a:p>
            <a:r>
              <a:rPr lang="en-US" baseline="0" dirty="0"/>
              <a:t>This is actually a lot like defining a function in Python!</a:t>
            </a:r>
          </a:p>
          <a:p>
            <a:endParaRPr lang="en-US" baseline="0" dirty="0"/>
          </a:p>
          <a:p>
            <a:r>
              <a:rPr lang="en-US" baseline="0" dirty="0"/>
              <a:t>The command phrase is like the </a:t>
            </a:r>
            <a:r>
              <a:rPr lang="en-US" b="1" baseline="0" dirty="0"/>
              <a:t>function name</a:t>
            </a:r>
            <a:r>
              <a:rPr lang="en-US" baseline="0" dirty="0"/>
              <a:t>, and the action list is like the </a:t>
            </a:r>
            <a:r>
              <a:rPr lang="en-US" b="1" baseline="0" dirty="0"/>
              <a:t>function body</a:t>
            </a:r>
            <a:r>
              <a:rPr lang="en-US" b="0" baseline="0" dirty="0"/>
              <a:t>.</a:t>
            </a:r>
          </a:p>
          <a:p>
            <a:r>
              <a:rPr lang="en-US" b="0" baseline="0" dirty="0"/>
              <a:t>Calling a function will run all of the actions defined in the custom command.</a:t>
            </a:r>
          </a:p>
        </p:txBody>
      </p:sp>
      <p:sp>
        <p:nvSpPr>
          <p:cNvPr id="4" name="Slide Number Placeholder 3"/>
          <p:cNvSpPr>
            <a:spLocks noGrp="1"/>
          </p:cNvSpPr>
          <p:nvPr>
            <p:ph type="sldNum" sz="quarter" idx="10"/>
          </p:nvPr>
        </p:nvSpPr>
        <p:spPr/>
        <p:txBody>
          <a:bodyPr/>
          <a:lstStyle/>
          <a:p>
            <a:fld id="{DEC8F7F9-57EC-49CF-9FCD-2B781E4B449F}" type="slidenum">
              <a:rPr lang="en-US" smtClean="0"/>
              <a:t>15</a:t>
            </a:fld>
            <a:endParaRPr lang="en-US"/>
          </a:p>
        </p:txBody>
      </p:sp>
    </p:spTree>
    <p:extLst>
      <p:ext uri="{BB962C8B-B14F-4D97-AF65-F5344CB8AC3E}">
        <p14:creationId xmlns:p14="http://schemas.microsoft.com/office/powerpoint/2010/main" val="2294316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The main point of this slide is to try encourage students. They may feel overwhelmed because this is a lot of information – but they should stick with it and know that they can learn if they put their mind to it!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C8F7F9-57EC-49CF-9FCD-2B781E4B44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4019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April 5,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33982278"/>
      </p:ext>
    </p:extLst>
  </p:cSld>
  <p:clrMapOvr>
    <a:masterClrMapping/>
  </p:clrMapOvr>
  <p:transition>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4/5/2021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a:t>Click icon to add picture</a:t>
            </a: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4/5/2021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4/5/2021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4/5/2021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4/5/2021</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4/5/2021</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4/5/2021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4/5/2021</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4/5/2021</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4/5/2021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April 5,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92362659"/>
      </p:ext>
    </p:extLst>
  </p:cSld>
  <p:clrMapOvr>
    <a:masterClrMapping/>
  </p:clrMapOvr>
  <p:transition>
    <p:fade/>
  </p:transition>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4/5/2021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4/5/2021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4/5/2021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4/5/2021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4/5/2021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4/5/2021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4/5/2021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4/5/2021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4/5/2021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April 5,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446050400"/>
      </p:ext>
    </p:extLst>
  </p:cSld>
  <p:clrMapOvr>
    <a:masterClrMapping/>
  </p:clrMapOvr>
  <p:transition>
    <p:fade/>
  </p:transition>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a:t>&lt;Call to action&gt;</a:t>
            </a:r>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4/5/2021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4/5/2021</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4/5/2021</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4/5/2021</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4/5/2021</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a:t>Type “Agenda”</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Item 1</a:t>
            </a:r>
          </a:p>
          <a:p>
            <a:pPr lvl="0"/>
            <a:r>
              <a:rPr lang="en-US" dirty="0"/>
              <a:t>Item 2</a:t>
            </a:r>
          </a:p>
          <a:p>
            <a:pPr lvl="0"/>
            <a:r>
              <a:rPr lang="en-US" dirty="0"/>
              <a:t>Item 3</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4/5/2021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a:t>Notable Quote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 Attribution</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4/5/2021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4/5/2021</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4/5/2021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4/5/2021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4/5/2021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4/5/2021</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9.xml"/><Relationship Id="rId1" Type="http://schemas.openxmlformats.org/officeDocument/2006/relationships/video" Target="https://www.youtube.com/embed/BEDVjg5y0Hg?rel=0&amp;start=1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 y="228600"/>
            <a:ext cx="8801101" cy="2743200"/>
          </a:xfrm>
        </p:spPr>
        <p:txBody>
          <a:bodyPr>
            <a:noAutofit/>
          </a:bodyPr>
          <a:lstStyle/>
          <a:p>
            <a:r>
              <a:rPr lang="en-US" sz="6600" dirty="0"/>
              <a:t>Python in the Console</a:t>
            </a:r>
          </a:p>
        </p:txBody>
      </p:sp>
      <p:sp>
        <p:nvSpPr>
          <p:cNvPr id="3" name="Subtitle 2"/>
          <p:cNvSpPr>
            <a:spLocks noGrp="1"/>
          </p:cNvSpPr>
          <p:nvPr>
            <p:ph type="subTitle" idx="1"/>
          </p:nvPr>
        </p:nvSpPr>
        <p:spPr>
          <a:xfrm>
            <a:off x="381000" y="3429000"/>
            <a:ext cx="4429611" cy="553998"/>
          </a:xfrm>
        </p:spPr>
        <p:txBody>
          <a:bodyPr/>
          <a:lstStyle/>
          <a:p>
            <a:r>
              <a:rPr lang="en-US" dirty="0"/>
              <a:t>Workshop Sessions</a:t>
            </a:r>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3998808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CA52A-83E5-4F6B-B402-769B176E01DA}"/>
              </a:ext>
            </a:extLst>
          </p:cNvPr>
          <p:cNvSpPr>
            <a:spLocks noGrp="1"/>
          </p:cNvSpPr>
          <p:nvPr>
            <p:ph type="title"/>
          </p:nvPr>
        </p:nvSpPr>
        <p:spPr>
          <a:xfrm>
            <a:off x="609600" y="3073518"/>
            <a:ext cx="10972800" cy="710964"/>
          </a:xfrm>
        </p:spPr>
        <p:txBody>
          <a:bodyPr/>
          <a:lstStyle/>
          <a:p>
            <a:r>
              <a:rPr lang="en-US" dirty="0"/>
              <a:t>Python Functions</a:t>
            </a:r>
          </a:p>
        </p:txBody>
      </p:sp>
    </p:spTree>
    <p:extLst>
      <p:ext uri="{BB962C8B-B14F-4D97-AF65-F5344CB8AC3E}">
        <p14:creationId xmlns:p14="http://schemas.microsoft.com/office/powerpoint/2010/main" val="409656787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C4454-3E46-4CA9-AE2F-2D136FAB592D}"/>
              </a:ext>
            </a:extLst>
          </p:cNvPr>
          <p:cNvSpPr>
            <a:spLocks noGrp="1"/>
          </p:cNvSpPr>
          <p:nvPr>
            <p:ph type="title"/>
          </p:nvPr>
        </p:nvSpPr>
        <p:spPr/>
        <p:txBody>
          <a:bodyPr/>
          <a:lstStyle/>
          <a:p>
            <a:r>
              <a:rPr lang="en-US" dirty="0"/>
              <a:t>What is a function?</a:t>
            </a:r>
          </a:p>
        </p:txBody>
      </p:sp>
      <p:sp>
        <p:nvSpPr>
          <p:cNvPr id="3" name="Content Placeholder 2">
            <a:extLst>
              <a:ext uri="{FF2B5EF4-FFF2-40B4-BE49-F238E27FC236}">
                <a16:creationId xmlns:a16="http://schemas.microsoft.com/office/drawing/2014/main" id="{01D346A2-E213-4E9C-B41E-B35F0E4865F7}"/>
              </a:ext>
            </a:extLst>
          </p:cNvPr>
          <p:cNvSpPr>
            <a:spLocks noGrp="1"/>
          </p:cNvSpPr>
          <p:nvPr>
            <p:ph idx="1"/>
          </p:nvPr>
        </p:nvSpPr>
        <p:spPr>
          <a:xfrm>
            <a:off x="381000" y="1143000"/>
            <a:ext cx="5486400" cy="5257800"/>
          </a:xfrm>
        </p:spPr>
        <p:txBody>
          <a:bodyPr>
            <a:normAutofit/>
          </a:bodyPr>
          <a:lstStyle/>
          <a:p>
            <a:r>
              <a:rPr lang="en-US" dirty="0"/>
              <a:t>A </a:t>
            </a:r>
            <a:r>
              <a:rPr lang="en-US" b="1" u="sng" dirty="0"/>
              <a:t>function</a:t>
            </a:r>
            <a:r>
              <a:rPr lang="en-US" dirty="0"/>
              <a:t> is a "self contained" module of code that accomplishes a specific task</a:t>
            </a:r>
          </a:p>
          <a:p>
            <a:r>
              <a:rPr lang="en-US" dirty="0"/>
              <a:t>It has a </a:t>
            </a:r>
            <a:r>
              <a:rPr lang="en-US" i="1" dirty="0"/>
              <a:t>name</a:t>
            </a:r>
            <a:r>
              <a:rPr lang="en-US" dirty="0"/>
              <a:t>, and a </a:t>
            </a:r>
            <a:r>
              <a:rPr lang="en-US" i="1" dirty="0"/>
              <a:t>body</a:t>
            </a:r>
          </a:p>
          <a:p>
            <a:r>
              <a:rPr lang="en-US" dirty="0"/>
              <a:t>It must be </a:t>
            </a:r>
            <a:r>
              <a:rPr lang="en-US" i="1" dirty="0"/>
              <a:t>defined</a:t>
            </a:r>
            <a:r>
              <a:rPr lang="en-US" dirty="0"/>
              <a:t>, and then it can be </a:t>
            </a:r>
            <a:r>
              <a:rPr lang="en-US" i="1" dirty="0"/>
              <a:t>called</a:t>
            </a:r>
          </a:p>
          <a:p>
            <a:r>
              <a:rPr lang="en-US" dirty="0"/>
              <a:t>They work sort of like buttons on a toy – a set of things happens each time the function is triggered</a:t>
            </a:r>
          </a:p>
        </p:txBody>
      </p:sp>
      <p:pic>
        <p:nvPicPr>
          <p:cNvPr id="2050" name="Picture 2" descr="Children's English Speaking Book Sound Recording Device For Toy Plush Toy  Sound Button - Buy Plush Toy Sound Button,Sound Making Device,Sound Control  Dildo Toy Product on Alibaba.com">
            <a:extLst>
              <a:ext uri="{FF2B5EF4-FFF2-40B4-BE49-F238E27FC236}">
                <a16:creationId xmlns:a16="http://schemas.microsoft.com/office/drawing/2014/main" id="{E5ACD8CA-24EA-4549-AD8B-5F1034B0C7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33" t="5001" r="3333" b="3333"/>
          <a:stretch/>
        </p:blipFill>
        <p:spPr bwMode="auto">
          <a:xfrm>
            <a:off x="6210300" y="1184031"/>
            <a:ext cx="5345082" cy="5249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9063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999E9-DAF2-43C5-95AF-BE8A0016BC44}"/>
              </a:ext>
            </a:extLst>
          </p:cNvPr>
          <p:cNvSpPr>
            <a:spLocks noGrp="1"/>
          </p:cNvSpPr>
          <p:nvPr>
            <p:ph type="title"/>
          </p:nvPr>
        </p:nvSpPr>
        <p:spPr/>
        <p:txBody>
          <a:bodyPr/>
          <a:lstStyle/>
          <a:p>
            <a:r>
              <a:rPr lang="en-US" dirty="0"/>
              <a:t>Defining a Function</a:t>
            </a:r>
          </a:p>
        </p:txBody>
      </p:sp>
      <p:sp>
        <p:nvSpPr>
          <p:cNvPr id="3" name="Content Placeholder 2">
            <a:extLst>
              <a:ext uri="{FF2B5EF4-FFF2-40B4-BE49-F238E27FC236}">
                <a16:creationId xmlns:a16="http://schemas.microsoft.com/office/drawing/2014/main" id="{EE2DBDA8-73BB-41D0-9327-DA05C4FBB480}"/>
              </a:ext>
            </a:extLst>
          </p:cNvPr>
          <p:cNvSpPr>
            <a:spLocks noGrp="1"/>
          </p:cNvSpPr>
          <p:nvPr>
            <p:ph idx="1"/>
          </p:nvPr>
        </p:nvSpPr>
        <p:spPr>
          <a:xfrm>
            <a:off x="381000" y="1143000"/>
            <a:ext cx="7886700" cy="2971800"/>
          </a:xfrm>
        </p:spPr>
        <p:txBody>
          <a:bodyPr/>
          <a:lstStyle/>
          <a:p>
            <a:pPr marL="57150" indent="0">
              <a:buNone/>
            </a:pPr>
            <a:r>
              <a:rPr lang="en-US" sz="5400" b="0" dirty="0">
                <a:solidFill>
                  <a:srgbClr val="0000FF"/>
                </a:solidFill>
                <a:effectLst/>
                <a:latin typeface="Consolas" panose="020B0609020204030204" pitchFamily="49" charset="0"/>
              </a:rPr>
              <a:t>def</a:t>
            </a:r>
            <a:r>
              <a:rPr lang="en-US" sz="5400" b="0" dirty="0">
                <a:solidFill>
                  <a:srgbClr val="000000"/>
                </a:solidFill>
                <a:effectLst/>
                <a:latin typeface="Consolas" panose="020B0609020204030204" pitchFamily="49" charset="0"/>
              </a:rPr>
              <a:t> </a:t>
            </a:r>
            <a:r>
              <a:rPr lang="en-US" sz="5400" b="0" dirty="0" err="1">
                <a:solidFill>
                  <a:srgbClr val="795E26"/>
                </a:solidFill>
                <a:effectLst/>
                <a:latin typeface="Consolas" panose="020B0609020204030204" pitchFamily="49" charset="0"/>
              </a:rPr>
              <a:t>do_something</a:t>
            </a:r>
            <a:r>
              <a:rPr lang="en-US" sz="5400" b="0" dirty="0">
                <a:solidFill>
                  <a:srgbClr val="000000"/>
                </a:solidFill>
                <a:effectLst/>
                <a:latin typeface="Consolas" panose="020B0609020204030204" pitchFamily="49" charset="0"/>
              </a:rPr>
              <a:t>():</a:t>
            </a:r>
          </a:p>
          <a:p>
            <a:pPr marL="57150" indent="0">
              <a:buNone/>
            </a:pPr>
            <a:r>
              <a:rPr lang="en-US" sz="5400" b="0" dirty="0">
                <a:solidFill>
                  <a:srgbClr val="000000"/>
                </a:solidFill>
                <a:effectLst/>
                <a:latin typeface="Consolas" panose="020B0609020204030204" pitchFamily="49" charset="0"/>
              </a:rPr>
              <a:t>  </a:t>
            </a:r>
            <a:r>
              <a:rPr lang="en-US" sz="5400" b="0" dirty="0">
                <a:solidFill>
                  <a:srgbClr val="795E26"/>
                </a:solidFill>
                <a:effectLst/>
                <a:latin typeface="Consolas" panose="020B0609020204030204" pitchFamily="49" charset="0"/>
              </a:rPr>
              <a:t>print</a:t>
            </a:r>
            <a:r>
              <a:rPr lang="en-US" sz="5400" b="0" dirty="0">
                <a:solidFill>
                  <a:srgbClr val="000000"/>
                </a:solidFill>
                <a:effectLst/>
                <a:latin typeface="Consolas" panose="020B0609020204030204" pitchFamily="49" charset="0"/>
              </a:rPr>
              <a:t>(</a:t>
            </a:r>
            <a:r>
              <a:rPr lang="en-US" sz="5400" b="0" dirty="0">
                <a:solidFill>
                  <a:srgbClr val="A31515"/>
                </a:solidFill>
                <a:effectLst/>
                <a:latin typeface="Consolas" panose="020B0609020204030204" pitchFamily="49" charset="0"/>
              </a:rPr>
              <a:t>'command'</a:t>
            </a:r>
            <a:r>
              <a:rPr lang="en-US" sz="5400" b="0" dirty="0">
                <a:solidFill>
                  <a:srgbClr val="000000"/>
                </a:solidFill>
                <a:effectLst/>
                <a:latin typeface="Consolas" panose="020B0609020204030204" pitchFamily="49" charset="0"/>
              </a:rPr>
              <a:t>)</a:t>
            </a:r>
          </a:p>
          <a:p>
            <a:pPr marL="57150" indent="0">
              <a:buNone/>
            </a:pPr>
            <a:r>
              <a:rPr lang="en-US" sz="5400" b="0" dirty="0">
                <a:solidFill>
                  <a:srgbClr val="000000"/>
                </a:solidFill>
                <a:effectLst/>
                <a:latin typeface="Consolas" panose="020B0609020204030204" pitchFamily="49" charset="0"/>
              </a:rPr>
              <a:t>  </a:t>
            </a:r>
            <a:r>
              <a:rPr lang="en-US" sz="5400" b="0" dirty="0">
                <a:solidFill>
                  <a:srgbClr val="795E26"/>
                </a:solidFill>
                <a:effectLst/>
                <a:latin typeface="Consolas" panose="020B0609020204030204" pitchFamily="49" charset="0"/>
              </a:rPr>
              <a:t>print</a:t>
            </a:r>
            <a:r>
              <a:rPr lang="en-US" sz="5400" b="0" dirty="0">
                <a:solidFill>
                  <a:srgbClr val="000000"/>
                </a:solidFill>
                <a:effectLst/>
                <a:latin typeface="Consolas" panose="020B0609020204030204" pitchFamily="49" charset="0"/>
              </a:rPr>
              <a:t>(</a:t>
            </a:r>
            <a:r>
              <a:rPr lang="en-US" sz="5400" b="0" dirty="0">
                <a:solidFill>
                  <a:srgbClr val="A31515"/>
                </a:solidFill>
                <a:effectLst/>
                <a:latin typeface="Consolas" panose="020B0609020204030204" pitchFamily="49" charset="0"/>
              </a:rPr>
              <a:t>'command2'</a:t>
            </a:r>
            <a:r>
              <a:rPr lang="en-US" sz="5400" b="0" dirty="0">
                <a:solidFill>
                  <a:srgbClr val="000000"/>
                </a:solidFill>
                <a:effectLst/>
                <a:latin typeface="Consolas" panose="020B0609020204030204" pitchFamily="49" charset="0"/>
              </a:rPr>
              <a:t>)</a:t>
            </a:r>
          </a:p>
          <a:p>
            <a:pPr marL="57150" indent="0">
              <a:buNone/>
            </a:pPr>
            <a:endParaRPr lang="en-US" dirty="0"/>
          </a:p>
        </p:txBody>
      </p:sp>
      <p:sp>
        <p:nvSpPr>
          <p:cNvPr id="5" name="TextBox 4">
            <a:extLst>
              <a:ext uri="{FF2B5EF4-FFF2-40B4-BE49-F238E27FC236}">
                <a16:creationId xmlns:a16="http://schemas.microsoft.com/office/drawing/2014/main" id="{383262A7-F0B5-42BA-BE53-013CCB440A48}"/>
              </a:ext>
            </a:extLst>
          </p:cNvPr>
          <p:cNvSpPr txBox="1"/>
          <p:nvPr/>
        </p:nvSpPr>
        <p:spPr>
          <a:xfrm>
            <a:off x="8610600" y="1424516"/>
            <a:ext cx="2687274" cy="738664"/>
          </a:xfrm>
          <a:prstGeom prst="rect">
            <a:avLst/>
          </a:prstGeom>
          <a:solidFill>
            <a:schemeClr val="accent1">
              <a:lumMod val="20000"/>
              <a:lumOff val="80000"/>
            </a:schemeClr>
          </a:solidFill>
          <a:ln w="19050">
            <a:solidFill>
              <a:schemeClr val="accent1"/>
            </a:solidFill>
          </a:ln>
        </p:spPr>
        <p:txBody>
          <a:bodyPr wrap="non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latin typeface="Consolas" panose="020B0609020204030204" pitchFamily="49" charset="0"/>
              </a:rPr>
              <a:t>def</a:t>
            </a:r>
            <a:r>
              <a:rPr lang="en-US" sz="3200" dirty="0">
                <a:gradFill>
                  <a:gsLst>
                    <a:gs pos="2917">
                      <a:schemeClr val="tx1"/>
                    </a:gs>
                    <a:gs pos="30000">
                      <a:schemeClr val="tx1"/>
                    </a:gs>
                  </a:gsLst>
                  <a:lin ang="5400000" scaled="0"/>
                </a:gradFill>
              </a:rPr>
              <a:t> keyword</a:t>
            </a:r>
          </a:p>
        </p:txBody>
      </p:sp>
      <p:sp>
        <p:nvSpPr>
          <p:cNvPr id="6" name="TextBox 5">
            <a:extLst>
              <a:ext uri="{FF2B5EF4-FFF2-40B4-BE49-F238E27FC236}">
                <a16:creationId xmlns:a16="http://schemas.microsoft.com/office/drawing/2014/main" id="{C6984F87-FC8C-4934-B1B3-723C7D282839}"/>
              </a:ext>
            </a:extLst>
          </p:cNvPr>
          <p:cNvSpPr txBox="1"/>
          <p:nvPr/>
        </p:nvSpPr>
        <p:spPr>
          <a:xfrm>
            <a:off x="8362122" y="2565341"/>
            <a:ext cx="3078407" cy="738664"/>
          </a:xfrm>
          <a:prstGeom prst="rect">
            <a:avLst/>
          </a:prstGeom>
          <a:solidFill>
            <a:schemeClr val="accent2">
              <a:lumMod val="20000"/>
              <a:lumOff val="80000"/>
            </a:schemeClr>
          </a:solidFill>
          <a:ln w="22225">
            <a:solidFill>
              <a:schemeClr val="accent2"/>
            </a:solidFill>
          </a:ln>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latin typeface="+mj-lt"/>
              </a:rPr>
              <a:t>Function name</a:t>
            </a:r>
          </a:p>
        </p:txBody>
      </p:sp>
      <p:sp>
        <p:nvSpPr>
          <p:cNvPr id="7" name="TextBox 6">
            <a:extLst>
              <a:ext uri="{FF2B5EF4-FFF2-40B4-BE49-F238E27FC236}">
                <a16:creationId xmlns:a16="http://schemas.microsoft.com/office/drawing/2014/main" id="{7DA003B9-A69A-464D-8D5B-1C6AD66D1C2B}"/>
              </a:ext>
            </a:extLst>
          </p:cNvPr>
          <p:cNvSpPr txBox="1"/>
          <p:nvPr/>
        </p:nvSpPr>
        <p:spPr>
          <a:xfrm>
            <a:off x="8610600" y="3656538"/>
            <a:ext cx="2669642" cy="738664"/>
          </a:xfrm>
          <a:prstGeom prst="rect">
            <a:avLst/>
          </a:prstGeom>
          <a:solidFill>
            <a:srgbClr val="FFB71B">
              <a:alpha val="16000"/>
            </a:srgbClr>
          </a:solidFill>
          <a:ln w="22225">
            <a:solidFill>
              <a:srgbClr val="FF8300"/>
            </a:solidFill>
          </a:ln>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latin typeface="+mj-lt"/>
              </a:rPr>
              <a:t>Parentheses</a:t>
            </a:r>
          </a:p>
        </p:txBody>
      </p:sp>
      <p:sp>
        <p:nvSpPr>
          <p:cNvPr id="8" name="TextBox 7">
            <a:extLst>
              <a:ext uri="{FF2B5EF4-FFF2-40B4-BE49-F238E27FC236}">
                <a16:creationId xmlns:a16="http://schemas.microsoft.com/office/drawing/2014/main" id="{B9F2BA67-A5F0-4B2E-9300-95D8B37C9EAE}"/>
              </a:ext>
            </a:extLst>
          </p:cNvPr>
          <p:cNvSpPr txBox="1"/>
          <p:nvPr/>
        </p:nvSpPr>
        <p:spPr>
          <a:xfrm>
            <a:off x="9234168" y="4747736"/>
            <a:ext cx="1440138" cy="738664"/>
          </a:xfrm>
          <a:prstGeom prst="rect">
            <a:avLst/>
          </a:prstGeom>
          <a:solidFill>
            <a:srgbClr val="C00000">
              <a:alpha val="26000"/>
            </a:srgbClr>
          </a:solidFill>
          <a:ln w="22225">
            <a:solidFill>
              <a:srgbClr val="C00000"/>
            </a:solidFill>
          </a:ln>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latin typeface="+mj-lt"/>
              </a:rPr>
              <a:t>Colon</a:t>
            </a:r>
          </a:p>
        </p:txBody>
      </p:sp>
      <p:sp>
        <p:nvSpPr>
          <p:cNvPr id="10" name="TextBox 9">
            <a:extLst>
              <a:ext uri="{FF2B5EF4-FFF2-40B4-BE49-F238E27FC236}">
                <a16:creationId xmlns:a16="http://schemas.microsoft.com/office/drawing/2014/main" id="{64C50D63-68FF-41D0-B106-DD662A3D0BB8}"/>
              </a:ext>
            </a:extLst>
          </p:cNvPr>
          <p:cNvSpPr txBox="1"/>
          <p:nvPr/>
        </p:nvSpPr>
        <p:spPr>
          <a:xfrm>
            <a:off x="1066800" y="4707979"/>
            <a:ext cx="2964594" cy="738664"/>
          </a:xfrm>
          <a:prstGeom prst="rect">
            <a:avLst/>
          </a:prstGeom>
          <a:solidFill>
            <a:srgbClr val="7030A0">
              <a:alpha val="26000"/>
            </a:srgbClr>
          </a:solidFill>
          <a:ln w="25400">
            <a:solidFill>
              <a:srgbClr val="7030A0"/>
            </a:solidFill>
          </a:ln>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latin typeface="+mj-lt"/>
              </a:rPr>
              <a:t>Indented body</a:t>
            </a:r>
          </a:p>
        </p:txBody>
      </p:sp>
      <p:sp>
        <p:nvSpPr>
          <p:cNvPr id="11" name="TextBox 10">
            <a:extLst>
              <a:ext uri="{FF2B5EF4-FFF2-40B4-BE49-F238E27FC236}">
                <a16:creationId xmlns:a16="http://schemas.microsoft.com/office/drawing/2014/main" id="{958D22A1-7384-44C5-92BD-3F3C21C2A550}"/>
              </a:ext>
            </a:extLst>
          </p:cNvPr>
          <p:cNvSpPr txBox="1"/>
          <p:nvPr/>
        </p:nvSpPr>
        <p:spPr>
          <a:xfrm>
            <a:off x="4950962" y="4707979"/>
            <a:ext cx="2464457" cy="738664"/>
          </a:xfrm>
          <a:prstGeom prst="rect">
            <a:avLst/>
          </a:prstGeom>
          <a:solidFill>
            <a:srgbClr val="1DB3A1">
              <a:alpha val="24000"/>
            </a:srgbClr>
          </a:solidFill>
          <a:ln w="25400">
            <a:solidFill>
              <a:srgbClr val="1DB3A1"/>
            </a:solidFill>
          </a:ln>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latin typeface="+mj-lt"/>
              </a:rPr>
              <a:t>Commands</a:t>
            </a:r>
          </a:p>
        </p:txBody>
      </p:sp>
      <p:sp>
        <p:nvSpPr>
          <p:cNvPr id="12" name="Rectangle 11">
            <a:extLst>
              <a:ext uri="{FF2B5EF4-FFF2-40B4-BE49-F238E27FC236}">
                <a16:creationId xmlns:a16="http://schemas.microsoft.com/office/drawing/2014/main" id="{69348B56-2A5F-4B7D-9265-9679B3D9CC14}"/>
              </a:ext>
            </a:extLst>
          </p:cNvPr>
          <p:cNvSpPr/>
          <p:nvPr/>
        </p:nvSpPr>
        <p:spPr bwMode="auto">
          <a:xfrm>
            <a:off x="286578" y="1200150"/>
            <a:ext cx="1485900" cy="800100"/>
          </a:xfrm>
          <a:prstGeom prst="rect">
            <a:avLst/>
          </a:prstGeom>
          <a:noFill/>
          <a:ln w="254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D355979A-B579-4F28-AA1B-E915B5E560EA}"/>
              </a:ext>
            </a:extLst>
          </p:cNvPr>
          <p:cNvSpPr/>
          <p:nvPr/>
        </p:nvSpPr>
        <p:spPr bwMode="auto">
          <a:xfrm>
            <a:off x="1772478" y="1200150"/>
            <a:ext cx="4800600" cy="800100"/>
          </a:xfrm>
          <a:prstGeom prst="rect">
            <a:avLst/>
          </a:prstGeom>
          <a:noFill/>
          <a:ln w="25400">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F11157A1-0464-4E76-BB32-474AF6CE49C2}"/>
              </a:ext>
            </a:extLst>
          </p:cNvPr>
          <p:cNvSpPr/>
          <p:nvPr/>
        </p:nvSpPr>
        <p:spPr bwMode="auto">
          <a:xfrm>
            <a:off x="6553200" y="1200150"/>
            <a:ext cx="705678" cy="800100"/>
          </a:xfrm>
          <a:prstGeom prst="rect">
            <a:avLst/>
          </a:prstGeom>
          <a:noFill/>
          <a:ln w="25400">
            <a:solidFill>
              <a:srgbClr val="FF83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1FA92E4F-B9B4-4820-AA70-A389683C124D}"/>
              </a:ext>
            </a:extLst>
          </p:cNvPr>
          <p:cNvSpPr/>
          <p:nvPr/>
        </p:nvSpPr>
        <p:spPr bwMode="auto">
          <a:xfrm>
            <a:off x="7262191" y="1200150"/>
            <a:ext cx="339587" cy="800100"/>
          </a:xfrm>
          <a:prstGeom prst="rect">
            <a:avLst/>
          </a:prstGeom>
          <a:noFill/>
          <a:ln w="25400">
            <a:solidFill>
              <a:srgbClr val="C0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9D5A0E1D-9E38-4AEF-B5D4-26B8F4BAF336}"/>
              </a:ext>
            </a:extLst>
          </p:cNvPr>
          <p:cNvSpPr/>
          <p:nvPr/>
        </p:nvSpPr>
        <p:spPr bwMode="auto">
          <a:xfrm>
            <a:off x="286578" y="2057400"/>
            <a:ext cx="894522" cy="1943100"/>
          </a:xfrm>
          <a:prstGeom prst="rect">
            <a:avLst/>
          </a:prstGeom>
          <a:noFill/>
          <a:ln w="25400">
            <a:solidFill>
              <a:srgbClr val="7030A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EC5A2879-E0AC-4604-9314-03BDBE416893}"/>
              </a:ext>
            </a:extLst>
          </p:cNvPr>
          <p:cNvSpPr/>
          <p:nvPr/>
        </p:nvSpPr>
        <p:spPr bwMode="auto">
          <a:xfrm>
            <a:off x="1209260" y="2057400"/>
            <a:ext cx="6392517" cy="1943100"/>
          </a:xfrm>
          <a:prstGeom prst="rect">
            <a:avLst/>
          </a:prstGeom>
          <a:noFill/>
          <a:ln w="25400">
            <a:solidFill>
              <a:srgbClr val="1DB3A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a:extLst>
              <a:ext uri="{FF2B5EF4-FFF2-40B4-BE49-F238E27FC236}">
                <a16:creationId xmlns:a16="http://schemas.microsoft.com/office/drawing/2014/main" id="{59DBAEF4-0D38-448E-B1CB-615163C02FAB}"/>
              </a:ext>
            </a:extLst>
          </p:cNvPr>
          <p:cNvSpPr txBox="1"/>
          <p:nvPr/>
        </p:nvSpPr>
        <p:spPr>
          <a:xfrm>
            <a:off x="2489230" y="5759726"/>
            <a:ext cx="3693960" cy="738664"/>
          </a:xfrm>
          <a:prstGeom prst="rect">
            <a:avLst/>
          </a:prstGeom>
          <a:solidFill>
            <a:srgbClr val="0070C0">
              <a:alpha val="23922"/>
            </a:srgbClr>
          </a:solidFill>
          <a:ln w="25400">
            <a:solidFill>
              <a:srgbClr val="0070C0"/>
            </a:solidFill>
          </a:ln>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latin typeface="+mj-lt"/>
              </a:rPr>
              <a:t>Function definition</a:t>
            </a:r>
          </a:p>
        </p:txBody>
      </p:sp>
      <p:sp>
        <p:nvSpPr>
          <p:cNvPr id="19" name="Rectangle 18">
            <a:extLst>
              <a:ext uri="{FF2B5EF4-FFF2-40B4-BE49-F238E27FC236}">
                <a16:creationId xmlns:a16="http://schemas.microsoft.com/office/drawing/2014/main" id="{3D3EA630-D526-4CBE-BB43-D4EC6513A61F}"/>
              </a:ext>
            </a:extLst>
          </p:cNvPr>
          <p:cNvSpPr/>
          <p:nvPr/>
        </p:nvSpPr>
        <p:spPr bwMode="auto">
          <a:xfrm>
            <a:off x="180560" y="1143000"/>
            <a:ext cx="7515640" cy="2971800"/>
          </a:xfrm>
          <a:prstGeom prst="rect">
            <a:avLst/>
          </a:prstGeom>
          <a:noFill/>
          <a:ln w="25400">
            <a:solidFill>
              <a:srgbClr val="0070C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688822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xit" presetSubtype="0" fill="hold" grpId="1" nodeType="withEffect">
                                  <p:stCondLst>
                                    <p:cond delay="0"/>
                                  </p:stCondLst>
                                  <p:childTnLst>
                                    <p:animEffect transition="out" filter="fade">
                                      <p:cBhvr>
                                        <p:cTn id="20" dur="500"/>
                                        <p:tgtEl>
                                          <p:spTgt spid="12"/>
                                        </p:tgtEl>
                                      </p:cBhvr>
                                    </p:animEffect>
                                    <p:set>
                                      <p:cBhvr>
                                        <p:cTn id="21" dur="1" fill="hold">
                                          <p:stCondLst>
                                            <p:cond delay="499"/>
                                          </p:stCondLst>
                                        </p:cTn>
                                        <p:tgtEl>
                                          <p:spTgt spid="1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xit" presetSubtype="0" fill="hold" grpId="1" nodeType="with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10" presetClass="exit" presetSubtype="0" fill="hold" grpId="1" nodeType="withEffect">
                                  <p:stCondLst>
                                    <p:cond delay="0"/>
                                  </p:stCondLst>
                                  <p:childTnLst>
                                    <p:animEffect transition="out" filter="fade">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par>
                                <p:cTn id="52" presetID="10" presetClass="exit" presetSubtype="0" fill="hold" grpId="1" nodeType="withEffect">
                                  <p:stCondLst>
                                    <p:cond delay="0"/>
                                  </p:stCondLst>
                                  <p:childTnLst>
                                    <p:animEffect transition="out" filter="fade">
                                      <p:cBhvr>
                                        <p:cTn id="53" dur="500"/>
                                        <p:tgtEl>
                                          <p:spTgt spid="15"/>
                                        </p:tgtEl>
                                      </p:cBhvr>
                                    </p:animEffect>
                                    <p:set>
                                      <p:cBhvr>
                                        <p:cTn id="54" dur="1" fill="hold">
                                          <p:stCondLst>
                                            <p:cond delay="499"/>
                                          </p:stCondLst>
                                        </p:cTn>
                                        <p:tgtEl>
                                          <p:spTgt spid="1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500"/>
                                        <p:tgtEl>
                                          <p:spTgt spid="11"/>
                                        </p:tgtEl>
                                      </p:cBhvr>
                                    </p:animEffect>
                                  </p:childTnLst>
                                </p:cTn>
                              </p:par>
                              <p:par>
                                <p:cTn id="63" presetID="10" presetClass="exit" presetSubtype="0" fill="hold" grpId="1" nodeType="withEffect">
                                  <p:stCondLst>
                                    <p:cond delay="0"/>
                                  </p:stCondLst>
                                  <p:childTnLst>
                                    <p:animEffect transition="out" filter="fade">
                                      <p:cBhvr>
                                        <p:cTn id="64" dur="500"/>
                                        <p:tgtEl>
                                          <p:spTgt spid="16"/>
                                        </p:tgtEl>
                                      </p:cBhvr>
                                    </p:animEffect>
                                    <p:set>
                                      <p:cBhvr>
                                        <p:cTn id="65" dur="1" fill="hold">
                                          <p:stCondLst>
                                            <p:cond delay="499"/>
                                          </p:stCondLst>
                                        </p:cTn>
                                        <p:tgtEl>
                                          <p:spTgt spid="16"/>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500"/>
                                        <p:tgtEl>
                                          <p:spTgt spid="1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par>
                                <p:cTn id="74" presetID="10" presetClass="exit" presetSubtype="0" fill="hold" grpId="1" nodeType="withEffect">
                                  <p:stCondLst>
                                    <p:cond delay="0"/>
                                  </p:stCondLst>
                                  <p:childTnLst>
                                    <p:animEffect transition="out" filter="fade">
                                      <p:cBhvr>
                                        <p:cTn id="75" dur="500"/>
                                        <p:tgtEl>
                                          <p:spTgt spid="17"/>
                                        </p:tgtEl>
                                      </p:cBhvr>
                                    </p:animEffect>
                                    <p:set>
                                      <p:cBhvr>
                                        <p:cTn id="7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4527-779D-4633-928B-A55224B22200}"/>
              </a:ext>
            </a:extLst>
          </p:cNvPr>
          <p:cNvSpPr>
            <a:spLocks noGrp="1"/>
          </p:cNvSpPr>
          <p:nvPr>
            <p:ph type="title"/>
          </p:nvPr>
        </p:nvSpPr>
        <p:spPr/>
        <p:txBody>
          <a:bodyPr/>
          <a:lstStyle/>
          <a:p>
            <a:r>
              <a:rPr lang="en-US" dirty="0"/>
              <a:t>Calling a function</a:t>
            </a:r>
          </a:p>
        </p:txBody>
      </p:sp>
      <p:sp>
        <p:nvSpPr>
          <p:cNvPr id="3" name="Content Placeholder 2">
            <a:extLst>
              <a:ext uri="{FF2B5EF4-FFF2-40B4-BE49-F238E27FC236}">
                <a16:creationId xmlns:a16="http://schemas.microsoft.com/office/drawing/2014/main" id="{6349A51B-2961-4394-85BA-8742EF2E3912}"/>
              </a:ext>
            </a:extLst>
          </p:cNvPr>
          <p:cNvSpPr>
            <a:spLocks noGrp="1"/>
          </p:cNvSpPr>
          <p:nvPr>
            <p:ph idx="1"/>
          </p:nvPr>
        </p:nvSpPr>
        <p:spPr>
          <a:xfrm>
            <a:off x="381000" y="1143000"/>
            <a:ext cx="11430000" cy="1714500"/>
          </a:xfrm>
        </p:spPr>
        <p:txBody>
          <a:bodyPr/>
          <a:lstStyle/>
          <a:p>
            <a:pPr marL="57150" indent="0">
              <a:buNone/>
            </a:pPr>
            <a:r>
              <a:rPr lang="en-US" sz="9600" b="0" dirty="0" err="1">
                <a:solidFill>
                  <a:srgbClr val="000000"/>
                </a:solidFill>
                <a:effectLst/>
                <a:latin typeface="Consolas" panose="020B0609020204030204" pitchFamily="49" charset="0"/>
              </a:rPr>
              <a:t>do_something</a:t>
            </a:r>
            <a:r>
              <a:rPr lang="en-US" sz="9600" b="0" dirty="0">
                <a:solidFill>
                  <a:srgbClr val="000000"/>
                </a:solidFill>
                <a:effectLst/>
                <a:latin typeface="Consolas" panose="020B0609020204030204" pitchFamily="49" charset="0"/>
              </a:rPr>
              <a:t>()</a:t>
            </a:r>
          </a:p>
          <a:p>
            <a:pPr marL="57150" indent="0">
              <a:buNone/>
            </a:pPr>
            <a:endParaRPr lang="en-US" dirty="0"/>
          </a:p>
        </p:txBody>
      </p:sp>
      <p:sp>
        <p:nvSpPr>
          <p:cNvPr id="5" name="TextBox 4">
            <a:extLst>
              <a:ext uri="{FF2B5EF4-FFF2-40B4-BE49-F238E27FC236}">
                <a16:creationId xmlns:a16="http://schemas.microsoft.com/office/drawing/2014/main" id="{62FA0EE0-2379-4B8E-824C-6191BC9D5022}"/>
              </a:ext>
            </a:extLst>
          </p:cNvPr>
          <p:cNvSpPr txBox="1"/>
          <p:nvPr/>
        </p:nvSpPr>
        <p:spPr>
          <a:xfrm>
            <a:off x="381000" y="3581819"/>
            <a:ext cx="3086100" cy="1791260"/>
          </a:xfrm>
          <a:prstGeom prst="rect">
            <a:avLst/>
          </a:prstGeom>
          <a:solidFill>
            <a:schemeClr val="accent1">
              <a:lumMod val="20000"/>
              <a:lumOff val="80000"/>
            </a:schemeClr>
          </a:solidFill>
          <a:ln w="38100">
            <a:solidFill>
              <a:schemeClr val="accent1"/>
            </a:solidFill>
          </a:ln>
        </p:spPr>
        <p:txBody>
          <a:bodyPr wrap="squar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rPr>
              <a:t>Function name</a:t>
            </a:r>
          </a:p>
        </p:txBody>
      </p:sp>
      <p:sp>
        <p:nvSpPr>
          <p:cNvPr id="7" name="TextBox 6">
            <a:extLst>
              <a:ext uri="{FF2B5EF4-FFF2-40B4-BE49-F238E27FC236}">
                <a16:creationId xmlns:a16="http://schemas.microsoft.com/office/drawing/2014/main" id="{36079125-18F8-4FDB-83FA-6DB19273086D}"/>
              </a:ext>
            </a:extLst>
          </p:cNvPr>
          <p:cNvSpPr txBox="1"/>
          <p:nvPr/>
        </p:nvSpPr>
        <p:spPr>
          <a:xfrm>
            <a:off x="3924300" y="3955767"/>
            <a:ext cx="4343400" cy="1043363"/>
          </a:xfrm>
          <a:prstGeom prst="rect">
            <a:avLst/>
          </a:prstGeom>
          <a:solidFill>
            <a:schemeClr val="accent2">
              <a:lumMod val="20000"/>
              <a:lumOff val="80000"/>
            </a:schemeClr>
          </a:solidFill>
          <a:ln w="38100">
            <a:solidFill>
              <a:schemeClr val="accent2"/>
            </a:solidFill>
          </a:ln>
        </p:spPr>
        <p:txBody>
          <a:bodyPr wrap="squar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rPr>
              <a:t>Parentheses</a:t>
            </a:r>
          </a:p>
        </p:txBody>
      </p:sp>
      <p:sp>
        <p:nvSpPr>
          <p:cNvPr id="8" name="Rectangle 7">
            <a:extLst>
              <a:ext uri="{FF2B5EF4-FFF2-40B4-BE49-F238E27FC236}">
                <a16:creationId xmlns:a16="http://schemas.microsoft.com/office/drawing/2014/main" id="{74C2C220-29F3-4B39-A024-C1F846F8E65F}"/>
              </a:ext>
            </a:extLst>
          </p:cNvPr>
          <p:cNvSpPr/>
          <p:nvPr/>
        </p:nvSpPr>
        <p:spPr bwMode="auto">
          <a:xfrm>
            <a:off x="381000" y="1143000"/>
            <a:ext cx="8229600" cy="1600200"/>
          </a:xfrm>
          <a:prstGeom prst="rect">
            <a:avLst/>
          </a:prstGeom>
          <a:noFill/>
          <a:ln w="381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77E10F87-877A-44F4-A1CA-863D6C6E0C30}"/>
              </a:ext>
            </a:extLst>
          </p:cNvPr>
          <p:cNvSpPr/>
          <p:nvPr/>
        </p:nvSpPr>
        <p:spPr bwMode="auto">
          <a:xfrm>
            <a:off x="8618883" y="1143000"/>
            <a:ext cx="1134717" cy="1600200"/>
          </a:xfrm>
          <a:prstGeom prst="rect">
            <a:avLst/>
          </a:prstGeom>
          <a:noFill/>
          <a:ln w="38100">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63C3E2EC-BD73-4A07-A463-C1FE60CC2120}"/>
              </a:ext>
            </a:extLst>
          </p:cNvPr>
          <p:cNvSpPr txBox="1"/>
          <p:nvPr/>
        </p:nvSpPr>
        <p:spPr>
          <a:xfrm>
            <a:off x="8618883" y="3578925"/>
            <a:ext cx="3086100" cy="1791260"/>
          </a:xfrm>
          <a:prstGeom prst="rect">
            <a:avLst/>
          </a:prstGeom>
          <a:solidFill>
            <a:srgbClr val="FF99FF">
              <a:alpha val="25000"/>
            </a:srgbClr>
          </a:solidFill>
          <a:ln w="38100">
            <a:solidFill>
              <a:srgbClr val="FF99FF"/>
            </a:solidFill>
          </a:ln>
        </p:spPr>
        <p:txBody>
          <a:bodyPr wrap="squar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rPr>
              <a:t>Function call</a:t>
            </a:r>
          </a:p>
        </p:txBody>
      </p:sp>
      <p:sp>
        <p:nvSpPr>
          <p:cNvPr id="11" name="Rectangle 10">
            <a:extLst>
              <a:ext uri="{FF2B5EF4-FFF2-40B4-BE49-F238E27FC236}">
                <a16:creationId xmlns:a16="http://schemas.microsoft.com/office/drawing/2014/main" id="{7FF81E23-104D-4E11-865F-8B2B6B21072E}"/>
              </a:ext>
            </a:extLst>
          </p:cNvPr>
          <p:cNvSpPr/>
          <p:nvPr/>
        </p:nvSpPr>
        <p:spPr bwMode="auto">
          <a:xfrm>
            <a:off x="266700" y="1098274"/>
            <a:ext cx="9601200" cy="1714500"/>
          </a:xfrm>
          <a:prstGeom prst="rect">
            <a:avLst/>
          </a:prstGeom>
          <a:noFill/>
          <a:ln w="38100">
            <a:solidFill>
              <a:srgbClr val="FF99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95004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xit" presetSubtype="0" fill="hold" grpId="1" nodeType="withEffect">
                                  <p:stCondLst>
                                    <p:cond delay="0"/>
                                  </p:stCondLst>
                                  <p:childTnLst>
                                    <p:animEffect transition="out" filter="fad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xit" presetSubtype="0" fill="hold" grpId="1" nodeType="with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8" grpId="1" animBg="1"/>
      <p:bldP spid="9" grpId="0" animBg="1"/>
      <p:bldP spid="9" grpId="1"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422F-B9CB-47E0-824A-D2C67869693F}"/>
              </a:ext>
            </a:extLst>
          </p:cNvPr>
          <p:cNvSpPr>
            <a:spLocks noGrp="1"/>
          </p:cNvSpPr>
          <p:nvPr>
            <p:ph type="title"/>
          </p:nvPr>
        </p:nvSpPr>
        <p:spPr/>
        <p:txBody>
          <a:bodyPr/>
          <a:lstStyle/>
          <a:p>
            <a:r>
              <a:rPr lang="en-US" dirty="0"/>
              <a:t>Putting it together – what will be printed?</a:t>
            </a:r>
          </a:p>
        </p:txBody>
      </p:sp>
      <p:sp>
        <p:nvSpPr>
          <p:cNvPr id="3" name="Content Placeholder 2">
            <a:extLst>
              <a:ext uri="{FF2B5EF4-FFF2-40B4-BE49-F238E27FC236}">
                <a16:creationId xmlns:a16="http://schemas.microsoft.com/office/drawing/2014/main" id="{42EE56A4-9564-4650-88B4-822446643003}"/>
              </a:ext>
            </a:extLst>
          </p:cNvPr>
          <p:cNvSpPr>
            <a:spLocks noGrp="1"/>
          </p:cNvSpPr>
          <p:nvPr>
            <p:ph idx="1"/>
          </p:nvPr>
        </p:nvSpPr>
        <p:spPr/>
        <p:txBody>
          <a:bodyPr/>
          <a:lstStyle/>
          <a:p>
            <a:pPr marL="57150" indent="0">
              <a:buNone/>
            </a:pPr>
            <a:r>
              <a:rPr lang="en-US" sz="4400" b="0" dirty="0">
                <a:solidFill>
                  <a:srgbClr val="0000FF"/>
                </a:solidFill>
                <a:effectLst/>
                <a:latin typeface="Consolas" panose="020B0609020204030204" pitchFamily="49" charset="0"/>
              </a:rPr>
              <a:t>def</a:t>
            </a:r>
            <a:r>
              <a:rPr lang="en-US" sz="4400" b="0" dirty="0">
                <a:solidFill>
                  <a:srgbClr val="000000"/>
                </a:solidFill>
                <a:effectLst/>
                <a:latin typeface="Consolas" panose="020B0609020204030204" pitchFamily="49" charset="0"/>
              </a:rPr>
              <a:t> </a:t>
            </a:r>
            <a:r>
              <a:rPr lang="en-US" sz="4400" b="0" dirty="0" err="1">
                <a:solidFill>
                  <a:srgbClr val="795E26"/>
                </a:solidFill>
                <a:effectLst/>
                <a:latin typeface="Consolas" panose="020B0609020204030204" pitchFamily="49" charset="0"/>
              </a:rPr>
              <a:t>do_something</a:t>
            </a:r>
            <a:r>
              <a:rPr lang="en-US" sz="4400" b="0" dirty="0">
                <a:solidFill>
                  <a:srgbClr val="000000"/>
                </a:solidFill>
                <a:effectLst/>
                <a:latin typeface="Consolas" panose="020B0609020204030204" pitchFamily="49" charset="0"/>
              </a:rPr>
              <a:t>():</a:t>
            </a:r>
          </a:p>
          <a:p>
            <a:pPr marL="57150" indent="0">
              <a:buNone/>
            </a:pPr>
            <a:r>
              <a:rPr lang="en-US" sz="4400" b="0" dirty="0">
                <a:solidFill>
                  <a:srgbClr val="000000"/>
                </a:solidFill>
                <a:effectLst/>
                <a:latin typeface="Consolas" panose="020B0609020204030204" pitchFamily="49" charset="0"/>
              </a:rPr>
              <a:t>  </a:t>
            </a:r>
            <a:r>
              <a:rPr lang="en-US" sz="4400" b="0" dirty="0">
                <a:solidFill>
                  <a:srgbClr val="795E26"/>
                </a:solidFill>
                <a:effectLst/>
                <a:latin typeface="Consolas" panose="020B0609020204030204" pitchFamily="49" charset="0"/>
              </a:rPr>
              <a:t>print</a:t>
            </a:r>
            <a:r>
              <a:rPr lang="en-US" sz="4400" b="0" dirty="0">
                <a:solidFill>
                  <a:srgbClr val="000000"/>
                </a:solidFill>
                <a:effectLst/>
                <a:latin typeface="Consolas" panose="020B0609020204030204" pitchFamily="49" charset="0"/>
              </a:rPr>
              <a:t>(</a:t>
            </a:r>
            <a:r>
              <a:rPr lang="en-US" sz="4400" b="0" dirty="0">
                <a:solidFill>
                  <a:srgbClr val="A31515"/>
                </a:solidFill>
                <a:effectLst/>
                <a:latin typeface="Consolas" panose="020B0609020204030204" pitchFamily="49" charset="0"/>
              </a:rPr>
              <a:t>'command'</a:t>
            </a:r>
            <a:r>
              <a:rPr lang="en-US" sz="4400" b="0" dirty="0">
                <a:solidFill>
                  <a:srgbClr val="000000"/>
                </a:solidFill>
                <a:effectLst/>
                <a:latin typeface="Consolas" panose="020B0609020204030204" pitchFamily="49" charset="0"/>
              </a:rPr>
              <a:t>)</a:t>
            </a:r>
          </a:p>
          <a:p>
            <a:pPr marL="57150" indent="0">
              <a:buNone/>
            </a:pPr>
            <a:r>
              <a:rPr lang="en-US" sz="4400" b="0" dirty="0">
                <a:solidFill>
                  <a:srgbClr val="000000"/>
                </a:solidFill>
                <a:effectLst/>
                <a:latin typeface="Consolas" panose="020B0609020204030204" pitchFamily="49" charset="0"/>
              </a:rPr>
              <a:t>  </a:t>
            </a:r>
            <a:r>
              <a:rPr lang="en-US" sz="4400" b="0" dirty="0">
                <a:solidFill>
                  <a:srgbClr val="795E26"/>
                </a:solidFill>
                <a:effectLst/>
                <a:latin typeface="Consolas" panose="020B0609020204030204" pitchFamily="49" charset="0"/>
              </a:rPr>
              <a:t>print</a:t>
            </a:r>
            <a:r>
              <a:rPr lang="en-US" sz="4400" b="0" dirty="0">
                <a:solidFill>
                  <a:srgbClr val="000000"/>
                </a:solidFill>
                <a:effectLst/>
                <a:latin typeface="Consolas" panose="020B0609020204030204" pitchFamily="49" charset="0"/>
              </a:rPr>
              <a:t>(</a:t>
            </a:r>
            <a:r>
              <a:rPr lang="en-US" sz="4400" b="0" dirty="0">
                <a:solidFill>
                  <a:srgbClr val="A31515"/>
                </a:solidFill>
                <a:effectLst/>
                <a:latin typeface="Consolas" panose="020B0609020204030204" pitchFamily="49" charset="0"/>
              </a:rPr>
              <a:t>'command2'</a:t>
            </a:r>
            <a:r>
              <a:rPr lang="en-US" sz="4400" b="0" dirty="0">
                <a:solidFill>
                  <a:srgbClr val="000000"/>
                </a:solidFill>
                <a:effectLst/>
                <a:latin typeface="Consolas" panose="020B0609020204030204" pitchFamily="49" charset="0"/>
              </a:rPr>
              <a:t>)</a:t>
            </a:r>
          </a:p>
          <a:p>
            <a:pPr marL="57150" indent="0">
              <a:buNone/>
            </a:pPr>
            <a:br>
              <a:rPr lang="en-US" sz="4400" b="0" dirty="0">
                <a:solidFill>
                  <a:srgbClr val="000000"/>
                </a:solidFill>
                <a:effectLst/>
                <a:latin typeface="Consolas" panose="020B0609020204030204" pitchFamily="49" charset="0"/>
              </a:rPr>
            </a:br>
            <a:r>
              <a:rPr lang="en-US" sz="4400" b="0" dirty="0" err="1">
                <a:solidFill>
                  <a:srgbClr val="000000"/>
                </a:solidFill>
                <a:effectLst/>
                <a:latin typeface="Consolas" panose="020B0609020204030204" pitchFamily="49" charset="0"/>
              </a:rPr>
              <a:t>do_something</a:t>
            </a:r>
            <a:r>
              <a:rPr lang="en-US" sz="4400" b="0" dirty="0">
                <a:solidFill>
                  <a:srgbClr val="000000"/>
                </a:solidFill>
                <a:effectLst/>
                <a:latin typeface="Consolas" panose="020B0609020204030204" pitchFamily="49" charset="0"/>
              </a:rPr>
              <a:t>()</a:t>
            </a:r>
          </a:p>
          <a:p>
            <a:pPr marL="57150" indent="0">
              <a:buNone/>
            </a:pPr>
            <a:r>
              <a:rPr lang="en-US" sz="4400" b="0" dirty="0" err="1">
                <a:solidFill>
                  <a:srgbClr val="000000"/>
                </a:solidFill>
                <a:effectLst/>
                <a:latin typeface="Consolas" panose="020B0609020204030204" pitchFamily="49" charset="0"/>
              </a:rPr>
              <a:t>do_something</a:t>
            </a:r>
            <a:r>
              <a:rPr lang="en-US" sz="4400" b="0" dirty="0">
                <a:solidFill>
                  <a:srgbClr val="000000"/>
                </a:solidFill>
                <a:effectLst/>
                <a:latin typeface="Consolas" panose="020B0609020204030204" pitchFamily="49" charset="0"/>
              </a:rPr>
              <a:t>()</a:t>
            </a:r>
          </a:p>
          <a:p>
            <a:pPr marL="57150" indent="0">
              <a:buNone/>
            </a:pPr>
            <a:endParaRPr lang="en-US" dirty="0"/>
          </a:p>
        </p:txBody>
      </p:sp>
      <p:sp>
        <p:nvSpPr>
          <p:cNvPr id="4" name="Rectangle 3">
            <a:extLst>
              <a:ext uri="{FF2B5EF4-FFF2-40B4-BE49-F238E27FC236}">
                <a16:creationId xmlns:a16="http://schemas.microsoft.com/office/drawing/2014/main" id="{EEFAE6A7-A13A-4F61-8F89-247C83E5AEF0}"/>
              </a:ext>
            </a:extLst>
          </p:cNvPr>
          <p:cNvSpPr/>
          <p:nvPr/>
        </p:nvSpPr>
        <p:spPr bwMode="auto">
          <a:xfrm>
            <a:off x="7227404" y="1257300"/>
            <a:ext cx="4572000" cy="5143500"/>
          </a:xfrm>
          <a:prstGeom prst="rect">
            <a:avLst/>
          </a:prstGeom>
          <a:solidFill>
            <a:schemeClr val="tx1"/>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000" b="1" u="sng" dirty="0">
                <a:gradFill>
                  <a:gsLst>
                    <a:gs pos="0">
                      <a:srgbClr val="FFFFFF"/>
                    </a:gs>
                    <a:gs pos="100000">
                      <a:srgbClr val="FFFFFF"/>
                    </a:gs>
                  </a:gsLst>
                  <a:lin ang="5400000" scaled="0"/>
                </a:gradFill>
                <a:ea typeface="Segoe UI" pitchFamily="34" charset="0"/>
                <a:cs typeface="Segoe UI" pitchFamily="34" charset="0"/>
              </a:rPr>
              <a:t>Console</a:t>
            </a:r>
          </a:p>
          <a:p>
            <a:pPr algn="ctr" defTabSz="932472" fontAlgn="base">
              <a:lnSpc>
                <a:spcPct val="90000"/>
              </a:lnSpc>
              <a:spcBef>
                <a:spcPct val="0"/>
              </a:spcBef>
              <a:spcAft>
                <a:spcPct val="0"/>
              </a:spcAft>
            </a:pPr>
            <a:endParaRPr lang="en-US" sz="4000" b="1"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6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command</a:t>
            </a:r>
          </a:p>
          <a:p>
            <a:pPr defTabSz="932472" fontAlgn="base">
              <a:lnSpc>
                <a:spcPct val="90000"/>
              </a:lnSpc>
              <a:spcBef>
                <a:spcPct val="0"/>
              </a:spcBef>
              <a:spcAft>
                <a:spcPct val="0"/>
              </a:spcAft>
            </a:pPr>
            <a:r>
              <a:rPr lang="en-US" sz="6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command2</a:t>
            </a:r>
          </a:p>
          <a:p>
            <a:pPr defTabSz="932472" fontAlgn="base">
              <a:lnSpc>
                <a:spcPct val="90000"/>
              </a:lnSpc>
              <a:spcBef>
                <a:spcPct val="0"/>
              </a:spcBef>
              <a:spcAft>
                <a:spcPct val="0"/>
              </a:spcAft>
            </a:pPr>
            <a:r>
              <a:rPr lang="en-US" sz="6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command</a:t>
            </a:r>
          </a:p>
          <a:p>
            <a:pPr defTabSz="932472" fontAlgn="base">
              <a:lnSpc>
                <a:spcPct val="90000"/>
              </a:lnSpc>
              <a:spcBef>
                <a:spcPct val="0"/>
              </a:spcBef>
              <a:spcAft>
                <a:spcPct val="0"/>
              </a:spcAft>
            </a:pPr>
            <a:r>
              <a:rPr lang="en-US" sz="6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command2</a:t>
            </a:r>
          </a:p>
        </p:txBody>
      </p:sp>
    </p:spTree>
    <p:extLst>
      <p:ext uri="{BB962C8B-B14F-4D97-AF65-F5344CB8AC3E}">
        <p14:creationId xmlns:p14="http://schemas.microsoft.com/office/powerpoint/2010/main" val="32728875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left)">
                                      <p:cBhvr>
                                        <p:cTn id="7" dur="500"/>
                                        <p:tgtEl>
                                          <p:spTgt spid="4">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animEffect transition="in" filter="wipe(left)">
                                      <p:cBhvr>
                                        <p:cTn id="11" dur="500"/>
                                        <p:tgtEl>
                                          <p:spTgt spid="4">
                                            <p:txEl>
                                              <p:pRg st="3" end="3"/>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wipe(left)">
                                      <p:cBhvr>
                                        <p:cTn id="15" dur="500"/>
                                        <p:tgtEl>
                                          <p:spTgt spid="4">
                                            <p:txEl>
                                              <p:pRg st="4" end="4"/>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wipe(left)">
                                      <p:cBhvr>
                                        <p:cTn id="19"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2B2C5"/>
        </a:solidFill>
        <a:effectLst/>
      </p:bgPr>
    </p:bg>
    <p:spTree>
      <p:nvGrpSpPr>
        <p:cNvPr id="1" name=""/>
        <p:cNvGrpSpPr/>
        <p:nvPr/>
      </p:nvGrpSpPr>
      <p:grpSpPr>
        <a:xfrm>
          <a:off x="0" y="0"/>
          <a:ext cx="0" cy="0"/>
          <a:chOff x="0" y="0"/>
          <a:chExt cx="0" cy="0"/>
        </a:xfrm>
      </p:grpSpPr>
      <p:pic>
        <p:nvPicPr>
          <p:cNvPr id="1026" name="Picture 2" descr="Image result for alexa intruder alert meme shre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457200"/>
            <a:ext cx="4457700" cy="58651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bwMode="auto">
          <a:xfrm>
            <a:off x="5410200" y="457200"/>
            <a:ext cx="6515100" cy="685800"/>
          </a:xfrm>
          <a:prstGeom prst="rect">
            <a:avLst/>
          </a:prstGeom>
          <a:solidFill>
            <a:srgbClr val="153953"/>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b="1" dirty="0">
                <a:gradFill>
                  <a:gsLst>
                    <a:gs pos="0">
                      <a:srgbClr val="FFFFFF"/>
                    </a:gs>
                    <a:gs pos="100000">
                      <a:srgbClr val="FFFFFF"/>
                    </a:gs>
                  </a:gsLst>
                  <a:lin ang="5400000" scaled="0"/>
                </a:gradFill>
                <a:ea typeface="Segoe UI" pitchFamily="34" charset="0"/>
                <a:cs typeface="Segoe UI" pitchFamily="34" charset="0"/>
              </a:rPr>
              <a:t>ALEXA CUSTOM COMMANDS</a:t>
            </a:r>
          </a:p>
        </p:txBody>
      </p:sp>
      <p:sp>
        <p:nvSpPr>
          <p:cNvPr id="5" name="TextBox 4"/>
          <p:cNvSpPr txBox="1"/>
          <p:nvPr/>
        </p:nvSpPr>
        <p:spPr>
          <a:xfrm>
            <a:off x="5410200" y="1499519"/>
            <a:ext cx="6515100" cy="467820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153953"/>
                </a:solidFill>
              </a:rPr>
              <a:t>Defining a function</a:t>
            </a:r>
            <a:r>
              <a:rPr lang="en-US" sz="2400" dirty="0">
                <a:solidFill>
                  <a:srgbClr val="153953"/>
                </a:solidFill>
              </a:rPr>
              <a:t> is like </a:t>
            </a:r>
            <a:r>
              <a:rPr lang="en-US" sz="2400" i="1" dirty="0">
                <a:solidFill>
                  <a:srgbClr val="153953"/>
                </a:solidFill>
              </a:rPr>
              <a:t>building</a:t>
            </a:r>
            <a:r>
              <a:rPr lang="en-US" sz="2400" dirty="0">
                <a:solidFill>
                  <a:srgbClr val="153953"/>
                </a:solidFill>
              </a:rPr>
              <a:t> a custom command for Alexa…</a:t>
            </a:r>
          </a:p>
          <a:p>
            <a:pPr>
              <a:lnSpc>
                <a:spcPct val="90000"/>
              </a:lnSpc>
              <a:spcAft>
                <a:spcPts val="600"/>
              </a:spcAft>
            </a:pPr>
            <a:endParaRPr lang="en-US" sz="2400" b="1" dirty="0">
              <a:solidFill>
                <a:srgbClr val="153953"/>
              </a:solidFill>
            </a:endParaRPr>
          </a:p>
          <a:p>
            <a:pPr>
              <a:lnSpc>
                <a:spcPct val="90000"/>
              </a:lnSpc>
              <a:spcAft>
                <a:spcPts val="600"/>
              </a:spcAft>
            </a:pPr>
            <a:r>
              <a:rPr lang="en-US" sz="2400" dirty="0">
                <a:solidFill>
                  <a:srgbClr val="153953"/>
                </a:solidFill>
              </a:rPr>
              <a:t>WHEN YOU SAY </a:t>
            </a:r>
            <a:r>
              <a:rPr lang="en-US" sz="2400" dirty="0">
                <a:solidFill>
                  <a:schemeClr val="bg1"/>
                </a:solidFill>
                <a:latin typeface="Consolas" panose="020B0609020204030204" pitchFamily="49" charset="0"/>
              </a:rPr>
              <a:t>&lt;</a:t>
            </a:r>
            <a:r>
              <a:rPr lang="en-US" sz="2400" dirty="0" err="1">
                <a:solidFill>
                  <a:schemeClr val="bg1"/>
                </a:solidFill>
                <a:latin typeface="Consolas" panose="020B0609020204030204" pitchFamily="49" charset="0"/>
              </a:rPr>
              <a:t>function_name</a:t>
            </a:r>
            <a:r>
              <a:rPr lang="en-US" sz="2400" dirty="0">
                <a:solidFill>
                  <a:schemeClr val="bg1"/>
                </a:solidFill>
                <a:latin typeface="Consolas" panose="020B0609020204030204" pitchFamily="49" charset="0"/>
              </a:rPr>
              <a:t>&gt;</a:t>
            </a:r>
          </a:p>
          <a:p>
            <a:pPr>
              <a:lnSpc>
                <a:spcPct val="90000"/>
              </a:lnSpc>
              <a:spcAft>
                <a:spcPts val="600"/>
              </a:spcAft>
            </a:pPr>
            <a:r>
              <a:rPr lang="en-US" sz="2400" dirty="0">
                <a:solidFill>
                  <a:srgbClr val="153953"/>
                </a:solidFill>
              </a:rPr>
              <a:t>ALEXA WILL </a:t>
            </a:r>
            <a:r>
              <a:rPr lang="en-US" sz="2400" dirty="0">
                <a:solidFill>
                  <a:schemeClr val="bg1"/>
                </a:solidFill>
                <a:latin typeface="Consolas" panose="020B0609020204030204" pitchFamily="49" charset="0"/>
              </a:rPr>
              <a:t>&lt;</a:t>
            </a:r>
            <a:r>
              <a:rPr lang="en-US" sz="2400" dirty="0" err="1">
                <a:solidFill>
                  <a:schemeClr val="bg1"/>
                </a:solidFill>
                <a:latin typeface="Consolas" panose="020B0609020204030204" pitchFamily="49" charset="0"/>
              </a:rPr>
              <a:t>function_body</a:t>
            </a:r>
            <a:r>
              <a:rPr lang="en-US" sz="2400" dirty="0">
                <a:solidFill>
                  <a:schemeClr val="bg1"/>
                </a:solidFill>
                <a:latin typeface="Consolas" panose="020B0609020204030204" pitchFamily="49" charset="0"/>
              </a:rPr>
              <a:t>&gt;</a:t>
            </a:r>
          </a:p>
          <a:p>
            <a:pPr>
              <a:lnSpc>
                <a:spcPct val="90000"/>
              </a:lnSpc>
              <a:spcAft>
                <a:spcPts val="600"/>
              </a:spcAft>
            </a:pPr>
            <a:r>
              <a:rPr lang="en-US" sz="2800" b="1" dirty="0">
                <a:solidFill>
                  <a:srgbClr val="153953"/>
                </a:solidFill>
                <a:latin typeface="Calibri" panose="020F0502020204030204" pitchFamily="34" charset="0"/>
                <a:cs typeface="Calibri" panose="020F0502020204030204" pitchFamily="34" charset="0"/>
              </a:rPr>
              <a:t>__________________________________</a:t>
            </a:r>
            <a:endParaRPr lang="en-US" sz="2800" dirty="0">
              <a:solidFill>
                <a:schemeClr val="bg1"/>
              </a:solidFill>
              <a:latin typeface="Consolas" panose="020B0609020204030204" pitchFamily="49" charset="0"/>
            </a:endParaRPr>
          </a:p>
          <a:p>
            <a:pPr>
              <a:lnSpc>
                <a:spcPct val="90000"/>
              </a:lnSpc>
              <a:spcAft>
                <a:spcPts val="600"/>
              </a:spcAft>
            </a:pPr>
            <a:r>
              <a:rPr lang="en-US" sz="2400" b="1" dirty="0">
                <a:solidFill>
                  <a:srgbClr val="153953"/>
                </a:solidFill>
              </a:rPr>
              <a:t>Calling a function</a:t>
            </a:r>
            <a:r>
              <a:rPr lang="en-US" sz="2400" dirty="0">
                <a:solidFill>
                  <a:srgbClr val="153953"/>
                </a:solidFill>
              </a:rPr>
              <a:t> is like </a:t>
            </a:r>
            <a:r>
              <a:rPr lang="en-US" sz="2400" i="1" dirty="0">
                <a:solidFill>
                  <a:srgbClr val="153953"/>
                </a:solidFill>
              </a:rPr>
              <a:t>invoking</a:t>
            </a:r>
            <a:r>
              <a:rPr lang="en-US" sz="2400" dirty="0">
                <a:solidFill>
                  <a:srgbClr val="153953"/>
                </a:solidFill>
              </a:rPr>
              <a:t> a custom command for Alexa…</a:t>
            </a:r>
            <a:endParaRPr lang="en-US" sz="2800" dirty="0">
              <a:solidFill>
                <a:schemeClr val="bg1"/>
              </a:solidFill>
              <a:latin typeface="Consolas" panose="020B0609020204030204" pitchFamily="49" charset="0"/>
            </a:endParaRPr>
          </a:p>
          <a:p>
            <a:pPr>
              <a:lnSpc>
                <a:spcPct val="90000"/>
              </a:lnSpc>
              <a:spcAft>
                <a:spcPts val="600"/>
              </a:spcAft>
            </a:pPr>
            <a:endParaRPr lang="en-US" sz="2800" dirty="0">
              <a:solidFill>
                <a:schemeClr val="bg1"/>
              </a:solidFill>
              <a:latin typeface="Consolas" panose="020B0609020204030204" pitchFamily="49" charset="0"/>
            </a:endParaRPr>
          </a:p>
          <a:p>
            <a:pPr>
              <a:lnSpc>
                <a:spcPct val="90000"/>
              </a:lnSpc>
              <a:spcAft>
                <a:spcPts val="600"/>
              </a:spcAft>
            </a:pPr>
            <a:r>
              <a:rPr lang="en-US" sz="2400" dirty="0">
                <a:solidFill>
                  <a:srgbClr val="153953"/>
                </a:solidFill>
              </a:rPr>
              <a:t>User says “</a:t>
            </a:r>
            <a:r>
              <a:rPr lang="en-US" sz="2400" dirty="0">
                <a:solidFill>
                  <a:schemeClr val="bg1"/>
                </a:solidFill>
                <a:latin typeface="Consolas" panose="020B0609020204030204" pitchFamily="49" charset="0"/>
              </a:rPr>
              <a:t>&lt;</a:t>
            </a:r>
            <a:r>
              <a:rPr lang="en-US" sz="2400" dirty="0" err="1">
                <a:solidFill>
                  <a:schemeClr val="bg1"/>
                </a:solidFill>
                <a:latin typeface="Consolas" panose="020B0609020204030204" pitchFamily="49" charset="0"/>
              </a:rPr>
              <a:t>function_name</a:t>
            </a:r>
            <a:r>
              <a:rPr lang="en-US" sz="2400" dirty="0">
                <a:solidFill>
                  <a:schemeClr val="bg1"/>
                </a:solidFill>
                <a:latin typeface="Consolas" panose="020B0609020204030204" pitchFamily="49" charset="0"/>
              </a:rPr>
              <a:t>&gt;</a:t>
            </a:r>
            <a:r>
              <a:rPr lang="en-US" sz="2400" dirty="0">
                <a:solidFill>
                  <a:srgbClr val="153953"/>
                </a:solidFill>
              </a:rPr>
              <a:t>”</a:t>
            </a:r>
          </a:p>
          <a:p>
            <a:pPr>
              <a:lnSpc>
                <a:spcPct val="90000"/>
              </a:lnSpc>
              <a:spcAft>
                <a:spcPts val="600"/>
              </a:spcAft>
            </a:pPr>
            <a:r>
              <a:rPr lang="en-US" sz="2400" dirty="0">
                <a:solidFill>
                  <a:srgbClr val="153953"/>
                </a:solidFill>
              </a:rPr>
              <a:t>    → Execute </a:t>
            </a:r>
            <a:r>
              <a:rPr lang="en-US" sz="2400" dirty="0">
                <a:solidFill>
                  <a:srgbClr val="FFFFFF"/>
                </a:solidFill>
                <a:latin typeface="Consolas" panose="020B0609020204030204" pitchFamily="49" charset="0"/>
              </a:rPr>
              <a:t>&lt;</a:t>
            </a:r>
            <a:r>
              <a:rPr lang="en-US" sz="2400" dirty="0" err="1">
                <a:solidFill>
                  <a:srgbClr val="FFFFFF"/>
                </a:solidFill>
                <a:latin typeface="Consolas" panose="020B0609020204030204" pitchFamily="49" charset="0"/>
              </a:rPr>
              <a:t>function_body</a:t>
            </a:r>
            <a:r>
              <a:rPr lang="en-US" sz="2400" dirty="0">
                <a:solidFill>
                  <a:srgbClr val="FFFFFF"/>
                </a:solidFill>
                <a:latin typeface="Consolas" panose="020B0609020204030204" pitchFamily="49" charset="0"/>
              </a:rPr>
              <a:t>&gt;</a:t>
            </a:r>
            <a:r>
              <a:rPr lang="en-US" sz="2400" dirty="0">
                <a:solidFill>
                  <a:srgbClr val="153953"/>
                </a:solidFill>
              </a:rPr>
              <a:t> </a:t>
            </a:r>
          </a:p>
        </p:txBody>
      </p:sp>
    </p:spTree>
    <p:extLst>
      <p:ext uri="{BB962C8B-B14F-4D97-AF65-F5344CB8AC3E}">
        <p14:creationId xmlns:p14="http://schemas.microsoft.com/office/powerpoint/2010/main" val="6422887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 calcmode="lin" valueType="num">
                                      <p:cBhvr additive="base">
                                        <p:cTn id="33"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5">
                                            <p:txEl>
                                              <p:pRg st="7" end="7"/>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929B0-6B50-4382-AFD5-85CAF95884E2}"/>
              </a:ext>
            </a:extLst>
          </p:cNvPr>
          <p:cNvSpPr>
            <a:spLocks noGrp="1"/>
          </p:cNvSpPr>
          <p:nvPr>
            <p:ph type="title"/>
          </p:nvPr>
        </p:nvSpPr>
        <p:spPr/>
        <p:txBody>
          <a:bodyPr/>
          <a:lstStyle/>
          <a:p>
            <a:r>
              <a:rPr lang="en-US" dirty="0">
                <a:solidFill>
                  <a:schemeClr val="tx1">
                    <a:lumMod val="50000"/>
                  </a:schemeClr>
                </a:solidFill>
              </a:rPr>
              <a:t>Summary and Closing Remarks</a:t>
            </a:r>
          </a:p>
        </p:txBody>
      </p:sp>
      <p:sp>
        <p:nvSpPr>
          <p:cNvPr id="3" name="Content Placeholder 2">
            <a:extLst>
              <a:ext uri="{FF2B5EF4-FFF2-40B4-BE49-F238E27FC236}">
                <a16:creationId xmlns:a16="http://schemas.microsoft.com/office/drawing/2014/main" id="{FC6E5353-C281-457A-BDA8-C92D327FAA8B}"/>
              </a:ext>
            </a:extLst>
          </p:cNvPr>
          <p:cNvSpPr>
            <a:spLocks noGrp="1"/>
          </p:cNvSpPr>
          <p:nvPr>
            <p:ph idx="1"/>
          </p:nvPr>
        </p:nvSpPr>
        <p:spPr>
          <a:xfrm>
            <a:off x="381000" y="1143000"/>
            <a:ext cx="11430000" cy="3771900"/>
          </a:xfrm>
        </p:spPr>
        <p:txBody>
          <a:bodyPr anchor="ctr">
            <a:normAutofit/>
          </a:bodyPr>
          <a:lstStyle/>
          <a:p>
            <a:r>
              <a:rPr lang="en-US" sz="3200" dirty="0">
                <a:solidFill>
                  <a:schemeClr val="bg1"/>
                </a:solidFill>
              </a:rPr>
              <a:t>Console applications print text to a console screen</a:t>
            </a:r>
          </a:p>
          <a:p>
            <a:pPr lvl="1"/>
            <a:r>
              <a:rPr lang="en-US" sz="2800" dirty="0">
                <a:solidFill>
                  <a:schemeClr val="bg1"/>
                </a:solidFill>
              </a:rPr>
              <a:t>It is possible to print to the console using </a:t>
            </a:r>
            <a:r>
              <a:rPr lang="en-US" sz="3600" b="1" dirty="0">
                <a:solidFill>
                  <a:schemeClr val="bg1"/>
                </a:solidFill>
                <a:latin typeface="Consolas" panose="020B0609020204030204" pitchFamily="49" charset="0"/>
              </a:rPr>
              <a:t>print("")</a:t>
            </a:r>
          </a:p>
          <a:p>
            <a:r>
              <a:rPr lang="en-US" sz="3200" dirty="0">
                <a:solidFill>
                  <a:schemeClr val="bg1"/>
                </a:solidFill>
              </a:rPr>
              <a:t>Functions are code blocks that can be reused</a:t>
            </a:r>
          </a:p>
          <a:p>
            <a:pPr lvl="1"/>
            <a:r>
              <a:rPr lang="en-US" sz="2800" dirty="0">
                <a:solidFill>
                  <a:schemeClr val="bg1"/>
                </a:solidFill>
              </a:rPr>
              <a:t>They must be </a:t>
            </a:r>
            <a:r>
              <a:rPr lang="en-US" sz="2800" i="1" dirty="0">
                <a:solidFill>
                  <a:schemeClr val="bg1"/>
                </a:solidFill>
              </a:rPr>
              <a:t>defined,</a:t>
            </a:r>
            <a:r>
              <a:rPr lang="en-US" sz="2800" dirty="0">
                <a:solidFill>
                  <a:schemeClr val="bg1"/>
                </a:solidFill>
              </a:rPr>
              <a:t> and then they can be </a:t>
            </a:r>
            <a:r>
              <a:rPr lang="en-US" sz="2800" i="1" dirty="0">
                <a:solidFill>
                  <a:schemeClr val="bg1"/>
                </a:solidFill>
              </a:rPr>
              <a:t>called</a:t>
            </a:r>
          </a:p>
          <a:p>
            <a:r>
              <a:rPr lang="en-US" sz="3200" dirty="0">
                <a:solidFill>
                  <a:schemeClr val="bg1"/>
                </a:solidFill>
              </a:rPr>
              <a:t>This is more advanced programming – it can be difficult</a:t>
            </a:r>
          </a:p>
          <a:p>
            <a:r>
              <a:rPr lang="en-US" sz="3200" dirty="0">
                <a:solidFill>
                  <a:schemeClr val="bg1"/>
                </a:solidFill>
              </a:rPr>
              <a:t>You can do it!</a:t>
            </a:r>
          </a:p>
        </p:txBody>
      </p:sp>
      <p:pic>
        <p:nvPicPr>
          <p:cNvPr id="7170" name="Picture 2" descr="Supportive snake | Kirishima eijirou, Story inspiration, Arcanum">
            <a:extLst>
              <a:ext uri="{FF2B5EF4-FFF2-40B4-BE49-F238E27FC236}">
                <a16:creationId xmlns:a16="http://schemas.microsoft.com/office/drawing/2014/main" id="{5F300B28-0ABC-4B90-BC93-FAD74B7BFD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333" b="18334"/>
          <a:stretch/>
        </p:blipFill>
        <p:spPr bwMode="auto">
          <a:xfrm>
            <a:off x="3924300" y="4338328"/>
            <a:ext cx="7104062" cy="2753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5702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anim calcmode="lin" valueType="num">
                                      <p:cBhvr>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170"/>
                                        </p:tgtEl>
                                        <p:attrNameLst>
                                          <p:attrName>style.visibility</p:attrName>
                                        </p:attrNameLst>
                                      </p:cBhvr>
                                      <p:to>
                                        <p:strVal val="visible"/>
                                      </p:to>
                                    </p:set>
                                    <p:anim calcmode="lin" valueType="num">
                                      <p:cBhvr additive="base">
                                        <p:cTn id="49" dur="500" fill="hold"/>
                                        <p:tgtEl>
                                          <p:spTgt spid="7170"/>
                                        </p:tgtEl>
                                        <p:attrNameLst>
                                          <p:attrName>ppt_x</p:attrName>
                                        </p:attrNameLst>
                                      </p:cBhvr>
                                      <p:tavLst>
                                        <p:tav tm="0">
                                          <p:val>
                                            <p:strVal val="#ppt_x"/>
                                          </p:val>
                                        </p:tav>
                                        <p:tav tm="100000">
                                          <p:val>
                                            <p:strVal val="#ppt_x"/>
                                          </p:val>
                                        </p:tav>
                                      </p:tavLst>
                                    </p:anim>
                                    <p:anim calcmode="lin" valueType="num">
                                      <p:cBhvr additive="base">
                                        <p:cTn id="50"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idx="1"/>
          </p:nvPr>
        </p:nvSpPr>
        <p:spPr/>
        <p:txBody>
          <a:bodyPr/>
          <a:lstStyle/>
          <a:p>
            <a:r>
              <a:rPr lang="en-US" dirty="0"/>
              <a:t>Console Applications</a:t>
            </a:r>
          </a:p>
          <a:p>
            <a:r>
              <a:rPr lang="en-US" dirty="0"/>
              <a:t>Python in the Console</a:t>
            </a:r>
          </a:p>
          <a:p>
            <a:r>
              <a:rPr lang="en-US" dirty="0"/>
              <a:t>Functions in Python</a:t>
            </a:r>
          </a:p>
          <a:p>
            <a:r>
              <a:rPr lang="en-US" dirty="0"/>
              <a:t>Team Quiz</a:t>
            </a:r>
          </a:p>
        </p:txBody>
      </p:sp>
    </p:spTree>
    <p:extLst>
      <p:ext uri="{BB962C8B-B14F-4D97-AF65-F5344CB8AC3E}">
        <p14:creationId xmlns:p14="http://schemas.microsoft.com/office/powerpoint/2010/main" val="199255514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19ED4-7F5A-45F7-AB46-FC8A5632E7AC}"/>
              </a:ext>
            </a:extLst>
          </p:cNvPr>
          <p:cNvSpPr>
            <a:spLocks noGrp="1"/>
          </p:cNvSpPr>
          <p:nvPr>
            <p:ph type="title"/>
          </p:nvPr>
        </p:nvSpPr>
        <p:spPr>
          <a:xfrm>
            <a:off x="609600" y="3073518"/>
            <a:ext cx="10972800" cy="710964"/>
          </a:xfrm>
        </p:spPr>
        <p:txBody>
          <a:bodyPr/>
          <a:lstStyle/>
          <a:p>
            <a:r>
              <a:rPr lang="en-US" dirty="0"/>
              <a:t>Console Applications</a:t>
            </a:r>
          </a:p>
        </p:txBody>
      </p:sp>
    </p:spTree>
    <p:extLst>
      <p:ext uri="{BB962C8B-B14F-4D97-AF65-F5344CB8AC3E}">
        <p14:creationId xmlns:p14="http://schemas.microsoft.com/office/powerpoint/2010/main" val="957219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EDVjg5y0Hg"/>
          <p:cNvPicPr>
            <a:picLocks noRot="1" noChangeAspect="1"/>
          </p:cNvPicPr>
          <p:nvPr>
            <a:videoFile r:link="rId1"/>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78571099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The </a:t>
            </a:r>
            <a:r>
              <a:rPr lang="en-US" dirty="0" err="1"/>
              <a:t>Gui</a:t>
            </a:r>
            <a:endParaRPr lang="en-US" dirty="0"/>
          </a:p>
        </p:txBody>
      </p:sp>
      <p:sp>
        <p:nvSpPr>
          <p:cNvPr id="3" name="Content Placeholder 2"/>
          <p:cNvSpPr>
            <a:spLocks noGrp="1"/>
          </p:cNvSpPr>
          <p:nvPr>
            <p:ph idx="1"/>
          </p:nvPr>
        </p:nvSpPr>
        <p:spPr>
          <a:xfrm>
            <a:off x="381000" y="1485900"/>
            <a:ext cx="11430000" cy="4914900"/>
          </a:xfrm>
        </p:spPr>
        <p:txBody>
          <a:bodyPr/>
          <a:lstStyle/>
          <a:p>
            <a:r>
              <a:rPr lang="en-US" u="sng" dirty="0"/>
              <a:t>Command-Line Interfaces</a:t>
            </a:r>
            <a:r>
              <a:rPr lang="en-US" dirty="0"/>
              <a:t> (</a:t>
            </a:r>
            <a:r>
              <a:rPr lang="en-US" b="1" dirty="0"/>
              <a:t>CLI</a:t>
            </a:r>
            <a:r>
              <a:rPr lang="en-US" dirty="0"/>
              <a:t>) were once the primary means of computer interaction</a:t>
            </a:r>
          </a:p>
          <a:p>
            <a:endParaRPr lang="en-US" dirty="0"/>
          </a:p>
          <a:p>
            <a:r>
              <a:rPr lang="en-US" u="sng" dirty="0"/>
              <a:t>Graphical User Interfaces</a:t>
            </a:r>
            <a:r>
              <a:rPr lang="en-US" dirty="0"/>
              <a:t> (</a:t>
            </a:r>
            <a:r>
              <a:rPr lang="en-US" b="1" dirty="0"/>
              <a:t>GUI</a:t>
            </a:r>
            <a:r>
              <a:rPr lang="en-US" dirty="0"/>
              <a:t>): the modern-day visual programs we all know and love</a:t>
            </a:r>
          </a:p>
          <a:p>
            <a:endParaRPr lang="en-US" dirty="0"/>
          </a:p>
          <a:p>
            <a:r>
              <a:rPr lang="en-US" dirty="0"/>
              <a:t>Now, there are still some programs that are console-based – these are often simpler to write, because they are totally text-driven and do not require a visual component</a:t>
            </a:r>
          </a:p>
        </p:txBody>
      </p:sp>
    </p:spTree>
    <p:extLst>
      <p:ext uri="{BB962C8B-B14F-4D97-AF65-F5344CB8AC3E}">
        <p14:creationId xmlns:p14="http://schemas.microsoft.com/office/powerpoint/2010/main" val="27506022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BD6F0-2443-4F03-B2EF-8C5028BE9632}"/>
              </a:ext>
            </a:extLst>
          </p:cNvPr>
          <p:cNvSpPr>
            <a:spLocks noGrp="1"/>
          </p:cNvSpPr>
          <p:nvPr>
            <p:ph type="title"/>
          </p:nvPr>
        </p:nvSpPr>
        <p:spPr>
          <a:xfrm>
            <a:off x="609600" y="3073518"/>
            <a:ext cx="10972800" cy="710964"/>
          </a:xfrm>
        </p:spPr>
        <p:txBody>
          <a:bodyPr/>
          <a:lstStyle/>
          <a:p>
            <a:r>
              <a:rPr lang="en-US" dirty="0"/>
              <a:t>Python in the console</a:t>
            </a:r>
          </a:p>
        </p:txBody>
      </p:sp>
    </p:spTree>
    <p:extLst>
      <p:ext uri="{BB962C8B-B14F-4D97-AF65-F5344CB8AC3E}">
        <p14:creationId xmlns:p14="http://schemas.microsoft.com/office/powerpoint/2010/main" val="396101634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2BEC7-A5DE-4200-94B7-0F79713BF0D0}"/>
              </a:ext>
            </a:extLst>
          </p:cNvPr>
          <p:cNvSpPr>
            <a:spLocks noGrp="1"/>
          </p:cNvSpPr>
          <p:nvPr>
            <p:ph type="title"/>
          </p:nvPr>
        </p:nvSpPr>
        <p:spPr/>
        <p:txBody>
          <a:bodyPr/>
          <a:lstStyle/>
          <a:p>
            <a:r>
              <a:rPr lang="en-US" dirty="0"/>
              <a:t>Printing</a:t>
            </a:r>
          </a:p>
        </p:txBody>
      </p:sp>
      <p:sp>
        <p:nvSpPr>
          <p:cNvPr id="9" name="Content Placeholder 8">
            <a:extLst>
              <a:ext uri="{FF2B5EF4-FFF2-40B4-BE49-F238E27FC236}">
                <a16:creationId xmlns:a16="http://schemas.microsoft.com/office/drawing/2014/main" id="{3B2242DC-DBF1-48C8-A627-8E48E67750C6}"/>
              </a:ext>
            </a:extLst>
          </p:cNvPr>
          <p:cNvSpPr>
            <a:spLocks noGrp="1"/>
          </p:cNvSpPr>
          <p:nvPr>
            <p:ph idx="1"/>
          </p:nvPr>
        </p:nvSpPr>
        <p:spPr>
          <a:xfrm>
            <a:off x="381000" y="1143000"/>
            <a:ext cx="11430000" cy="2628900"/>
          </a:xfrm>
        </p:spPr>
        <p:txBody>
          <a:bodyPr>
            <a:normAutofit/>
          </a:bodyPr>
          <a:lstStyle/>
          <a:p>
            <a:pPr marL="57150" indent="0" algn="ctr">
              <a:buNone/>
            </a:pPr>
            <a:r>
              <a:rPr lang="en-US" sz="5400" b="0" dirty="0">
                <a:solidFill>
                  <a:srgbClr val="795E26"/>
                </a:solidFill>
                <a:effectLst/>
                <a:latin typeface="Consolas" panose="020B0609020204030204" pitchFamily="49" charset="0"/>
              </a:rPr>
              <a:t>print</a:t>
            </a:r>
            <a:r>
              <a:rPr lang="en-US" sz="5400" b="0" dirty="0">
                <a:solidFill>
                  <a:srgbClr val="000000"/>
                </a:solidFill>
                <a:effectLst/>
                <a:latin typeface="Consolas" panose="020B0609020204030204" pitchFamily="49" charset="0"/>
              </a:rPr>
              <a:t>(</a:t>
            </a:r>
            <a:r>
              <a:rPr lang="en-US" sz="5400" b="0" dirty="0">
                <a:solidFill>
                  <a:srgbClr val="A31515"/>
                </a:solidFill>
                <a:effectLst/>
                <a:latin typeface="Consolas" panose="020B0609020204030204" pitchFamily="49" charset="0"/>
              </a:rPr>
              <a:t>'Hello!'</a:t>
            </a:r>
            <a:r>
              <a:rPr lang="en-US" sz="5400" b="0" dirty="0">
                <a:solidFill>
                  <a:srgbClr val="000000"/>
                </a:solidFill>
                <a:effectLst/>
                <a:latin typeface="Consolas" panose="020B0609020204030204" pitchFamily="49" charset="0"/>
              </a:rPr>
              <a:t>)</a:t>
            </a:r>
          </a:p>
          <a:p>
            <a:pPr marL="57150" indent="0" algn="ctr">
              <a:buNone/>
            </a:pPr>
            <a:r>
              <a:rPr lang="en-US" sz="4800" b="1" dirty="0">
                <a:solidFill>
                  <a:srgbClr val="000000"/>
                </a:solidFill>
                <a:effectLst/>
              </a:rPr>
              <a:t>print</a:t>
            </a:r>
            <a:r>
              <a:rPr lang="en-US" sz="4800" dirty="0">
                <a:solidFill>
                  <a:srgbClr val="000000"/>
                </a:solidFill>
                <a:effectLst/>
              </a:rPr>
              <a:t>, parentheses </a:t>
            </a:r>
            <a:r>
              <a:rPr lang="en-US" sz="4800" b="1" dirty="0">
                <a:solidFill>
                  <a:srgbClr val="000000"/>
                </a:solidFill>
                <a:effectLst/>
              </a:rPr>
              <a:t>()</a:t>
            </a:r>
            <a:r>
              <a:rPr lang="en-US" sz="4800" dirty="0">
                <a:solidFill>
                  <a:srgbClr val="000000"/>
                </a:solidFill>
                <a:effectLst/>
              </a:rPr>
              <a:t>, quotes </a:t>
            </a:r>
            <a:r>
              <a:rPr lang="en-US" sz="4800" b="1" dirty="0">
                <a:solidFill>
                  <a:srgbClr val="000000"/>
                </a:solidFill>
                <a:effectLst/>
              </a:rPr>
              <a:t>''</a:t>
            </a:r>
            <a:r>
              <a:rPr lang="en-US" sz="4800" dirty="0">
                <a:solidFill>
                  <a:srgbClr val="000000"/>
                </a:solidFill>
                <a:effectLst/>
              </a:rPr>
              <a:t>, message</a:t>
            </a:r>
            <a:endParaRPr lang="en-US" sz="4800" b="1" dirty="0">
              <a:solidFill>
                <a:srgbClr val="000000"/>
              </a:solidFill>
              <a:effectLst/>
            </a:endParaRPr>
          </a:p>
        </p:txBody>
      </p:sp>
      <p:pic>
        <p:nvPicPr>
          <p:cNvPr id="11" name="Picture 10">
            <a:extLst>
              <a:ext uri="{FF2B5EF4-FFF2-40B4-BE49-F238E27FC236}">
                <a16:creationId xmlns:a16="http://schemas.microsoft.com/office/drawing/2014/main" id="{91F4660A-FE77-4C4E-9D94-7A6CEDA83F6E}"/>
              </a:ext>
            </a:extLst>
          </p:cNvPr>
          <p:cNvPicPr>
            <a:picLocks noChangeAspect="1"/>
          </p:cNvPicPr>
          <p:nvPr/>
        </p:nvPicPr>
        <p:blipFill>
          <a:blip r:embed="rId2"/>
          <a:stretch>
            <a:fillRect/>
          </a:stretch>
        </p:blipFill>
        <p:spPr>
          <a:xfrm>
            <a:off x="0" y="3200400"/>
            <a:ext cx="12192000" cy="3303578"/>
          </a:xfrm>
          <a:prstGeom prst="rect">
            <a:avLst/>
          </a:prstGeom>
        </p:spPr>
      </p:pic>
    </p:spTree>
    <p:extLst>
      <p:ext uri="{BB962C8B-B14F-4D97-AF65-F5344CB8AC3E}">
        <p14:creationId xmlns:p14="http://schemas.microsoft.com/office/powerpoint/2010/main" val="42543855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2BEC7-A5DE-4200-94B7-0F79713BF0D0}"/>
              </a:ext>
            </a:extLst>
          </p:cNvPr>
          <p:cNvSpPr>
            <a:spLocks noGrp="1"/>
          </p:cNvSpPr>
          <p:nvPr>
            <p:ph type="title"/>
          </p:nvPr>
        </p:nvSpPr>
        <p:spPr/>
        <p:txBody>
          <a:bodyPr/>
          <a:lstStyle/>
          <a:p>
            <a:r>
              <a:rPr lang="en-US" dirty="0"/>
              <a:t>Changing Colors</a:t>
            </a:r>
          </a:p>
        </p:txBody>
      </p:sp>
      <p:sp>
        <p:nvSpPr>
          <p:cNvPr id="3" name="Content Placeholder 2">
            <a:extLst>
              <a:ext uri="{FF2B5EF4-FFF2-40B4-BE49-F238E27FC236}">
                <a16:creationId xmlns:a16="http://schemas.microsoft.com/office/drawing/2014/main" id="{579D311A-8D0F-4C53-881C-0473139F915F}"/>
              </a:ext>
            </a:extLst>
          </p:cNvPr>
          <p:cNvSpPr>
            <a:spLocks noGrp="1"/>
          </p:cNvSpPr>
          <p:nvPr>
            <p:ph idx="1"/>
          </p:nvPr>
        </p:nvSpPr>
        <p:spPr>
          <a:xfrm>
            <a:off x="381000" y="1143000"/>
            <a:ext cx="11430000" cy="3543300"/>
          </a:xfrm>
        </p:spPr>
        <p:txBody>
          <a:bodyPr/>
          <a:lstStyle/>
          <a:p>
            <a:r>
              <a:rPr lang="en-US" dirty="0"/>
              <a:t>There are special text codes that can change the color of the text</a:t>
            </a:r>
          </a:p>
          <a:p>
            <a:endParaRPr lang="en-US" dirty="0"/>
          </a:p>
          <a:p>
            <a:endParaRPr lang="en-US" dirty="0"/>
          </a:p>
          <a:p>
            <a:endParaRPr lang="en-US" dirty="0"/>
          </a:p>
          <a:p>
            <a:pPr marL="57150" indent="0">
              <a:buNone/>
            </a:pPr>
            <a:endParaRPr lang="en-US" dirty="0"/>
          </a:p>
          <a:p>
            <a:r>
              <a:rPr lang="en-US" dirty="0"/>
              <a:t>There are also libraries with commands that do similar things</a:t>
            </a:r>
          </a:p>
        </p:txBody>
      </p:sp>
      <p:pic>
        <p:nvPicPr>
          <p:cNvPr id="5" name="Picture 4">
            <a:extLst>
              <a:ext uri="{FF2B5EF4-FFF2-40B4-BE49-F238E27FC236}">
                <a16:creationId xmlns:a16="http://schemas.microsoft.com/office/drawing/2014/main" id="{DC0E0722-F317-4458-A153-D5E91FB703FE}"/>
              </a:ext>
            </a:extLst>
          </p:cNvPr>
          <p:cNvPicPr>
            <a:picLocks noChangeAspect="1"/>
          </p:cNvPicPr>
          <p:nvPr/>
        </p:nvPicPr>
        <p:blipFill rotWithShape="1">
          <a:blip r:embed="rId3"/>
          <a:srcRect t="7361" b="11669"/>
          <a:stretch/>
        </p:blipFill>
        <p:spPr>
          <a:xfrm>
            <a:off x="842540" y="1645238"/>
            <a:ext cx="10506919" cy="2183812"/>
          </a:xfrm>
          <a:prstGeom prst="rect">
            <a:avLst/>
          </a:prstGeom>
        </p:spPr>
      </p:pic>
      <p:pic>
        <p:nvPicPr>
          <p:cNvPr id="9" name="Picture 8">
            <a:extLst>
              <a:ext uri="{FF2B5EF4-FFF2-40B4-BE49-F238E27FC236}">
                <a16:creationId xmlns:a16="http://schemas.microsoft.com/office/drawing/2014/main" id="{EBFBBA3B-7C51-4822-B26F-B4827F50BA9D}"/>
              </a:ext>
            </a:extLst>
          </p:cNvPr>
          <p:cNvPicPr>
            <a:picLocks noChangeAspect="1"/>
          </p:cNvPicPr>
          <p:nvPr/>
        </p:nvPicPr>
        <p:blipFill>
          <a:blip r:embed="rId4"/>
          <a:stretch>
            <a:fillRect/>
          </a:stretch>
        </p:blipFill>
        <p:spPr>
          <a:xfrm>
            <a:off x="1390118" y="4616130"/>
            <a:ext cx="9982201" cy="1710369"/>
          </a:xfrm>
          <a:prstGeom prst="rect">
            <a:avLst/>
          </a:prstGeom>
        </p:spPr>
      </p:pic>
      <p:sp>
        <p:nvSpPr>
          <p:cNvPr id="10" name="Rectangle 9">
            <a:extLst>
              <a:ext uri="{FF2B5EF4-FFF2-40B4-BE49-F238E27FC236}">
                <a16:creationId xmlns:a16="http://schemas.microsoft.com/office/drawing/2014/main" id="{EE8D6898-7498-4C3F-9A0E-E7B13B3E5099}"/>
              </a:ext>
            </a:extLst>
          </p:cNvPr>
          <p:cNvSpPr/>
          <p:nvPr/>
        </p:nvSpPr>
        <p:spPr bwMode="auto">
          <a:xfrm>
            <a:off x="1295400" y="4616130"/>
            <a:ext cx="7429500" cy="1098870"/>
          </a:xfrm>
          <a:prstGeom prst="rect">
            <a:avLst/>
          </a:prstGeom>
          <a:solidFill>
            <a:schemeClr val="accent2">
              <a:lumMod val="20000"/>
              <a:lumOff val="80000"/>
              <a:alpha val="45000"/>
            </a:schemeClr>
          </a:solidFill>
          <a:ln w="57150">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8D453DBF-5130-4E41-891C-8B5BBA423318}"/>
              </a:ext>
            </a:extLst>
          </p:cNvPr>
          <p:cNvSpPr/>
          <p:nvPr/>
        </p:nvSpPr>
        <p:spPr bwMode="auto">
          <a:xfrm>
            <a:off x="2095500" y="2268607"/>
            <a:ext cx="4457700" cy="703193"/>
          </a:xfrm>
          <a:prstGeom prst="rect">
            <a:avLst/>
          </a:prstGeom>
          <a:solidFill>
            <a:schemeClr val="accent2">
              <a:lumMod val="20000"/>
              <a:lumOff val="80000"/>
              <a:alpha val="45000"/>
            </a:schemeClr>
          </a:solidFill>
          <a:ln w="57150">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799731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2BEC7-A5DE-4200-94B7-0F79713BF0D0}"/>
              </a:ext>
            </a:extLst>
          </p:cNvPr>
          <p:cNvSpPr>
            <a:spLocks noGrp="1"/>
          </p:cNvSpPr>
          <p:nvPr>
            <p:ph type="title"/>
          </p:nvPr>
        </p:nvSpPr>
        <p:spPr/>
        <p:txBody>
          <a:bodyPr/>
          <a:lstStyle/>
          <a:p>
            <a:r>
              <a:rPr lang="en-US" dirty="0"/>
              <a:t>ASCII Art</a:t>
            </a:r>
          </a:p>
        </p:txBody>
      </p:sp>
      <p:sp>
        <p:nvSpPr>
          <p:cNvPr id="3" name="Content Placeholder 2">
            <a:extLst>
              <a:ext uri="{FF2B5EF4-FFF2-40B4-BE49-F238E27FC236}">
                <a16:creationId xmlns:a16="http://schemas.microsoft.com/office/drawing/2014/main" id="{579D311A-8D0F-4C53-881C-0473139F915F}"/>
              </a:ext>
            </a:extLst>
          </p:cNvPr>
          <p:cNvSpPr>
            <a:spLocks noGrp="1"/>
          </p:cNvSpPr>
          <p:nvPr>
            <p:ph idx="1"/>
          </p:nvPr>
        </p:nvSpPr>
        <p:spPr>
          <a:xfrm>
            <a:off x="381000" y="1143000"/>
            <a:ext cx="11430000" cy="685799"/>
          </a:xfrm>
        </p:spPr>
        <p:txBody>
          <a:bodyPr/>
          <a:lstStyle/>
          <a:p>
            <a:pPr marL="57150" indent="0">
              <a:buNone/>
            </a:pPr>
            <a:r>
              <a:rPr lang="en-US" dirty="0"/>
              <a:t>ASCII art is text-based art that can be printed to the console. Examples:</a:t>
            </a:r>
          </a:p>
        </p:txBody>
      </p:sp>
      <p:pic>
        <p:nvPicPr>
          <p:cNvPr id="1026" name="Picture 2">
            <a:extLst>
              <a:ext uri="{FF2B5EF4-FFF2-40B4-BE49-F238E27FC236}">
                <a16:creationId xmlns:a16="http://schemas.microsoft.com/office/drawing/2014/main" id="{4A983E46-5879-4B0B-A2B9-461AFB5F6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648" y="2989098"/>
            <a:ext cx="3686175" cy="26098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E0AC76E-8E87-4BAC-A967-FCF8AA8959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2900" y="2514600"/>
            <a:ext cx="4238625" cy="355884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97F05A4-E547-4263-A142-AF358F4DFEF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500" r="41000"/>
          <a:stretch/>
        </p:blipFill>
        <p:spPr bwMode="auto">
          <a:xfrm>
            <a:off x="8528602" y="2150898"/>
            <a:ext cx="35433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5656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8"/>
                                        </p:tgtEl>
                                        <p:attrNameLst>
                                          <p:attrName>style.visibility</p:attrName>
                                        </p:attrNameLst>
                                      </p:cBhvr>
                                      <p:to>
                                        <p:strVal val="visible"/>
                                      </p:to>
                                    </p:set>
                                    <p:animEffect transition="in" filter="fade">
                                      <p:cBhvr>
                                        <p:cTn id="11" dur="500"/>
                                        <p:tgtEl>
                                          <p:spTgt spid="102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30"/>
                                        </p:tgtEl>
                                        <p:attrNameLst>
                                          <p:attrName>style.visibility</p:attrName>
                                        </p:attrNameLst>
                                      </p:cBhvr>
                                      <p:to>
                                        <p:strVal val="visible"/>
                                      </p:to>
                                    </p:set>
                                    <p:animEffect transition="in" filter="fade">
                                      <p:cBhvr>
                                        <p:cTn id="15"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4855</TotalTime>
  <Words>648</Words>
  <Application>Microsoft Office PowerPoint</Application>
  <PresentationFormat>Widescreen</PresentationFormat>
  <Paragraphs>97</Paragraphs>
  <Slides>16</Slides>
  <Notes>6</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Calibri</vt:lpstr>
      <vt:lpstr>Consolas</vt:lpstr>
      <vt:lpstr>Wingdings</vt:lpstr>
      <vt:lpstr>Hyland 2019</vt:lpstr>
      <vt:lpstr>Python in the Console</vt:lpstr>
      <vt:lpstr>Agenda</vt:lpstr>
      <vt:lpstr>Console Applications</vt:lpstr>
      <vt:lpstr>PowerPoint Presentation</vt:lpstr>
      <vt:lpstr>Before The Gui</vt:lpstr>
      <vt:lpstr>Python in the console</vt:lpstr>
      <vt:lpstr>Printing</vt:lpstr>
      <vt:lpstr>Changing Colors</vt:lpstr>
      <vt:lpstr>ASCII Art</vt:lpstr>
      <vt:lpstr>Python Functions</vt:lpstr>
      <vt:lpstr>What is a function?</vt:lpstr>
      <vt:lpstr>Defining a Function</vt:lpstr>
      <vt:lpstr>Calling a function</vt:lpstr>
      <vt:lpstr>Putting it together – what will be printed?</vt:lpstr>
      <vt:lpstr>PowerPoint Presentation</vt:lpstr>
      <vt:lpstr>Summary and Closing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Joseph Maxwell</cp:lastModifiedBy>
  <cp:revision>218</cp:revision>
  <dcterms:created xsi:type="dcterms:W3CDTF">2019-03-11T04:04:09Z</dcterms:created>
  <dcterms:modified xsi:type="dcterms:W3CDTF">2021-04-06T15:26:39Z</dcterms:modified>
</cp:coreProperties>
</file>