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4"/>
  </p:sldMasterIdLst>
  <p:notesMasterIdLst>
    <p:notesMasterId r:id="rId15"/>
  </p:notesMasterIdLst>
  <p:sldIdLst>
    <p:sldId id="306" r:id="rId5"/>
    <p:sldId id="256" r:id="rId6"/>
    <p:sldId id="264" r:id="rId7"/>
    <p:sldId id="261" r:id="rId8"/>
    <p:sldId id="277" r:id="rId9"/>
    <p:sldId id="302" r:id="rId10"/>
    <p:sldId id="303" r:id="rId11"/>
    <p:sldId id="304" r:id="rId12"/>
    <p:sldId id="305" r:id="rId13"/>
    <p:sldId id="279" r:id="rId14"/>
  </p:sldIdLst>
  <p:sldSz cx="9144000" cy="5143500" type="screen16x9"/>
  <p:notesSz cx="6858000" cy="9144000"/>
  <p:embeddedFontLst>
    <p:embeddedFont>
      <p:font typeface="Krona One" panose="020B0604020202020204" charset="0"/>
      <p:regular r:id="rId16"/>
    </p:embeddedFont>
    <p:embeddedFont>
      <p:font typeface="Miriam Libre" panose="00000500000000000000" pitchFamily="2" charset="-79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088DE-29B3-4A1C-9BD6-51BBB168883E}">
  <a:tblStyle styleId="{917088DE-29B3-4A1C-9BD6-51BBB1688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81" autoAdjust="0"/>
  </p:normalViewPr>
  <p:slideViewPr>
    <p:cSldViewPr snapToGrid="0">
      <p:cViewPr varScale="1">
        <p:scale>
          <a:sx n="115" d="100"/>
          <a:sy n="115" d="100"/>
        </p:scale>
        <p:origin x="149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975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/>
              <a:t>Some students might already know all of this – but we want to make sure everybody is on the same page before we begin.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30e247bb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30e247bb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Browser reads the text,</a:t>
            </a:r>
            <a:r>
              <a:rPr lang="en-US" baseline="0" dirty="0"/>
              <a:t> interprets it, and shows it to the user. HTML is behind every user interface on the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can be helpful to view a popular Wikipedia page in the web, and then view the source to see how the web browser renders it into a viewable page.</a:t>
            </a:r>
            <a:endParaRPr lang="en-US" dirty="0"/>
          </a:p>
          <a:p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e30e247bb5_0_42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e30e247bb5_0_42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This </a:t>
            </a:r>
            <a:r>
              <a:rPr lang="en-US" baseline="0" dirty="0"/>
              <a:t>may seem abstract, but it should make more sense after some examples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30e247bb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30e247bb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if they recognize these symbols. They may have seen them in math – less than sign and greater than sign. In HTML, we also call these “angle brackets”. They will be necessary when writing the code for tags.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43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30e247bb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30e247bb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Go over the syntax for making a tag. It starts with a less-than sign, then the element name, then a greater-than sign.</a:t>
            </a:r>
          </a:p>
          <a:p>
            <a:endParaRPr lang="en-US" dirty="0"/>
          </a:p>
          <a:p>
            <a:r>
              <a:rPr lang="en-US" dirty="0"/>
              <a:t>A closing tag starts with a less-than sign and a slash, then the element name, then a greater-than sign.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25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30e247bb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30e247bb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Note the </a:t>
            </a:r>
            <a:r>
              <a:rPr lang="en-US" b="1" dirty="0"/>
              <a:t>&lt;</a:t>
            </a:r>
            <a:r>
              <a:rPr lang="en-US" b="0" dirty="0"/>
              <a:t> and &gt; (greater than/less than, or angle brackets).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693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These are the elements this lesson covers. There are so many elements out there, but this is a good place to start.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45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1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subTitle" idx="1"/>
          </p:nvPr>
        </p:nvSpPr>
        <p:spPr>
          <a:xfrm>
            <a:off x="5717825" y="2416738"/>
            <a:ext cx="2706300" cy="14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1" r:id="rId4"/>
    <p:sldLayoutId id="2147483667" r:id="rId5"/>
    <p:sldLayoutId id="2147483671" r:id="rId6"/>
    <p:sldLayoutId id="2147483672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b</a:t>
            </a:r>
            <a:r>
              <a:rPr lang="en" sz="5400" dirty="0"/>
              <a:t>it.ly/ucshyland</a:t>
            </a:r>
            <a:endParaRPr sz="54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Code with Hyland Academy @ UCS</a:t>
            </a:r>
            <a:endParaRPr sz="1800"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811047" y="3760197"/>
            <a:ext cx="746555" cy="746555"/>
            <a:chOff x="4724400" y="2057400"/>
            <a:chExt cx="2743200" cy="2743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556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693494" y="2122164"/>
            <a:ext cx="7171671" cy="418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QUESTIONS DO YOU HAVE?</a:t>
            </a:r>
            <a:endParaRPr sz="2400" dirty="0"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693494" y="1305339"/>
            <a:ext cx="6601723" cy="856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YOU!</a:t>
            </a:r>
            <a:endParaRPr sz="4800" dirty="0"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260574" y="3856383"/>
            <a:ext cx="4187687" cy="55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HELLO </a:t>
            </a:r>
            <a:br>
              <a:rPr lang="en" sz="5400" dirty="0"/>
            </a:br>
            <a:r>
              <a:rPr lang="en" sz="6600" dirty="0">
                <a:highlight>
                  <a:schemeClr val="accent3"/>
                </a:highlight>
              </a:rPr>
              <a:t>HTML!</a:t>
            </a:r>
            <a:endParaRPr sz="54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Introduction to Web Development</a:t>
            </a:r>
            <a:endParaRPr sz="1800"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811047" y="3760197"/>
            <a:ext cx="746555" cy="746555"/>
            <a:chOff x="4724400" y="2057400"/>
            <a:chExt cx="2743200" cy="2743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WHAT IS A </a:t>
            </a:r>
            <a:r>
              <a:rPr lang="en" dirty="0">
                <a:highlight>
                  <a:schemeClr val="accent2"/>
                </a:highlight>
              </a:rPr>
              <a:t>WEB BROWSER?</a:t>
            </a:r>
            <a:endParaRPr dirty="0"/>
          </a:p>
        </p:txBody>
      </p:sp>
      <p:sp>
        <p:nvSpPr>
          <p:cNvPr id="929" name="Google Shape;929;p39"/>
          <p:cNvSpPr txBox="1"/>
          <p:nvPr/>
        </p:nvSpPr>
        <p:spPr>
          <a:xfrm>
            <a:off x="1750293" y="1404236"/>
            <a:ext cx="5643414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Miriam Libre"/>
                <a:ea typeface="Miriam Libre"/>
                <a:cs typeface="Miriam Libre"/>
                <a:sym typeface="Miriam Libre"/>
              </a:rPr>
              <a:t>A</a:t>
            </a:r>
            <a:r>
              <a:rPr lang="en" sz="2400" dirty="0"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" sz="2400" b="1" dirty="0">
                <a:latin typeface="Miriam Libre"/>
                <a:ea typeface="Miriam Libre"/>
                <a:cs typeface="Miriam Libre"/>
                <a:sym typeface="Miriam Libre"/>
              </a:rPr>
              <a:t>web browser </a:t>
            </a:r>
            <a:r>
              <a:rPr lang="en" sz="2400" dirty="0">
                <a:latin typeface="Miriam Libre"/>
                <a:ea typeface="Miriam Libre"/>
                <a:cs typeface="Miriam Libre"/>
                <a:sym typeface="Miriam Libre"/>
              </a:rPr>
              <a:t>is an application that is used to view websites.</a:t>
            </a:r>
            <a:endParaRPr sz="24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80" name="Google Shape;929;p39"/>
          <p:cNvSpPr txBox="1"/>
          <p:nvPr/>
        </p:nvSpPr>
        <p:spPr>
          <a:xfrm>
            <a:off x="1362666" y="2450316"/>
            <a:ext cx="6418667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accent4"/>
                </a:solidFill>
                <a:latin typeface="Miriam Libre"/>
                <a:ea typeface="Miriam Libre"/>
                <a:cs typeface="Miriam Libre"/>
                <a:sym typeface="Miriam Libre"/>
              </a:rPr>
              <a:t>What are some examples of web browsers?</a:t>
            </a:r>
            <a:endParaRPr sz="2000" b="1" i="1" dirty="0">
              <a:solidFill>
                <a:schemeClr val="accent4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81" name="Picture 4" descr="An Overview of Web Browser Forensics | Digital Forensics | Computer  Forensics | Blog">
            <a:extLst>
              <a:ext uri="{FF2B5EF4-FFF2-40B4-BE49-F238E27FC236}">
                <a16:creationId xmlns:a16="http://schemas.microsoft.com/office/drawing/2014/main" id="{48455B15-20B5-4375-95A5-480FCA845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3"/>
          <a:stretch/>
        </p:blipFill>
        <p:spPr bwMode="auto">
          <a:xfrm>
            <a:off x="2363290" y="2964113"/>
            <a:ext cx="4417418" cy="16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" grpId="0"/>
      <p:bldP spid="2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20000" y="4847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HOW DOES A BROSWER USE </a:t>
            </a:r>
            <a:r>
              <a:rPr lang="en" sz="2000" dirty="0">
                <a:highlight>
                  <a:schemeClr val="accent2"/>
                </a:highlight>
              </a:rPr>
              <a:t>HTML?</a:t>
            </a:r>
            <a:endParaRPr sz="2000" dirty="0">
              <a:highlight>
                <a:schemeClr val="accent2"/>
              </a:highligh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7853" y="2110017"/>
            <a:ext cx="1668600" cy="732900"/>
            <a:chOff x="857853" y="2110017"/>
            <a:chExt cx="1668600" cy="732900"/>
          </a:xfrm>
        </p:grpSpPr>
        <p:sp>
          <p:nvSpPr>
            <p:cNvPr id="604" name="Google Shape;604;p36"/>
            <p:cNvSpPr/>
            <p:nvPr/>
          </p:nvSpPr>
          <p:spPr>
            <a:xfrm>
              <a:off x="857853" y="2110017"/>
              <a:ext cx="1668600" cy="732900"/>
            </a:xfrm>
            <a:prstGeom prst="snip1Rect">
              <a:avLst>
                <a:gd name="adj" fmla="val 1132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 txBox="1"/>
            <p:nvPr/>
          </p:nvSpPr>
          <p:spPr>
            <a:xfrm>
              <a:off x="909763" y="2240242"/>
              <a:ext cx="1564780" cy="48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Krona One"/>
                  <a:ea typeface="Krona One"/>
                  <a:cs typeface="Krona One"/>
                  <a:sym typeface="Krona One"/>
                </a:rPr>
                <a:t>SERVER</a:t>
              </a:r>
              <a:endParaRPr sz="2000" b="1" dirty="0"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sp>
        <p:nvSpPr>
          <p:cNvPr id="611" name="Google Shape;611;p36"/>
          <p:cNvSpPr txBox="1"/>
          <p:nvPr/>
        </p:nvSpPr>
        <p:spPr>
          <a:xfrm>
            <a:off x="790539" y="3474726"/>
            <a:ext cx="1931400" cy="978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iriam Libre"/>
                <a:ea typeface="Miriam Libre"/>
                <a:cs typeface="Miriam Libre"/>
                <a:sym typeface="Miriam Libre"/>
              </a:rPr>
              <a:t>The browser reads the text from the server…</a:t>
            </a:r>
            <a:endParaRPr sz="16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612" name="Google Shape;612;p36"/>
          <p:cNvSpPr txBox="1"/>
          <p:nvPr/>
        </p:nvSpPr>
        <p:spPr>
          <a:xfrm>
            <a:off x="3388069" y="3895453"/>
            <a:ext cx="19314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iriam Libre"/>
                <a:ea typeface="Miriam Libre"/>
                <a:cs typeface="Miriam Libre"/>
                <a:sym typeface="Miriam Libre"/>
              </a:rPr>
              <a:t>…interprets it…</a:t>
            </a:r>
            <a:endParaRPr sz="16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613" name="Google Shape;613;p36"/>
          <p:cNvSpPr txBox="1"/>
          <p:nvPr/>
        </p:nvSpPr>
        <p:spPr>
          <a:xfrm>
            <a:off x="6315714" y="3895453"/>
            <a:ext cx="1668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iriam Libre"/>
                <a:ea typeface="Miriam Libre"/>
                <a:cs typeface="Miriam Libre"/>
                <a:sym typeface="Miriam Libre"/>
              </a:rPr>
              <a:t>…and shows it to the user!</a:t>
            </a:r>
            <a:endParaRPr sz="16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71" y="1636890"/>
            <a:ext cx="2486057" cy="177687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BF0EAEF-2E9F-4042-B79A-4CBE3F6F8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541" y="1402865"/>
            <a:ext cx="1102946" cy="24120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2593767" y="2476467"/>
            <a:ext cx="711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835347" y="2476467"/>
            <a:ext cx="711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" grpId="0"/>
      <p:bldP spid="612" grpId="0"/>
      <p:bldP spid="6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52"/>
          <p:cNvSpPr txBox="1">
            <a:spLocks noGrp="1"/>
          </p:cNvSpPr>
          <p:nvPr>
            <p:ph type="title"/>
          </p:nvPr>
        </p:nvSpPr>
        <p:spPr>
          <a:xfrm>
            <a:off x="731520" y="502920"/>
            <a:ext cx="7704000" cy="419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HTML </a:t>
            </a:r>
            <a:r>
              <a:rPr lang="en" sz="2000" dirty="0">
                <a:highlight>
                  <a:schemeClr val="accent2"/>
                </a:highlight>
              </a:rPr>
              <a:t>INTRODUCTION</a:t>
            </a:r>
            <a:endParaRPr sz="2000" dirty="0">
              <a:highlight>
                <a:schemeClr val="accent2"/>
              </a:highlight>
            </a:endParaRPr>
          </a:p>
        </p:txBody>
      </p:sp>
      <p:sp>
        <p:nvSpPr>
          <p:cNvPr id="1473" name="Google Shape;1473;p52"/>
          <p:cNvSpPr txBox="1">
            <a:spLocks noGrp="1"/>
          </p:cNvSpPr>
          <p:nvPr>
            <p:ph type="subTitle" idx="1"/>
          </p:nvPr>
        </p:nvSpPr>
        <p:spPr>
          <a:xfrm>
            <a:off x="615738" y="1595910"/>
            <a:ext cx="4463338" cy="301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HTML </a:t>
            </a:r>
            <a:r>
              <a:rPr lang="en-US" sz="1400" dirty="0"/>
              <a:t>stands for </a:t>
            </a:r>
            <a:r>
              <a:rPr lang="en-US" sz="1400" b="1" dirty="0" err="1"/>
              <a:t>H</a:t>
            </a:r>
            <a:r>
              <a:rPr lang="en-US" sz="1400" dirty="0" err="1"/>
              <a:t>yperText</a:t>
            </a:r>
            <a:r>
              <a:rPr lang="en-US" sz="1400" dirty="0"/>
              <a:t> </a:t>
            </a:r>
            <a:r>
              <a:rPr lang="en-US" sz="1400" b="1" dirty="0"/>
              <a:t>M</a:t>
            </a:r>
            <a:r>
              <a:rPr lang="en-US" sz="1400" dirty="0"/>
              <a:t>arkup </a:t>
            </a:r>
            <a:r>
              <a:rPr lang="en-US" sz="1400" b="1" dirty="0"/>
              <a:t>L</a:t>
            </a:r>
            <a:r>
              <a:rPr lang="en-US" sz="1400" dirty="0"/>
              <a:t>anguage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An </a:t>
            </a:r>
            <a:r>
              <a:rPr lang="en-US" sz="1400" b="1" dirty="0"/>
              <a:t>HTML Document </a:t>
            </a:r>
            <a:r>
              <a:rPr lang="en-US" sz="1400" dirty="0"/>
              <a:t>is a text file with a specific format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file extension should be </a:t>
            </a:r>
            <a:r>
              <a:rPr lang="en-US" sz="1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.html </a:t>
            </a:r>
            <a:r>
              <a:rPr lang="en-US" sz="1400" dirty="0"/>
              <a:t>(e.g., </a:t>
            </a:r>
            <a:r>
              <a:rPr lang="en-US" sz="1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r>
              <a:rPr lang="en-US" sz="1400" dirty="0"/>
              <a:t>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HTML has </a:t>
            </a:r>
            <a:r>
              <a:rPr lang="en-US" sz="1400" b="1" dirty="0"/>
              <a:t>elements</a:t>
            </a:r>
            <a:r>
              <a:rPr lang="en-US" sz="1400" dirty="0"/>
              <a:t>, each with a different purpose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E.g., images, text, tables, links, and so on!</a:t>
            </a:r>
          </a:p>
        </p:txBody>
      </p:sp>
      <p:pic>
        <p:nvPicPr>
          <p:cNvPr id="2" name="Picture 1" descr="1.9: Looking for Patterns- The Periodic Table - Chemistry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97" y="1807307"/>
            <a:ext cx="3089067" cy="2387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31520" y="5038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HTML </a:t>
            </a:r>
            <a:r>
              <a:rPr lang="en" sz="2000" dirty="0">
                <a:highlight>
                  <a:schemeClr val="accent2"/>
                </a:highlight>
              </a:rPr>
              <a:t>INTRODUCTION</a:t>
            </a:r>
            <a:endParaRPr sz="2000" dirty="0">
              <a:highlight>
                <a:schemeClr val="accent2"/>
              </a:highlight>
            </a:endParaRPr>
          </a:p>
        </p:txBody>
      </p:sp>
      <p:sp>
        <p:nvSpPr>
          <p:cNvPr id="613" name="Google Shape;613;p36"/>
          <p:cNvSpPr txBox="1"/>
          <p:nvPr/>
        </p:nvSpPr>
        <p:spPr>
          <a:xfrm>
            <a:off x="1074478" y="1370914"/>
            <a:ext cx="7135243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b="1" dirty="0">
                <a:latin typeface="Miriam Libre"/>
                <a:ea typeface="Miriam Libre"/>
                <a:cs typeface="Miriam Libre"/>
                <a:sym typeface="Miriam Libre"/>
              </a:rPr>
              <a:t>What are these?</a:t>
            </a:r>
          </a:p>
        </p:txBody>
      </p:sp>
      <p:sp>
        <p:nvSpPr>
          <p:cNvPr id="8" name="Google Shape;613;p36">
            <a:extLst>
              <a:ext uri="{FF2B5EF4-FFF2-40B4-BE49-F238E27FC236}">
                <a16:creationId xmlns:a16="http://schemas.microsoft.com/office/drawing/2014/main" id="{88312466-4CD0-40A7-A52F-0096FBDA17A2}"/>
              </a:ext>
            </a:extLst>
          </p:cNvPr>
          <p:cNvSpPr txBox="1"/>
          <p:nvPr/>
        </p:nvSpPr>
        <p:spPr>
          <a:xfrm>
            <a:off x="2547120" y="2203379"/>
            <a:ext cx="4049759" cy="23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1500" b="1" dirty="0">
                <a:latin typeface="Miriam Libre"/>
                <a:ea typeface="Miriam Libre"/>
                <a:cs typeface="Miriam Libre"/>
                <a:sym typeface="Miriam Libre"/>
              </a:rPr>
              <a:t>&lt;   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03942-7FED-4F2E-9F90-16E418979B64}"/>
              </a:ext>
            </a:extLst>
          </p:cNvPr>
          <p:cNvSpPr txBox="1"/>
          <p:nvPr/>
        </p:nvSpPr>
        <p:spPr>
          <a:xfrm>
            <a:off x="3480115" y="3850810"/>
            <a:ext cx="2323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Angle Brackets</a:t>
            </a:r>
            <a:endParaRPr lang="en-US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DD222-12AC-4145-8A76-EC55C5337903}"/>
              </a:ext>
            </a:extLst>
          </p:cNvPr>
          <p:cNvSpPr txBox="1"/>
          <p:nvPr/>
        </p:nvSpPr>
        <p:spPr>
          <a:xfrm>
            <a:off x="2318131" y="2187497"/>
            <a:ext cx="2029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Less-than Sign</a:t>
            </a:r>
            <a:endParaRPr lang="en-US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87D03-7D28-4E2D-B8A6-1423F82EFA85}"/>
              </a:ext>
            </a:extLst>
          </p:cNvPr>
          <p:cNvSpPr txBox="1"/>
          <p:nvPr/>
        </p:nvSpPr>
        <p:spPr>
          <a:xfrm>
            <a:off x="4642099" y="2187260"/>
            <a:ext cx="2589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Greater-than Sign</a:t>
            </a:r>
            <a:endParaRPr lang="en-US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666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" grpId="0"/>
      <p:bldP spid="8" grpId="0"/>
      <p:bldP spid="10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20000" y="4847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HTML </a:t>
            </a:r>
            <a:r>
              <a:rPr lang="en" sz="2000" dirty="0">
                <a:highlight>
                  <a:schemeClr val="accent2"/>
                </a:highlight>
              </a:rPr>
              <a:t>TAGS</a:t>
            </a:r>
            <a:endParaRPr sz="2000" dirty="0">
              <a:highlight>
                <a:schemeClr val="accent2"/>
              </a:highlight>
            </a:endParaRPr>
          </a:p>
        </p:txBody>
      </p:sp>
      <p:sp>
        <p:nvSpPr>
          <p:cNvPr id="613" name="Google Shape;613;p36"/>
          <p:cNvSpPr txBox="1"/>
          <p:nvPr/>
        </p:nvSpPr>
        <p:spPr>
          <a:xfrm>
            <a:off x="0" y="2940806"/>
            <a:ext cx="4049759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b="1" dirty="0">
                <a:solidFill>
                  <a:schemeClr val="accent4"/>
                </a:solidFill>
                <a:latin typeface="Miriam Libre"/>
                <a:ea typeface="Miriam Libre"/>
                <a:cs typeface="Miriam Libre"/>
                <a:sym typeface="Miriam Libre"/>
              </a:rPr>
              <a:t>Opening Tag: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03942-7FED-4F2E-9F90-16E418979B64}"/>
              </a:ext>
            </a:extLst>
          </p:cNvPr>
          <p:cNvSpPr txBox="1"/>
          <p:nvPr/>
        </p:nvSpPr>
        <p:spPr>
          <a:xfrm>
            <a:off x="3426982" y="2924490"/>
            <a:ext cx="49356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&lt;</a:t>
            </a:r>
            <a:r>
              <a:rPr lang="en" sz="4000" b="1" dirty="0">
                <a:solidFill>
                  <a:schemeClr val="accent6">
                    <a:lumMod val="50000"/>
                  </a:schemeClr>
                </a:solidFill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element-name</a:t>
            </a:r>
            <a:r>
              <a:rPr lang="en" sz="4000" b="1" dirty="0"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&gt;</a:t>
            </a:r>
            <a:endParaRPr lang="en-US" sz="4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9" name="Google Shape;613;p36">
            <a:extLst>
              <a:ext uri="{FF2B5EF4-FFF2-40B4-BE49-F238E27FC236}">
                <a16:creationId xmlns:a16="http://schemas.microsoft.com/office/drawing/2014/main" id="{DC5941E6-B728-4088-8B3C-A7D429C6E162}"/>
              </a:ext>
            </a:extLst>
          </p:cNvPr>
          <p:cNvSpPr txBox="1"/>
          <p:nvPr/>
        </p:nvSpPr>
        <p:spPr>
          <a:xfrm>
            <a:off x="0" y="3613649"/>
            <a:ext cx="4049759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Miriam Libre"/>
                <a:ea typeface="Miriam Libre"/>
                <a:cs typeface="Miriam Libre"/>
                <a:sym typeface="Miriam Libre"/>
              </a:rPr>
              <a:t>Closing Tag: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C8723-6A5C-42BF-93FA-B3E73F7AA072}"/>
              </a:ext>
            </a:extLst>
          </p:cNvPr>
          <p:cNvSpPr txBox="1"/>
          <p:nvPr/>
        </p:nvSpPr>
        <p:spPr>
          <a:xfrm>
            <a:off x="3426982" y="3578606"/>
            <a:ext cx="4860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&lt;/</a:t>
            </a:r>
            <a:r>
              <a:rPr lang="en" sz="4000" b="1" dirty="0">
                <a:solidFill>
                  <a:schemeClr val="accent6">
                    <a:lumMod val="50000"/>
                  </a:schemeClr>
                </a:solidFill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element-name</a:t>
            </a:r>
            <a:r>
              <a:rPr lang="en" sz="4000" b="1" dirty="0"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&gt;</a:t>
            </a:r>
            <a:endParaRPr lang="en-US" sz="4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45AA1-A975-47BA-9A7A-6A04C4C44BE5}"/>
              </a:ext>
            </a:extLst>
          </p:cNvPr>
          <p:cNvSpPr txBox="1"/>
          <p:nvPr/>
        </p:nvSpPr>
        <p:spPr>
          <a:xfrm>
            <a:off x="980902" y="1479248"/>
            <a:ext cx="6683433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HTML Tags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 are the text that creates the start and end of HTML elements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233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" grpId="0"/>
      <p:bldP spid="10" grpId="0"/>
      <p:bldP spid="9" grpId="0"/>
      <p:bldP spid="1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20000" y="4847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HTML ELEMENT EXAMPLE- </a:t>
            </a:r>
            <a:r>
              <a:rPr lang="en" sz="1800" dirty="0">
                <a:highlight>
                  <a:schemeClr val="accent2"/>
                </a:highlight>
              </a:rPr>
              <a:t>PARAGRAPH ELEMENT</a:t>
            </a:r>
            <a:endParaRPr sz="1800" dirty="0">
              <a:highlight>
                <a:schemeClr val="accent2"/>
              </a:highlight>
            </a:endParaRPr>
          </a:p>
        </p:txBody>
      </p:sp>
      <p:sp>
        <p:nvSpPr>
          <p:cNvPr id="613" name="Google Shape;613;p36"/>
          <p:cNvSpPr txBox="1"/>
          <p:nvPr/>
        </p:nvSpPr>
        <p:spPr>
          <a:xfrm>
            <a:off x="1004378" y="1994726"/>
            <a:ext cx="7135243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000" b="1" dirty="0">
                <a:latin typeface="Miriam Libre"/>
                <a:ea typeface="Miriam Libre"/>
                <a:cs typeface="Miriam Libre"/>
                <a:sym typeface="Miriam Libre"/>
              </a:rPr>
              <a:t>&lt;p&gt; Hello World &lt;/p&gt;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191B6D-2D97-48B1-8CD8-28E21CFB0511}"/>
              </a:ext>
            </a:extLst>
          </p:cNvPr>
          <p:cNvSpPr/>
          <p:nvPr/>
        </p:nvSpPr>
        <p:spPr>
          <a:xfrm>
            <a:off x="2851265" y="1994726"/>
            <a:ext cx="3200400" cy="720090"/>
          </a:xfrm>
          <a:prstGeom prst="rect">
            <a:avLst/>
          </a:prstGeom>
          <a:noFill/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F34D7-2635-4970-9B72-19ADA9DF04D0}"/>
              </a:ext>
            </a:extLst>
          </p:cNvPr>
          <p:cNvSpPr/>
          <p:nvPr/>
        </p:nvSpPr>
        <p:spPr>
          <a:xfrm>
            <a:off x="1862051" y="1994726"/>
            <a:ext cx="989214" cy="720090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4C24A-89F9-4324-8141-CFD56B5CE65F}"/>
              </a:ext>
            </a:extLst>
          </p:cNvPr>
          <p:cNvSpPr/>
          <p:nvPr/>
        </p:nvSpPr>
        <p:spPr>
          <a:xfrm>
            <a:off x="6051665" y="1994726"/>
            <a:ext cx="1230284" cy="720090"/>
          </a:xfrm>
          <a:prstGeom prst="rect">
            <a:avLst/>
          </a:prstGeom>
          <a:noFill/>
          <a:ln w="571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102E3F-3EFD-4CC0-9365-381914BFA263}"/>
              </a:ext>
            </a:extLst>
          </p:cNvPr>
          <p:cNvSpPr/>
          <p:nvPr/>
        </p:nvSpPr>
        <p:spPr>
          <a:xfrm>
            <a:off x="1620980" y="1814616"/>
            <a:ext cx="5918663" cy="1132955"/>
          </a:xfrm>
          <a:prstGeom prst="rect">
            <a:avLst/>
          </a:prstGeom>
          <a:noFill/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613;p36">
            <a:extLst>
              <a:ext uri="{FF2B5EF4-FFF2-40B4-BE49-F238E27FC236}">
                <a16:creationId xmlns:a16="http://schemas.microsoft.com/office/drawing/2014/main" id="{C1D99803-041C-4D09-86C9-55B70683E1EA}"/>
              </a:ext>
            </a:extLst>
          </p:cNvPr>
          <p:cNvSpPr txBox="1"/>
          <p:nvPr/>
        </p:nvSpPr>
        <p:spPr>
          <a:xfrm>
            <a:off x="2194558" y="3127681"/>
            <a:ext cx="2104584" cy="46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b="1" dirty="0">
                <a:solidFill>
                  <a:srgbClr val="00B0F0"/>
                </a:solidFill>
                <a:latin typeface="Miriam Libre"/>
                <a:ea typeface="Miriam Libre"/>
                <a:cs typeface="Miriam Libre"/>
                <a:sym typeface="Miriam Libre"/>
              </a:rPr>
              <a:t>Opening Tag</a:t>
            </a:r>
          </a:p>
        </p:txBody>
      </p:sp>
      <p:sp>
        <p:nvSpPr>
          <p:cNvPr id="16" name="Google Shape;613;p36">
            <a:extLst>
              <a:ext uri="{FF2B5EF4-FFF2-40B4-BE49-F238E27FC236}">
                <a16:creationId xmlns:a16="http://schemas.microsoft.com/office/drawing/2014/main" id="{393E9803-E5AD-424D-A7BB-28709787C0F3}"/>
              </a:ext>
            </a:extLst>
          </p:cNvPr>
          <p:cNvSpPr txBox="1"/>
          <p:nvPr/>
        </p:nvSpPr>
        <p:spPr>
          <a:xfrm>
            <a:off x="2194558" y="3693621"/>
            <a:ext cx="2104584" cy="46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b="1" dirty="0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Closing Tag</a:t>
            </a:r>
          </a:p>
        </p:txBody>
      </p:sp>
      <p:sp>
        <p:nvSpPr>
          <p:cNvPr id="17" name="Google Shape;613;p36">
            <a:extLst>
              <a:ext uri="{FF2B5EF4-FFF2-40B4-BE49-F238E27FC236}">
                <a16:creationId xmlns:a16="http://schemas.microsoft.com/office/drawing/2014/main" id="{3E0A2D0C-66A1-400D-A443-0CAEF376711A}"/>
              </a:ext>
            </a:extLst>
          </p:cNvPr>
          <p:cNvSpPr txBox="1"/>
          <p:nvPr/>
        </p:nvSpPr>
        <p:spPr>
          <a:xfrm>
            <a:off x="4520659" y="3157487"/>
            <a:ext cx="2104584" cy="46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Miriam Libre"/>
                <a:ea typeface="Miriam Libre"/>
                <a:cs typeface="Miriam Libre"/>
                <a:sym typeface="Miriam Libre"/>
              </a:rPr>
              <a:t>Content</a:t>
            </a:r>
          </a:p>
        </p:txBody>
      </p:sp>
      <p:sp>
        <p:nvSpPr>
          <p:cNvPr id="18" name="Google Shape;613;p36">
            <a:extLst>
              <a:ext uri="{FF2B5EF4-FFF2-40B4-BE49-F238E27FC236}">
                <a16:creationId xmlns:a16="http://schemas.microsoft.com/office/drawing/2014/main" id="{EE29AAE8-B792-4259-B3CB-322DF79DAD77}"/>
              </a:ext>
            </a:extLst>
          </p:cNvPr>
          <p:cNvSpPr txBox="1"/>
          <p:nvPr/>
        </p:nvSpPr>
        <p:spPr>
          <a:xfrm>
            <a:off x="4520659" y="3704705"/>
            <a:ext cx="2104584" cy="46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Miriam Libre"/>
                <a:ea typeface="Miriam Libre"/>
                <a:cs typeface="Miriam Libre"/>
                <a:sym typeface="Miriam Libre"/>
              </a:rPr>
              <a:t>HTML Element</a:t>
            </a:r>
          </a:p>
        </p:txBody>
      </p:sp>
    </p:spTree>
    <p:extLst>
      <p:ext uri="{BB962C8B-B14F-4D97-AF65-F5344CB8AC3E}">
        <p14:creationId xmlns:p14="http://schemas.microsoft.com/office/powerpoint/2010/main" val="301562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" grpId="0"/>
      <p:bldP spid="2" grpId="0" animBg="1"/>
      <p:bldP spid="9" grpId="0" animBg="1"/>
      <p:bldP spid="12" grpId="0" animBg="1"/>
      <p:bldP spid="13" grpId="0" animBg="1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MORE </a:t>
            </a:r>
            <a:r>
              <a:rPr lang="en" dirty="0">
                <a:highlight>
                  <a:schemeClr val="accent2"/>
                </a:highlight>
              </a:rPr>
              <a:t>HTML ELEMENTS</a:t>
            </a:r>
            <a:endParaRPr dirty="0"/>
          </a:p>
        </p:txBody>
      </p:sp>
      <p:sp>
        <p:nvSpPr>
          <p:cNvPr id="929" name="Google Shape;929;p39"/>
          <p:cNvSpPr txBox="1"/>
          <p:nvPr/>
        </p:nvSpPr>
        <p:spPr>
          <a:xfrm>
            <a:off x="719999" y="1462424"/>
            <a:ext cx="6927709" cy="288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4"/>
                </a:solidFill>
                <a:latin typeface="Miriam Libre"/>
                <a:ea typeface="Miriam Libre"/>
                <a:cs typeface="Miriam Libre"/>
                <a:sym typeface="Miriam Libre"/>
              </a:rPr>
              <a:t>HTML</a:t>
            </a:r>
            <a:r>
              <a:rPr lang="en-US" sz="2800" dirty="0">
                <a:latin typeface="Miriam Libre"/>
                <a:ea typeface="Miriam Libre"/>
                <a:cs typeface="Miriam Libre"/>
                <a:sym typeface="Miriam Libre"/>
              </a:rPr>
              <a:t> – container for </a:t>
            </a:r>
            <a:r>
              <a:rPr lang="en-US" sz="2800" i="1" dirty="0">
                <a:latin typeface="Miriam Libre"/>
                <a:ea typeface="Miriam Libre"/>
                <a:cs typeface="Miriam Libre"/>
                <a:sym typeface="Miriam Libre"/>
              </a:rPr>
              <a:t>everything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i="1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4"/>
                </a:solidFill>
                <a:latin typeface="Miriam Libre"/>
                <a:ea typeface="Miriam Libre"/>
                <a:cs typeface="Miriam Libre"/>
                <a:sym typeface="Miriam Libre"/>
              </a:rPr>
              <a:t>body</a:t>
            </a:r>
            <a:r>
              <a:rPr lang="en-US" sz="2800" dirty="0">
                <a:latin typeface="Miriam Libre"/>
                <a:ea typeface="Miriam Libre"/>
                <a:cs typeface="Miriam Libre"/>
                <a:sym typeface="Miriam Libre"/>
              </a:rPr>
              <a:t>- container for visible elements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accent4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4"/>
                </a:solidFill>
                <a:latin typeface="Miriam Libre"/>
                <a:ea typeface="Miriam Libre"/>
                <a:cs typeface="Miriam Libre"/>
                <a:sym typeface="Miriam Libre"/>
              </a:rPr>
              <a:t>p</a:t>
            </a:r>
            <a:r>
              <a:rPr lang="en-US" sz="2800" dirty="0">
                <a:latin typeface="Miriam Libre"/>
                <a:ea typeface="Miriam Libre"/>
                <a:cs typeface="Miriam Libre"/>
                <a:sym typeface="Miriam Libre"/>
              </a:rPr>
              <a:t>- (paragraph) used for normal text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accent4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4"/>
                </a:solidFill>
                <a:latin typeface="Miriam Libre"/>
                <a:ea typeface="Miriam Libre"/>
                <a:cs typeface="Miriam Libre"/>
                <a:sym typeface="Miriam Libre"/>
              </a:rPr>
              <a:t>h1 – h6 </a:t>
            </a:r>
            <a:r>
              <a:rPr lang="en-US" sz="2800" dirty="0">
                <a:latin typeface="Miriam Libre"/>
                <a:ea typeface="Miriam Libre"/>
                <a:cs typeface="Miriam Libre"/>
                <a:sym typeface="Miriam Libre"/>
              </a:rPr>
              <a:t>– headers of different size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accent4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accent4"/>
                </a:solidFill>
                <a:latin typeface="Miriam Libre"/>
                <a:ea typeface="Miriam Libre"/>
                <a:cs typeface="Miriam Libre"/>
                <a:sym typeface="Miriam Libre"/>
              </a:rPr>
              <a:t>img</a:t>
            </a:r>
            <a:r>
              <a:rPr lang="en-US" sz="2800" dirty="0">
                <a:latin typeface="Miriam Libre"/>
                <a:ea typeface="Miriam Libre"/>
                <a:cs typeface="Miriam Libre"/>
                <a:sym typeface="Miriam Libre"/>
              </a:rPr>
              <a:t> - image</a:t>
            </a:r>
            <a:endParaRPr sz="2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14289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48E236368D941AD67930EE5175560" ma:contentTypeVersion="13" ma:contentTypeDescription="Create a new document." ma:contentTypeScope="" ma:versionID="a8b62d4193a4647119b3edc959bbfb1d">
  <xsd:schema xmlns:xsd="http://www.w3.org/2001/XMLSchema" xmlns:xs="http://www.w3.org/2001/XMLSchema" xmlns:p="http://schemas.microsoft.com/office/2006/metadata/properties" xmlns:ns3="17e6e5dc-a594-403d-bfc5-efbaf78a0399" xmlns:ns4="44228d15-58ec-4b0a-a019-13a419712495" targetNamespace="http://schemas.microsoft.com/office/2006/metadata/properties" ma:root="true" ma:fieldsID="118fe3d96a5ccae0e4af529a0f000ce1" ns3:_="" ns4:_="">
    <xsd:import namespace="17e6e5dc-a594-403d-bfc5-efbaf78a0399"/>
    <xsd:import namespace="44228d15-58ec-4b0a-a019-13a419712495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e6e5dc-a594-403d-bfc5-efbaf78a0399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228d15-58ec-4b0a-a019-13a4197124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CC125F-73E4-4435-82DB-25EBFD6BD7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e6e5dc-a594-403d-bfc5-efbaf78a0399"/>
    <ds:schemaRef ds:uri="44228d15-58ec-4b0a-a019-13a4197124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484E29-245E-42D2-9DF8-7C37C811B5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250E26-A743-4B3A-A820-CBA7B0238C68}">
  <ds:schemaRefs>
    <ds:schemaRef ds:uri="http://schemas.microsoft.com/office/2006/documentManagement/types"/>
    <ds:schemaRef ds:uri="44228d15-58ec-4b0a-a019-13a419712495"/>
    <ds:schemaRef ds:uri="17e6e5dc-a594-403d-bfc5-efbaf78a0399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471</Words>
  <Application>Microsoft Office PowerPoint</Application>
  <PresentationFormat>On-screen Show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Miriam Libre</vt:lpstr>
      <vt:lpstr>Krona One</vt:lpstr>
      <vt:lpstr>Blue Grid Interface &amp; Sticky Notes Company Profile by Slidesgo</vt:lpstr>
      <vt:lpstr>bit.ly/ucshyland</vt:lpstr>
      <vt:lpstr>HELLO  HTML!</vt:lpstr>
      <vt:lpstr>WHAT IS A WEB BROWSER?</vt:lpstr>
      <vt:lpstr>HOW DOES A BROSWER USE HTML?</vt:lpstr>
      <vt:lpstr>HTML INTRODUCTION</vt:lpstr>
      <vt:lpstr>HTML INTRODUCTION</vt:lpstr>
      <vt:lpstr>HTML TAGS</vt:lpstr>
      <vt:lpstr>HTML ELEMENT EXAMPLE- PARAGRAPH ELEMENT</vt:lpstr>
      <vt:lpstr>MORE HTML ELEMENTS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 HTML &amp; CSS!</dc:title>
  <dc:creator>Marissa Dilisio</dc:creator>
  <cp:lastModifiedBy>Joseph Maxwell</cp:lastModifiedBy>
  <cp:revision>18</cp:revision>
  <dcterms:modified xsi:type="dcterms:W3CDTF">2021-12-01T18:18:08Z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0x010100F7E48E236368D941AD67930EE5175560</vt:lpwstr>
  </property>
</Properties>
</file>