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12"/>
  </p:notesMasterIdLst>
  <p:sldIdLst>
    <p:sldId id="258" r:id="rId3"/>
    <p:sldId id="295" r:id="rId4"/>
    <p:sldId id="306" r:id="rId5"/>
    <p:sldId id="312" r:id="rId6"/>
    <p:sldId id="310" r:id="rId7"/>
    <p:sldId id="307" r:id="rId8"/>
    <p:sldId id="315" r:id="rId9"/>
    <p:sldId id="314" r:id="rId10"/>
    <p:sldId id="31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Maxwell" initials="JM" lastIdx="1" clrIdx="0">
    <p:extLst>
      <p:ext uri="{19B8F6BF-5375-455C-9EA6-DF929625EA0E}">
        <p15:presenceInfo xmlns:p15="http://schemas.microsoft.com/office/powerpoint/2012/main" userId="S::Joseph.Maxwell@hyland.com::81b9e37d-9426-4999-a489-1cb52182bf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22610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0" d="100"/>
          <a:sy n="90" d="100"/>
        </p:scale>
        <p:origin x="37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the</a:t>
            </a:r>
            <a:r>
              <a:rPr lang="en-US" baseline="0" dirty="0"/>
              <a:t> purpose of CSS, and what it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the head and style elements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5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link tag in action.</a:t>
            </a:r>
            <a:r>
              <a:rPr lang="en-US" baseline="0" dirty="0"/>
              <a:t> Make sure to note the filename, attributes, and CSS.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3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over the vocabulary around different parts of CSS. Make sure to note that each character is very important: every colon, every semi-colon, every curly bracket, dash,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33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</a:t>
            </a:r>
            <a:r>
              <a:rPr lang="en-US" baseline="0" dirty="0"/>
              <a:t> CSS properties determine the actual styles that are controlled by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666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a few of the selectors – actually just examples of the element selector. The main idea is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763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Repl,</a:t>
            </a:r>
            <a:r>
              <a:rPr lang="en-US" baseline="0" dirty="0"/>
              <a:t> show the whole ruleset in action. Change around the selector, properties, values </a:t>
            </a:r>
            <a:r>
              <a:rPr lang="en-US" baseline="0" dirty="0" err="1"/>
              <a:t>etc</a:t>
            </a:r>
            <a:r>
              <a:rPr lang="en-US" baseline="0" dirty="0"/>
              <a:t> to show how it affects the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14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19,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19,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19,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32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0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38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017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06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15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406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492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214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4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23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8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613612" y="3002262"/>
            <a:ext cx="3149525" cy="896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tx2"/>
                </a:solidFill>
              </a:rPr>
              <a:t>Agenda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24873" y="1371601"/>
            <a:ext cx="7161539" cy="4058544"/>
          </a:xfrm>
          <a:prstGeom prst="rect">
            <a:avLst/>
          </a:prstGeom>
        </p:spPr>
        <p:txBody>
          <a:bodyPr anchor="ctr"/>
          <a:lstStyle>
            <a:lvl1pPr marL="609585" indent="-609585">
              <a:lnSpc>
                <a:spcPct val="120000"/>
              </a:lnSpc>
              <a:buFont typeface="Arial" panose="020B0604020202020204" pitchFamily="34" charset="0"/>
              <a:buChar char="•"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54795" y="2300147"/>
            <a:ext cx="0" cy="228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2424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349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80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5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StyleElementExamp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Ruleset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Hello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565084" cy="553998"/>
          </a:xfrm>
        </p:spPr>
        <p:txBody>
          <a:bodyPr/>
          <a:lstStyle/>
          <a:p>
            <a:r>
              <a:rPr lang="en-US" dirty="0"/>
              <a:t>Introduction to Web Development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1355" y="1143000"/>
            <a:ext cx="5143500" cy="5372100"/>
          </a:xfrm>
        </p:spPr>
        <p:txBody>
          <a:bodyPr>
            <a:normAutofit/>
          </a:bodyPr>
          <a:lstStyle/>
          <a:p>
            <a:r>
              <a:rPr lang="en-US" dirty="0"/>
              <a:t>CSS (</a:t>
            </a:r>
            <a:r>
              <a:rPr lang="en-US" b="1" dirty="0"/>
              <a:t>C</a:t>
            </a:r>
            <a:r>
              <a:rPr lang="en-US" dirty="0"/>
              <a:t>ascading </a:t>
            </a:r>
            <a:r>
              <a:rPr lang="en-US" b="1" dirty="0"/>
              <a:t>S</a:t>
            </a:r>
            <a:r>
              <a:rPr lang="en-US" dirty="0"/>
              <a:t>tyle</a:t>
            </a:r>
            <a:r>
              <a:rPr lang="en-US" b="1" dirty="0"/>
              <a:t>s</a:t>
            </a:r>
            <a:r>
              <a:rPr lang="en-US" dirty="0"/>
              <a:t>heets) is a language that allows developers to change </a:t>
            </a:r>
            <a:r>
              <a:rPr lang="en-US" i="1" dirty="0"/>
              <a:t>styles</a:t>
            </a:r>
            <a:r>
              <a:rPr lang="en-US" dirty="0"/>
              <a:t> on a webpage</a:t>
            </a:r>
          </a:p>
          <a:p>
            <a:r>
              <a:rPr lang="en-US" dirty="0"/>
              <a:t>CSS can change fonts, colors,  backgrounds, positioning, even animations!</a:t>
            </a:r>
          </a:p>
          <a:p>
            <a:endParaRPr lang="en-US" dirty="0"/>
          </a:p>
          <a:p>
            <a:r>
              <a:rPr lang="en-US" dirty="0"/>
              <a:t>If HTML is the </a:t>
            </a:r>
            <a:r>
              <a:rPr lang="en-US" i="1" dirty="0"/>
              <a:t>skeleton</a:t>
            </a:r>
            <a:r>
              <a:rPr lang="en-US" dirty="0"/>
              <a:t> of a page, CSS is the clothing that it wears</a:t>
            </a:r>
          </a:p>
          <a:p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1026" name="Picture 2" descr="Image result for 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71700"/>
            <a:ext cx="589105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30" y="2171700"/>
            <a:ext cx="5891055" cy="33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80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&lt;head&gt;</a:t>
            </a:r>
            <a:r>
              <a:rPr lang="en-US" sz="3600" dirty="0"/>
              <a:t> and </a:t>
            </a:r>
            <a:r>
              <a:rPr lang="en-US" sz="4000" cap="none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&lt;style&gt;</a:t>
            </a:r>
            <a:r>
              <a:rPr lang="en-US" dirty="0"/>
              <a:t>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10CB-4BA3-41AB-BA2B-04B2EE85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0143"/>
            <a:ext cx="4572000" cy="5257800"/>
          </a:xfrm>
          <a:solidFill>
            <a:srgbClr val="322610"/>
          </a:solidFill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E78A4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BE98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b="0" dirty="0">
                <a:solidFill>
                  <a:srgbClr val="D4BE9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E78A4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BE98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b="0" dirty="0">
                <a:solidFill>
                  <a:srgbClr val="D4BE9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E78A4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BE98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b="0" dirty="0">
                <a:solidFill>
                  <a:srgbClr val="D4BE9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400" b="0" i="1" dirty="0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/* CSS Goes Here */</a:t>
            </a:r>
            <a:endParaRPr lang="en-US" sz="2400" b="0" dirty="0">
              <a:solidFill>
                <a:srgbClr val="D4BE98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b="0" dirty="0">
                <a:solidFill>
                  <a:srgbClr val="D4BE9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E78A4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BE98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b="0" dirty="0">
                <a:solidFill>
                  <a:srgbClr val="D4BE9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E78A4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BE98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b="0" dirty="0">
                <a:solidFill>
                  <a:srgbClr val="D4BE9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E78A4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BE98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b="0" dirty="0">
                <a:solidFill>
                  <a:srgbClr val="D4BE9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E78A4E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D4BE98"/>
                </a:solidFill>
                <a:effectLst/>
                <a:latin typeface="Consolas" panose="020B0609020204030204" pitchFamily="49" charset="0"/>
              </a:rPr>
              <a:t>My Site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E78A4E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BE98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b="0" dirty="0">
                <a:solidFill>
                  <a:srgbClr val="D4BE9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E78A4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BE98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E78A4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BE9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28B48C-F781-40A9-8C61-6C54EECEAE54}"/>
              </a:ext>
            </a:extLst>
          </p:cNvPr>
          <p:cNvSpPr txBox="1">
            <a:spLocks/>
          </p:cNvSpPr>
          <p:nvPr/>
        </p:nvSpPr>
        <p:spPr>
          <a:xfrm>
            <a:off x="5181599" y="4173364"/>
            <a:ext cx="6508955" cy="23545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rgbClr val="FFB71B"/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dirty="0"/>
              <a:t> element is a </a:t>
            </a:r>
            <a:r>
              <a:rPr lang="en-US" i="1" dirty="0"/>
              <a:t>child</a:t>
            </a:r>
            <a:r>
              <a:rPr lang="en-US" dirty="0"/>
              <a:t> of the </a:t>
            </a:r>
            <a:r>
              <a:rPr lang="en-US" b="1" dirty="0">
                <a:solidFill>
                  <a:srgbClr val="FFB71B"/>
                </a:solidFill>
                <a:latin typeface="Consolas" panose="020B0609020204030204" pitchFamily="49" charset="0"/>
              </a:rPr>
              <a:t>&lt;html&gt;&lt;/html&gt;</a:t>
            </a:r>
            <a:r>
              <a:rPr lang="en-US" dirty="0"/>
              <a:t> element, and a </a:t>
            </a:r>
            <a:r>
              <a:rPr lang="en-US" i="1" dirty="0"/>
              <a:t>sibling</a:t>
            </a:r>
            <a:r>
              <a:rPr lang="en-US" dirty="0"/>
              <a:t> of the </a:t>
            </a:r>
            <a:r>
              <a:rPr lang="en-US" b="1" dirty="0">
                <a:solidFill>
                  <a:srgbClr val="FFB71B"/>
                </a:solidFill>
                <a:latin typeface="Consolas" panose="020B0609020204030204" pitchFamily="49" charset="0"/>
              </a:rPr>
              <a:t>&lt;body&gt;&lt;/body&gt;</a:t>
            </a:r>
            <a:r>
              <a:rPr lang="en-US" dirty="0"/>
              <a:t> element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B71B"/>
                </a:solidFill>
                <a:latin typeface="Consolas" panose="020B0609020204030204" pitchFamily="49" charset="0"/>
              </a:rPr>
              <a:t>&lt;style&gt;&lt;/style&gt;</a:t>
            </a:r>
            <a:r>
              <a:rPr lang="en-US" dirty="0"/>
              <a:t> element is a </a:t>
            </a:r>
            <a:r>
              <a:rPr lang="en-US" i="1" dirty="0"/>
              <a:t>child</a:t>
            </a:r>
            <a:r>
              <a:rPr lang="en-US" dirty="0"/>
              <a:t> of the </a:t>
            </a:r>
            <a:r>
              <a:rPr lang="en-US" b="1" dirty="0">
                <a:solidFill>
                  <a:srgbClr val="FFB71B"/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dirty="0"/>
              <a:t> element</a:t>
            </a:r>
          </a:p>
        </p:txBody>
      </p:sp>
      <p:pic>
        <p:nvPicPr>
          <p:cNvPr id="3" name="Picture 2" descr="The saying 'Alas, poor Yorick! I knew him, Horatio' - meaning and origin.">
            <a:extLst>
              <a:ext uri="{FF2B5EF4-FFF2-40B4-BE49-F238E27FC236}">
                <a16:creationId xmlns:a16="http://schemas.microsoft.com/office/drawing/2014/main" id="{748A4E57-B80E-4ACA-9AC7-66D578E3E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3515"/>
          <a:stretch/>
        </p:blipFill>
        <p:spPr bwMode="auto">
          <a:xfrm>
            <a:off x="5511902" y="1374425"/>
            <a:ext cx="2924175" cy="238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tryoshka - Montessori Services">
            <a:extLst>
              <a:ext uri="{FF2B5EF4-FFF2-40B4-BE49-F238E27FC236}">
                <a16:creationId xmlns:a16="http://schemas.microsoft.com/office/drawing/2014/main" id="{324B8F4F-CA5A-41D3-8E74-DCFEFDB1A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1207983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0369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https://replit.com/@HylandOutreach/StyleElementExample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0055493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639" y="1998042"/>
            <a:ext cx="115234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h1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font-size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60px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background-color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purple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80304" y="3709353"/>
            <a:ext cx="6154993" cy="86789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80304" y="4577243"/>
            <a:ext cx="1268361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7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64562" y="3709353"/>
            <a:ext cx="2379406" cy="86789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4562" y="4577243"/>
            <a:ext cx="914399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BE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80303" y="2866430"/>
            <a:ext cx="6154994" cy="842923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7098" y="2404765"/>
            <a:ext cx="1618200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6639" y="2001193"/>
            <a:ext cx="983225" cy="865237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6639" y="2866430"/>
            <a:ext cx="1202765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13FB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1000" y="1803220"/>
            <a:ext cx="11415252" cy="4012887"/>
          </a:xfrm>
          <a:prstGeom prst="rect">
            <a:avLst/>
          </a:prstGeom>
          <a:solidFill>
            <a:schemeClr val="accent5">
              <a:alpha val="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" y="1341555"/>
            <a:ext cx="1112741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E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rgbClr val="56565A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What does actual </a:t>
            </a:r>
            <a:r>
              <a:rPr kumimoji="0" lang="en-US" sz="3200" b="1" i="0" u="none" strike="noStrike" kern="1200" cap="all" spc="0" normalizeH="0" baseline="0" noProof="0" dirty="0" err="1">
                <a:ln>
                  <a:noFill/>
                </a:ln>
                <a:solidFill>
                  <a:srgbClr val="56565A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css</a:t>
            </a: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rgbClr val="56565A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code look like?</a:t>
            </a:r>
          </a:p>
        </p:txBody>
      </p:sp>
    </p:spTree>
    <p:extLst>
      <p:ext uri="{BB962C8B-B14F-4D97-AF65-F5344CB8AC3E}">
        <p14:creationId xmlns:p14="http://schemas.microsoft.com/office/powerpoint/2010/main" val="63306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143000"/>
            <a:ext cx="7772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/>
              <a:t>color</a:t>
            </a:r>
            <a:r>
              <a:rPr lang="en-US" sz="3600" dirty="0"/>
              <a:t>: controls the color of text in an HTML element</a:t>
            </a:r>
          </a:p>
          <a:p>
            <a:endParaRPr lang="en-US" sz="1400" dirty="0"/>
          </a:p>
          <a:p>
            <a:r>
              <a:rPr lang="en-US" sz="3600" b="1" dirty="0"/>
              <a:t>background</a:t>
            </a:r>
            <a:r>
              <a:rPr lang="en-US" sz="3600" dirty="0"/>
              <a:t>: controls the background color of an HTML element</a:t>
            </a:r>
          </a:p>
          <a:p>
            <a:endParaRPr lang="en-US" sz="1400" dirty="0"/>
          </a:p>
          <a:p>
            <a:r>
              <a:rPr lang="en-US" sz="3600" b="1" dirty="0"/>
              <a:t>font-size</a:t>
            </a:r>
            <a:r>
              <a:rPr lang="en-US" sz="3600" dirty="0"/>
              <a:t>: controls the size of text in an HTML element</a:t>
            </a:r>
          </a:p>
          <a:p>
            <a:endParaRPr lang="en-US" sz="1400" dirty="0"/>
          </a:p>
          <a:p>
            <a:r>
              <a:rPr lang="en-US" sz="3600" b="1" dirty="0"/>
              <a:t>font-family</a:t>
            </a:r>
            <a:r>
              <a:rPr lang="en-US" sz="3600" dirty="0"/>
              <a:t>: controls the actual font of the text in an HTML element</a:t>
            </a:r>
          </a:p>
        </p:txBody>
      </p:sp>
      <p:pic>
        <p:nvPicPr>
          <p:cNvPr id="2050" name="Picture 2" descr="Property | Monopoly Wiki | Fandom">
            <a:extLst>
              <a:ext uri="{FF2B5EF4-FFF2-40B4-BE49-F238E27FC236}">
                <a16:creationId xmlns:a16="http://schemas.microsoft.com/office/drawing/2014/main" id="{8CA4E226-552B-4E21-8501-25896E29D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46"/>
          <a:stretch/>
        </p:blipFill>
        <p:spPr bwMode="auto">
          <a:xfrm>
            <a:off x="381000" y="1182757"/>
            <a:ext cx="35433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1843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</p:spPr>
        <p:txBody>
          <a:bodyPr anchor="ctr">
            <a:noAutofit/>
          </a:bodyPr>
          <a:lstStyle/>
          <a:p>
            <a:r>
              <a:rPr lang="en-US" sz="3600" b="1" dirty="0"/>
              <a:t>body</a:t>
            </a:r>
            <a:r>
              <a:rPr lang="en-US" sz="3600" dirty="0"/>
              <a:t>: styles the entire page</a:t>
            </a:r>
          </a:p>
          <a:p>
            <a:r>
              <a:rPr lang="en-US" sz="3600" b="1" dirty="0"/>
              <a:t>h1</a:t>
            </a:r>
            <a:r>
              <a:rPr lang="en-US" sz="3600" dirty="0"/>
              <a:t>: styles all </a:t>
            </a:r>
            <a:r>
              <a:rPr lang="en-US" sz="3600" b="1" dirty="0"/>
              <a:t>h1</a:t>
            </a:r>
            <a:r>
              <a:rPr lang="en-US" sz="3600" dirty="0"/>
              <a:t> elements on the page</a:t>
            </a:r>
          </a:p>
          <a:p>
            <a:r>
              <a:rPr lang="en-US" sz="3600" b="1" dirty="0"/>
              <a:t>h2</a:t>
            </a:r>
            <a:r>
              <a:rPr lang="en-US" sz="3600" dirty="0"/>
              <a:t>: styles all </a:t>
            </a:r>
            <a:r>
              <a:rPr lang="en-US" sz="3600" b="1" dirty="0"/>
              <a:t>h2</a:t>
            </a:r>
            <a:r>
              <a:rPr lang="en-US" sz="3600" dirty="0"/>
              <a:t> elements on the page</a:t>
            </a:r>
          </a:p>
          <a:p>
            <a:r>
              <a:rPr lang="en-US" sz="3600" b="1" dirty="0"/>
              <a:t>p</a:t>
            </a:r>
            <a:r>
              <a:rPr lang="en-US" sz="3600" dirty="0"/>
              <a:t>: styles all </a:t>
            </a:r>
            <a:r>
              <a:rPr lang="en-US" sz="3600" b="1" dirty="0"/>
              <a:t>p</a:t>
            </a:r>
            <a:r>
              <a:rPr lang="en-US" sz="3600" dirty="0"/>
              <a:t> elements on the page</a:t>
            </a:r>
          </a:p>
          <a:p>
            <a:r>
              <a:rPr lang="en-US" sz="3600" dirty="0"/>
              <a:t>… </a:t>
            </a:r>
            <a:r>
              <a:rPr lang="en-US" sz="3600" dirty="0" err="1"/>
              <a:t>etc</a:t>
            </a:r>
            <a:endParaRPr lang="en-US" sz="3600" dirty="0"/>
          </a:p>
        </p:txBody>
      </p:sp>
      <p:pic>
        <p:nvPicPr>
          <p:cNvPr id="3074" name="Picture 2" descr="APIELE Changeover Selector Switch 20A 3 Position 8 Terminals Poles 690V  Universal Rotary Cam Selector: Amazon.com: Industrial &amp; Scientific">
            <a:extLst>
              <a:ext uri="{FF2B5EF4-FFF2-40B4-BE49-F238E27FC236}">
                <a16:creationId xmlns:a16="http://schemas.microsoft.com/office/drawing/2014/main" id="{D0ED9FE3-8716-48DE-BA3D-CA4C6AB5F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0" y="3600450"/>
            <a:ext cx="32575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6401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https://replit.com/@HylandOutreach/Ruleset2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969887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615D18-8F75-4B52-89C9-F982DAFE9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521111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</TotalTime>
  <Words>460</Words>
  <Application>Microsoft Office PowerPoint</Application>
  <PresentationFormat>Widescreen</PresentationFormat>
  <Paragraphs>63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Consolas</vt:lpstr>
      <vt:lpstr>Wingdings</vt:lpstr>
      <vt:lpstr>Hyland 2019</vt:lpstr>
      <vt:lpstr>Office Theme</vt:lpstr>
      <vt:lpstr>Hello CSS</vt:lpstr>
      <vt:lpstr>What is CSS?</vt:lpstr>
      <vt:lpstr>The &lt;head&gt; and &lt;style&gt; elements</vt:lpstr>
      <vt:lpstr>CSS FILE example</vt:lpstr>
      <vt:lpstr>PowerPoint Presentation</vt:lpstr>
      <vt:lpstr>CSS Properties</vt:lpstr>
      <vt:lpstr>CSS Selectors</vt:lpstr>
      <vt:lpstr>Ruleset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94</cp:revision>
  <dcterms:created xsi:type="dcterms:W3CDTF">2019-03-11T04:04:09Z</dcterms:created>
  <dcterms:modified xsi:type="dcterms:W3CDTF">2022-10-19T19:26:54Z</dcterms:modified>
</cp:coreProperties>
</file>