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97" r:id="rId3"/>
    <p:sldId id="308" r:id="rId4"/>
    <p:sldId id="296" r:id="rId5"/>
    <p:sldId id="298" r:id="rId6"/>
    <p:sldId id="299" r:id="rId7"/>
    <p:sldId id="316" r:id="rId8"/>
    <p:sldId id="310" r:id="rId9"/>
    <p:sldId id="306" r:id="rId10"/>
    <p:sldId id="309" r:id="rId11"/>
    <p:sldId id="315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students might already know all of this – but we want to make sure everybody is on the same page before we begin.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 Ask if they are familiar with any web browsers. Examples on the slide include apple safari, </a:t>
            </a:r>
            <a:r>
              <a:rPr lang="en-US" dirty="0" err="1"/>
              <a:t>mozilla</a:t>
            </a:r>
            <a:r>
              <a:rPr lang="en-US" dirty="0"/>
              <a:t> </a:t>
            </a:r>
            <a:r>
              <a:rPr lang="en-US" dirty="0" err="1"/>
              <a:t>firefox</a:t>
            </a:r>
            <a:r>
              <a:rPr lang="en-US" dirty="0"/>
              <a:t>, google chrome, Microsoft edge, and opera.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HylandOutreach/HtmlExample#index.html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HTML!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728-5DCE-45D5-AC0C-0A2F46F1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</a:t>
            </a:r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A13E-67FE-4FA1-A6EA-83255D70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6000" dirty="0"/>
              <a:t> – </a:t>
            </a:r>
            <a:r>
              <a:rPr lang="en-US" sz="5400" dirty="0"/>
              <a:t>container for everything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sz="6000" dirty="0"/>
              <a:t> – </a:t>
            </a:r>
            <a:r>
              <a:rPr lang="en-US" sz="5400" dirty="0"/>
              <a:t>container visible elements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6000" dirty="0"/>
              <a:t> – </a:t>
            </a:r>
            <a:r>
              <a:rPr lang="en-US" sz="5200" dirty="0"/>
              <a:t>(paragraph) </a:t>
            </a:r>
            <a:r>
              <a:rPr lang="en-US" sz="5400" dirty="0"/>
              <a:t>used for normal text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6000" dirty="0">
                <a:latin typeface="Consolas" panose="020B0609020204030204" pitchFamily="49" charset="0"/>
              </a:rPr>
              <a:t>-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h6</a:t>
            </a:r>
            <a:r>
              <a:rPr lang="en-US" sz="6000" dirty="0"/>
              <a:t> – </a:t>
            </a:r>
            <a:r>
              <a:rPr lang="en-US" sz="5400" dirty="0"/>
              <a:t>headers of different size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6000" dirty="0"/>
              <a:t> – </a:t>
            </a:r>
            <a:r>
              <a:rPr lang="en-US" sz="5400" dirty="0"/>
              <a:t>image</a:t>
            </a:r>
            <a:endParaRPr 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5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A53E3-6D9C-44DE-BCDE-2CE3EE95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1500" dirty="0">
                <a:hlinkClick r:id="rId2"/>
              </a:rPr>
              <a:t>https://replit.com/@HylandOutreach/HtmlExample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86300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54231-2C08-42F5-BE1C-203CB8D28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7245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Overview</a:t>
            </a:r>
          </a:p>
        </p:txBody>
      </p:sp>
      <p:pic>
        <p:nvPicPr>
          <p:cNvPr id="2052" name="Picture 4" descr="Image result for spider-man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/>
        </p:blipFill>
        <p:spPr bwMode="auto">
          <a:xfrm>
            <a:off x="5200650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/>
          <a:lstStyle/>
          <a:p>
            <a:pPr marL="57150" indent="0">
              <a:buNone/>
            </a:pPr>
            <a:r>
              <a:rPr lang="en-US" sz="6000" dirty="0"/>
              <a:t>A </a:t>
            </a:r>
            <a:r>
              <a:rPr lang="en-US" sz="6000" b="1" dirty="0"/>
              <a:t>web browser</a:t>
            </a:r>
            <a:r>
              <a:rPr lang="en-US" sz="6000" dirty="0"/>
              <a:t> is an application that is used to view websites.</a:t>
            </a:r>
          </a:p>
          <a:p>
            <a:pPr marL="57150" indent="0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6" name="Picture 2" descr="Video RTC · Web Browsers support in 2020! · Blog">
            <a:extLst>
              <a:ext uri="{FF2B5EF4-FFF2-40B4-BE49-F238E27FC236}">
                <a16:creationId xmlns:a16="http://schemas.microsoft.com/office/drawing/2014/main" id="{E468E81B-92B8-44D7-A262-4AAA2CEE2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3" b="51001"/>
          <a:stretch/>
        </p:blipFill>
        <p:spPr bwMode="auto">
          <a:xfrm>
            <a:off x="0" y="3886200"/>
            <a:ext cx="12192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The browser takes HTML and turns it into a webpage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900" y="1828800"/>
            <a:ext cx="6629400" cy="43434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"pal.png"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8105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7705"/>
          <a:stretch/>
        </p:blipFill>
        <p:spPr>
          <a:xfrm>
            <a:off x="9067800" y="1883465"/>
            <a:ext cx="223868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HTML Introduction</a:t>
            </a:r>
          </a:p>
        </p:txBody>
      </p:sp>
      <p:pic>
        <p:nvPicPr>
          <p:cNvPr id="307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0"/>
            <a:ext cx="10289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953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314700"/>
          </a:xfrm>
        </p:spPr>
        <p:txBody>
          <a:bodyPr>
            <a:normAutofit/>
          </a:bodyPr>
          <a:lstStyle/>
          <a:p>
            <a:r>
              <a:rPr lang="en-US" sz="3500" dirty="0"/>
              <a:t>An </a:t>
            </a:r>
            <a:r>
              <a:rPr lang="en-US" sz="3500" b="1" dirty="0"/>
              <a:t>HTML Document </a:t>
            </a:r>
            <a:r>
              <a:rPr lang="en-US" sz="3500" dirty="0"/>
              <a:t>is a text file with a specific format</a:t>
            </a:r>
          </a:p>
          <a:p>
            <a:pPr lvl="1"/>
            <a:r>
              <a:rPr lang="en-US" sz="3000" dirty="0"/>
              <a:t>The file extension should be </a:t>
            </a:r>
            <a:r>
              <a:rPr lang="en-US" sz="3000" b="1" dirty="0">
                <a:solidFill>
                  <a:schemeClr val="accent2"/>
                </a:solidFill>
              </a:rPr>
              <a:t>.html</a:t>
            </a:r>
            <a:r>
              <a:rPr lang="en-US" sz="3000" dirty="0"/>
              <a:t> (e.g., </a:t>
            </a:r>
            <a:r>
              <a:rPr lang="en-US" sz="3000" b="1" dirty="0">
                <a:solidFill>
                  <a:schemeClr val="accent2"/>
                </a:solidFill>
              </a:rPr>
              <a:t>index.html</a:t>
            </a:r>
            <a:r>
              <a:rPr lang="en-US" sz="3000" dirty="0"/>
              <a:t>)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500" dirty="0"/>
              <a:t>HTML has </a:t>
            </a:r>
            <a:r>
              <a:rPr lang="en-US" sz="3500" b="1" dirty="0"/>
              <a:t>elements</a:t>
            </a:r>
            <a:r>
              <a:rPr lang="en-US" sz="3500" dirty="0"/>
              <a:t>, each with a different purpose</a:t>
            </a:r>
          </a:p>
          <a:p>
            <a:pPr lvl="1"/>
            <a:r>
              <a:rPr lang="en-US" sz="30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1" y="4178455"/>
            <a:ext cx="8622297" cy="26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0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90B-F8A9-473F-98F4-147150B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6C5C-FC3A-412F-AEFE-1420E233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b="1" dirty="0">
                <a:latin typeface="Consolas" panose="020B0609020204030204" pitchFamily="49" charset="0"/>
              </a:rPr>
              <a:t>&lt; &gt;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52820-953E-4EFE-9DF1-16F73A58CCA2}"/>
              </a:ext>
            </a:extLst>
          </p:cNvPr>
          <p:cNvSpPr txBox="1"/>
          <p:nvPr/>
        </p:nvSpPr>
        <p:spPr>
          <a:xfrm>
            <a:off x="1892407" y="5143498"/>
            <a:ext cx="3791744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Less-than 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4245D-99AD-4C0B-969F-5B05D68B7C91}"/>
              </a:ext>
            </a:extLst>
          </p:cNvPr>
          <p:cNvSpPr txBox="1"/>
          <p:nvPr/>
        </p:nvSpPr>
        <p:spPr>
          <a:xfrm>
            <a:off x="6506193" y="5143499"/>
            <a:ext cx="4448975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Greater-than 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7A2A0-F390-4DCB-B8BA-FC4D94269D34}"/>
              </a:ext>
            </a:extLst>
          </p:cNvPr>
          <p:cNvSpPr txBox="1"/>
          <p:nvPr/>
        </p:nvSpPr>
        <p:spPr>
          <a:xfrm>
            <a:off x="3352800" y="1473434"/>
            <a:ext cx="5543825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Angle Brackets</a:t>
            </a:r>
          </a:p>
        </p:txBody>
      </p:sp>
    </p:spTree>
    <p:extLst>
      <p:ext uri="{BB962C8B-B14F-4D97-AF65-F5344CB8AC3E}">
        <p14:creationId xmlns:p14="http://schemas.microsoft.com/office/powerpoint/2010/main" val="1236349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E7C-FB43-4A3B-9336-718C89B4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1B-35F9-47DC-A516-03DD6817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chemeClr val="accent1"/>
                </a:solidFill>
                <a:latin typeface="+mj-lt"/>
              </a:rPr>
              <a:t>opening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</a:t>
            </a:r>
            <a:r>
              <a:rPr lang="en-US" sz="8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8800" b="1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600" dirty="0">
                <a:solidFill>
                  <a:schemeClr val="accent2"/>
                </a:solidFill>
                <a:latin typeface="+mj-lt"/>
              </a:rPr>
              <a:t>closing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&lt;/</a:t>
            </a:r>
            <a:r>
              <a:rPr lang="en-US" sz="8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0331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Example – paragraph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857500"/>
          </a:xfrm>
        </p:spPr>
        <p:txBody>
          <a:bodyPr anchor="ctr">
            <a:normAutofit/>
          </a:bodyPr>
          <a:lstStyle/>
          <a:p>
            <a:pPr marL="5715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D6D3E-5959-4BF8-9100-9D755D03D1E9}"/>
              </a:ext>
            </a:extLst>
          </p:cNvPr>
          <p:cNvSpPr/>
          <p:nvPr/>
        </p:nvSpPr>
        <p:spPr bwMode="auto">
          <a:xfrm>
            <a:off x="1066800" y="1828800"/>
            <a:ext cx="1714500" cy="14859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7970-E757-4662-BF33-8D3D2AA0E092}"/>
              </a:ext>
            </a:extLst>
          </p:cNvPr>
          <p:cNvSpPr/>
          <p:nvPr/>
        </p:nvSpPr>
        <p:spPr bwMode="auto">
          <a:xfrm>
            <a:off x="8953500" y="1847022"/>
            <a:ext cx="2171700" cy="14859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AAAB-D08F-447A-82B1-16CF8983C8D7}"/>
              </a:ext>
            </a:extLst>
          </p:cNvPr>
          <p:cNvSpPr/>
          <p:nvPr/>
        </p:nvSpPr>
        <p:spPr bwMode="auto">
          <a:xfrm>
            <a:off x="2781300" y="1828800"/>
            <a:ext cx="6172200" cy="14859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A6919-1193-4B0B-9AA1-E15699D685E7}"/>
              </a:ext>
            </a:extLst>
          </p:cNvPr>
          <p:cNvSpPr/>
          <p:nvPr/>
        </p:nvSpPr>
        <p:spPr bwMode="auto">
          <a:xfrm>
            <a:off x="804240" y="1600200"/>
            <a:ext cx="10549559" cy="1943100"/>
          </a:xfrm>
          <a:prstGeom prst="rect">
            <a:avLst/>
          </a:prstGeom>
          <a:noFill/>
          <a:ln w="571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2F98-894E-4A33-AFC5-C06EB9829D23}"/>
              </a:ext>
            </a:extLst>
          </p:cNvPr>
          <p:cNvSpPr txBox="1"/>
          <p:nvPr/>
        </p:nvSpPr>
        <p:spPr>
          <a:xfrm>
            <a:off x="80424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/>
                </a:solidFill>
              </a:rPr>
              <a:t>Opening Tag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Closing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87FF-7DE7-4C61-8F22-3661E06C886E}"/>
              </a:ext>
            </a:extLst>
          </p:cNvPr>
          <p:cNvSpPr txBox="1"/>
          <p:nvPr/>
        </p:nvSpPr>
        <p:spPr>
          <a:xfrm>
            <a:off x="586740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</a:rPr>
              <a:t>Content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E95EBE"/>
                </a:solidFill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814298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607</Words>
  <Application>Microsoft Office PowerPoint</Application>
  <PresentationFormat>Widescreen</PresentationFormat>
  <Paragraphs>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Wingdings</vt:lpstr>
      <vt:lpstr>Hyland 2019</vt:lpstr>
      <vt:lpstr>Hello HTML!</vt:lpstr>
      <vt:lpstr>Web Overview</vt:lpstr>
      <vt:lpstr>What is a web browser?</vt:lpstr>
      <vt:lpstr>How does a browser use HTML?</vt:lpstr>
      <vt:lpstr>HTML Introduction</vt:lpstr>
      <vt:lpstr>HTML Introduction</vt:lpstr>
      <vt:lpstr>What are these?</vt:lpstr>
      <vt:lpstr>HTML TAGS</vt:lpstr>
      <vt:lpstr>HTML Element Example – paragraph element</vt:lpstr>
      <vt:lpstr>More HTML ElementS</vt:lpstr>
      <vt:lpstr>A Full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</cp:lastModifiedBy>
  <cp:revision>96</cp:revision>
  <dcterms:created xsi:type="dcterms:W3CDTF">2019-03-11T04:04:09Z</dcterms:created>
  <dcterms:modified xsi:type="dcterms:W3CDTF">2021-08-23T13:27:17Z</dcterms:modified>
</cp:coreProperties>
</file>