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5" r:id="rId3"/>
    <p:sldId id="286" r:id="rId4"/>
    <p:sldId id="287" r:id="rId5"/>
    <p:sldId id="284" r:id="rId6"/>
    <p:sldId id="285" r:id="rId7"/>
    <p:sldId id="290" r:id="rId8"/>
    <p:sldId id="292" r:id="rId9"/>
    <p:sldId id="291" r:id="rId10"/>
    <p:sldId id="298" r:id="rId11"/>
    <p:sldId id="294" r:id="rId12"/>
    <p:sldId id="295" r:id="rId13"/>
    <p:sldId id="299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0B9"/>
    <a:srgbClr val="59A6D4"/>
    <a:srgbClr val="579AC4"/>
    <a:srgbClr val="72B9E3"/>
    <a:srgbClr val="BBE2DD"/>
    <a:srgbClr val="DD6BDD"/>
    <a:srgbClr val="020202"/>
    <a:srgbClr val="080808"/>
    <a:srgbClr val="18181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72" d="100"/>
          <a:sy n="72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this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status code is the primary piece of information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Ask</a:t>
            </a:r>
            <a:r>
              <a:rPr lang="en-US" b="0" baseline="0" dirty="0" smtClean="0"/>
              <a:t> the students this question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b="0" dirty="0" smtClean="0"/>
              <a:t>is</a:t>
            </a:r>
            <a:r>
              <a:rPr lang="en-US" b="0" baseline="0" dirty="0" smtClean="0"/>
              <a:t> how the client and server communicate with each other. From the perspective of the full-stack architecture, it goes between the front-end and the back-end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</a:t>
            </a:r>
            <a:r>
              <a:rPr lang="en-US" baseline="0" dirty="0" smtClean="0"/>
              <a:t> browser first </a:t>
            </a:r>
            <a:r>
              <a:rPr lang="en-US" i="1" baseline="0" dirty="0" smtClean="0"/>
              <a:t>sends</a:t>
            </a:r>
            <a:r>
              <a:rPr lang="en-US" i="0" baseline="0" dirty="0" smtClean="0"/>
              <a:t> an HTTP request. This happens whenever you type in a URL or click a link on the web!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This HTTP request contains some information, and is sent to the Host (in this case, www.example.com).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host receives</a:t>
            </a:r>
            <a:r>
              <a:rPr lang="en-US" baseline="0" dirty="0" smtClean="0"/>
              <a:t> the request, it sends back an HTTP response.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HTTP response contains information about the response (e.g., 200 OK) along with the actual results. In this case, an HTML page was requested, so an HTML page is 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how this actually</a:t>
            </a:r>
            <a:r>
              <a:rPr lang="en-US" baseline="0" dirty="0" smtClean="0"/>
              <a:t> looks on the web.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</a:t>
            </a:r>
            <a:r>
              <a:rPr lang="en-US" baseline="0" dirty="0" smtClean="0"/>
              <a:t> link in Google Chrome</a:t>
            </a:r>
          </a:p>
          <a:p>
            <a:r>
              <a:rPr lang="en-US" baseline="0" dirty="0" smtClean="0"/>
              <a:t>Use </a:t>
            </a:r>
            <a:r>
              <a:rPr lang="en-US" b="1" baseline="0" dirty="0" smtClean="0"/>
              <a:t>F12</a:t>
            </a:r>
            <a:r>
              <a:rPr lang="en-US" b="0" baseline="0" dirty="0" smtClean="0"/>
              <a:t> to open the developer tools</a:t>
            </a:r>
          </a:p>
          <a:p>
            <a:r>
              <a:rPr lang="en-US" b="0" baseline="0" dirty="0" smtClean="0"/>
              <a:t>Go to the </a:t>
            </a:r>
            <a:r>
              <a:rPr lang="en-US" b="1" baseline="0" dirty="0" smtClean="0"/>
              <a:t>Network</a:t>
            </a:r>
            <a:r>
              <a:rPr lang="en-US" b="0" baseline="0" dirty="0" smtClean="0"/>
              <a:t> tab</a:t>
            </a:r>
          </a:p>
          <a:p>
            <a:r>
              <a:rPr lang="en-US" b="0" baseline="0" dirty="0" smtClean="0"/>
              <a:t>Refresh the page</a:t>
            </a:r>
          </a:p>
          <a:p>
            <a:r>
              <a:rPr lang="en-US" b="0" baseline="0" dirty="0" smtClean="0"/>
              <a:t>Click on the “sample.html” request</a:t>
            </a:r>
          </a:p>
          <a:p>
            <a:r>
              <a:rPr lang="en-US" b="0" baseline="0" dirty="0" smtClean="0"/>
              <a:t>Click on “view source” for the </a:t>
            </a:r>
            <a:r>
              <a:rPr lang="en-US" b="1" baseline="0" dirty="0" smtClean="0"/>
              <a:t>Response Headers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Request Headers</a:t>
            </a:r>
            <a:r>
              <a:rPr lang="en-US" b="0" baseline="0" dirty="0" smtClean="0"/>
              <a:t> to see the raw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 little bit</a:t>
            </a:r>
            <a:r>
              <a:rPr lang="en-US" baseline="0" dirty="0" smtClean="0"/>
              <a:t> more about requests.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Where are requests</a:t>
            </a:r>
            <a:r>
              <a:rPr lang="en-US" b="1" baseline="0" dirty="0" smtClean="0"/>
              <a:t> sent?</a:t>
            </a:r>
            <a:r>
              <a:rPr lang="en-US" b="0" baseline="0" dirty="0" smtClean="0"/>
              <a:t> From the client to the server.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Talk about GET requests</a:t>
            </a:r>
            <a:r>
              <a:rPr lang="en-US" b="0" baseline="0" dirty="0" smtClean="0"/>
              <a:t> and POST requests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 IMDB search link</a:t>
            </a:r>
          </a:p>
          <a:p>
            <a:r>
              <a:rPr lang="en-US" baseline="0" dirty="0" smtClean="0"/>
              <a:t>Enter the text “Star Wars”</a:t>
            </a:r>
          </a:p>
          <a:p>
            <a:r>
              <a:rPr lang="en-US" baseline="0" dirty="0" smtClean="0"/>
              <a:t>Check the “TV Series” checkbox</a:t>
            </a:r>
          </a:p>
          <a:p>
            <a:r>
              <a:rPr lang="en-US" baseline="0" dirty="0" smtClean="0"/>
              <a:t>Click the “Search” button</a:t>
            </a:r>
          </a:p>
          <a:p>
            <a:r>
              <a:rPr lang="en-US" baseline="0" dirty="0" smtClean="0"/>
              <a:t>Note the results and the updated URL that contains query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a </a:t>
            </a:r>
            <a:r>
              <a:rPr lang="en-US" b="1" baseline="0" dirty="0" smtClean="0"/>
              <a:t>question mark</a:t>
            </a:r>
            <a:r>
              <a:rPr lang="en-US" b="0" baseline="0" dirty="0" smtClean="0"/>
              <a:t> at the end of the base URL, then the </a:t>
            </a:r>
            <a:r>
              <a:rPr lang="en-US" b="1" baseline="0" dirty="0" smtClean="0"/>
              <a:t>parameter name</a:t>
            </a:r>
            <a:r>
              <a:rPr lang="en-US" b="0" baseline="0" dirty="0" smtClean="0"/>
              <a:t>, then an </a:t>
            </a:r>
            <a:r>
              <a:rPr lang="en-US" b="1" baseline="0" dirty="0" smtClean="0"/>
              <a:t>equals sign</a:t>
            </a:r>
            <a:r>
              <a:rPr lang="en-US" b="0" baseline="0" dirty="0" smtClean="0"/>
              <a:t>, then the </a:t>
            </a:r>
            <a:r>
              <a:rPr lang="en-US" b="1" baseline="0" dirty="0" smtClean="0"/>
              <a:t>parameter value</a:t>
            </a:r>
            <a:r>
              <a:rPr lang="en-US" b="0" baseline="0" dirty="0" smtClean="0"/>
              <a:t> (no spaces)</a:t>
            </a:r>
          </a:p>
          <a:p>
            <a:r>
              <a:rPr lang="en-US" b="0" baseline="0" dirty="0" smtClean="0"/>
              <a:t>Multiple parameters are separated by the </a:t>
            </a:r>
            <a:r>
              <a:rPr lang="en-US" b="1" baseline="0" dirty="0" smtClean="0"/>
              <a:t>ampersand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So now that the request has been sent, what happens next?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mdb.com/search/title/?title=star+wars&amp;title_type=tv_ser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columbia.edu/~fdc/samp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HTTP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u="sng" dirty="0">
                <a:solidFill>
                  <a:schemeClr val="bg1"/>
                </a:solidFill>
              </a:rPr>
              <a:t>GET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is used to </a:t>
            </a:r>
            <a:r>
              <a:rPr lang="en-US" sz="3600" b="1" dirty="0">
                <a:solidFill>
                  <a:schemeClr val="bg1"/>
                </a:solidFill>
              </a:rPr>
              <a:t>request data</a:t>
            </a:r>
            <a:r>
              <a:rPr lang="en-US" sz="3600" dirty="0">
                <a:solidFill>
                  <a:schemeClr val="bg1"/>
                </a:solidFill>
              </a:rPr>
              <a:t> from a specified resource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These are sent when the user loads a webpage for the first time, searches, or reads any data.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u="sng" dirty="0">
                <a:solidFill>
                  <a:schemeClr val="bg1"/>
                </a:solidFill>
              </a:rPr>
              <a:t>POST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is used to </a:t>
            </a:r>
            <a:r>
              <a:rPr lang="en-US" sz="3600" b="1" dirty="0">
                <a:solidFill>
                  <a:schemeClr val="bg1"/>
                </a:solidFill>
              </a:rPr>
              <a:t>send data</a:t>
            </a:r>
            <a:r>
              <a:rPr lang="en-US" sz="3600" dirty="0">
                <a:solidFill>
                  <a:schemeClr val="bg1"/>
                </a:solidFill>
              </a:rPr>
              <a:t> to a server to create/update a resource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These are sent when the user fills out a form, sends a new message, or creates/updates any data.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4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https://www.imdb.com/search/title/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2183" y="1771650"/>
            <a:ext cx="11727634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800" dirty="0">
                <a:hlinkClick r:id="rId4"/>
              </a:rPr>
              <a:t>https://www.imdb.com/search/title/?title=star+wars&amp;title_type=tv_series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867400" y="1912242"/>
            <a:ext cx="5829300" cy="457200"/>
          </a:xfrm>
          <a:prstGeom prst="rect">
            <a:avLst/>
          </a:prstGeom>
          <a:solidFill>
            <a:schemeClr val="tx1">
              <a:lumMod val="75000"/>
              <a:alpha val="2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182" y="2638595"/>
            <a:ext cx="11464517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Query parameters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optional </a:t>
            </a:r>
            <a:r>
              <a:rPr lang="en-US" sz="36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key-value pairs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appended to the end of a URL. The server uses this extra data to respond appropriately to the request.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582479"/>
            <a:ext cx="10808087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?title=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star+wars&amp;title_type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tv_series</a:t>
            </a:r>
            <a:endParaRPr lang="en-US" sz="4000" dirty="0" smtClean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" y="4686300"/>
            <a:ext cx="342900" cy="5715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688373"/>
            <a:ext cx="1417320" cy="571500"/>
          </a:xfrm>
          <a:prstGeom prst="rect">
            <a:avLst/>
          </a:prstGeom>
          <a:solidFill>
            <a:srgbClr val="E95EBE">
              <a:alpha val="25000"/>
            </a:srgbClr>
          </a:solidFill>
          <a:ln w="190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55520" y="4686300"/>
            <a:ext cx="274320" cy="571500"/>
          </a:xfrm>
          <a:prstGeom prst="rect">
            <a:avLst/>
          </a:prstGeom>
          <a:solidFill>
            <a:srgbClr val="FF8300">
              <a:alpha val="25000"/>
            </a:srgbClr>
          </a:solidFill>
          <a:ln w="19050">
            <a:solidFill>
              <a:srgbClr val="FF83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9840" y="4686300"/>
            <a:ext cx="2505456" cy="5715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35296" y="4700016"/>
            <a:ext cx="274320" cy="557784"/>
          </a:xfrm>
          <a:prstGeom prst="rect">
            <a:avLst/>
          </a:prstGeom>
          <a:solidFill>
            <a:srgbClr val="7030A0">
              <a:alpha val="25000"/>
            </a:srgbClr>
          </a:solidFill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5530424"/>
            <a:ext cx="55688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545765"/>
            <a:ext cx="280269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E95EBE"/>
                </a:solidFill>
              </a:rPr>
              <a:t>Parameter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52726" y="5529631"/>
            <a:ext cx="5488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FF8300"/>
                </a:solidFill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2900" y="5545765"/>
            <a:ext cx="27664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1"/>
                </a:solidFill>
              </a:rPr>
              <a:t>Parameter Value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0909" y="5530424"/>
            <a:ext cx="59215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</a:rPr>
              <a:t>&amp;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54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6146" name="Picture 2" descr="Image result for giv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1" r="-1"/>
          <a:stretch/>
        </p:blipFill>
        <p:spPr bwMode="auto">
          <a:xfrm>
            <a:off x="5105400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29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"/>
          <a:stretch/>
        </p:blipFill>
        <p:spPr>
          <a:xfrm>
            <a:off x="1066800" y="1485901"/>
            <a:ext cx="10058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6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Status Codes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423620"/>
            <a:ext cx="4490653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 smtClean="0">
                <a:solidFill>
                  <a:schemeClr val="accent1"/>
                </a:solidFill>
              </a:rPr>
              <a:t>What does 404 mean?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9131" y="1423620"/>
            <a:ext cx="2416367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 smtClean="0">
                <a:solidFill>
                  <a:schemeClr val="accent1"/>
                </a:solidFill>
              </a:rPr>
              <a:t>Not Found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043" y="2302172"/>
            <a:ext cx="11544299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 smtClean="0">
                <a:solidFill>
                  <a:schemeClr val="bg1"/>
                </a:solidFill>
              </a:rPr>
              <a:t>HTTP status codes</a:t>
            </a:r>
            <a:r>
              <a:rPr lang="en-US" sz="3200" dirty="0" smtClean="0">
                <a:solidFill>
                  <a:schemeClr val="bg1"/>
                </a:solidFill>
              </a:rPr>
              <a:t> tell the requestor the type of the response</a:t>
            </a:r>
          </a:p>
        </p:txBody>
      </p:sp>
      <p:pic>
        <p:nvPicPr>
          <p:cNvPr id="7172" name="Picture 4" descr="Image result for http status codes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4" y="3326732"/>
            <a:ext cx="73723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38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Responses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38043"/>
            <a:ext cx="8183117" cy="3277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4229100"/>
            <a:ext cx="3914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Data (JSON, XML, </a:t>
            </a:r>
            <a:r>
              <a:rPr lang="en-US" sz="2800" dirty="0" err="1">
                <a:solidFill>
                  <a:schemeClr val="bg1"/>
                </a:solidFill>
              </a:rPr>
              <a:t>etc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15" y="1075957"/>
            <a:ext cx="3934374" cy="2000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8168" y="1493389"/>
            <a:ext cx="2288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HTML pages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296" y="3809622"/>
            <a:ext cx="2286319" cy="1066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294" y="4876571"/>
            <a:ext cx="3372321" cy="18195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67884" y="3238043"/>
            <a:ext cx="1549142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1096898"/>
            <a:ext cx="3069279" cy="2019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14505" y="2422796"/>
            <a:ext cx="13102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277350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Where have you seen http?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1108188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HTTP is at the beginning of </a:t>
            </a:r>
            <a:r>
              <a:rPr lang="en-US" sz="3600" dirty="0" smtClean="0">
                <a:solidFill>
                  <a:schemeClr val="bg1"/>
                </a:solidFill>
              </a:rPr>
              <a:t>URLs we use every day!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3073518"/>
            <a:ext cx="10972800" cy="7109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What does HTTP stand for?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114800"/>
            <a:ext cx="616579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/>
              <a:t>H</a:t>
            </a:r>
            <a:r>
              <a:rPr lang="en-US" sz="3600" dirty="0" err="1"/>
              <a:t>yper</a:t>
            </a:r>
            <a:r>
              <a:rPr lang="en-US" sz="3600" b="1" dirty="0" err="1"/>
              <a:t>T</a:t>
            </a:r>
            <a:r>
              <a:rPr lang="en-US" sz="3600" dirty="0" err="1"/>
              <a:t>ext</a:t>
            </a:r>
            <a:r>
              <a:rPr lang="en-US" sz="3600" dirty="0"/>
              <a:t> </a:t>
            </a:r>
            <a:r>
              <a:rPr lang="en-US" sz="3600" b="1" dirty="0"/>
              <a:t>T</a:t>
            </a:r>
            <a:r>
              <a:rPr lang="en-US" sz="3600" dirty="0"/>
              <a:t>ransfer </a:t>
            </a:r>
            <a:r>
              <a:rPr lang="en-US" sz="3600" b="1" dirty="0" smtClean="0"/>
              <a:t>P</a:t>
            </a:r>
            <a:r>
              <a:rPr lang="en-US" sz="3600" dirty="0" smtClean="0"/>
              <a:t>rotocol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0457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Web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MySQL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Database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924300" y="2914650"/>
            <a:ext cx="1600200" cy="1485900"/>
          </a:xfrm>
          <a:prstGeom prst="ellipse">
            <a:avLst/>
          </a:prstGeom>
          <a:noFill/>
          <a:ln w="825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.yimg.com/ny/api/res/1.2/PXLxUnAfa8viCp.2YVBvVg--~A/YXBwaWQ9aGlnaGxhbmRlcjtzbT0xO3c9MTIwMDtoPTg0MA--/http:/media.zenfs.com/en/homerun/feed_manager_auto_publish_494/5209a8eb56221b6903913edc799b72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0"/>
            <a:ext cx="9829514" cy="68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1946" y="1257300"/>
            <a:ext cx="3221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Web Browser (client)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5615385"/>
            <a:ext cx="36576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1242C"/>
                </a:solidFill>
                <a:latin typeface="Courier"/>
              </a:rPr>
              <a:t>GET /index.html HTTP/1.1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1242C"/>
                </a:solidFill>
                <a:latin typeface="Courier"/>
              </a:rPr>
              <a:t>Host: www.example.com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1413037"/>
            <a:ext cx="40841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www.example.com (server)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7876" y="254087"/>
            <a:ext cx="4215962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 smtClean="0">
                <a:solidFill>
                  <a:srgbClr val="020202"/>
                </a:solidFill>
              </a:rPr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89895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0257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6922" y="1257300"/>
            <a:ext cx="3221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Web Browser (client)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45921" y="5372100"/>
            <a:ext cx="5029200" cy="12573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HTTP/1.1 200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OK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Content-Type: text/html;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charset=UTF-8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Content-Length</a:t>
            </a: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: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208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&lt;!DOCTYPE html...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(more)</a:t>
            </a:r>
            <a:endParaRPr lang="en-US" altLang="en-US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4652" y="1413037"/>
            <a:ext cx="40841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www.example.com (server)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7876" y="254087"/>
            <a:ext cx="4687245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 smtClean="0">
                <a:solidFill>
                  <a:srgbClr val="020202"/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8082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ief descri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85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277" y="695337"/>
            <a:ext cx="2565446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020" y="5029200"/>
            <a:ext cx="612796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linkClick r:id="rId4"/>
              </a:rPr>
              <a:t>http://www.columbia.edu/~fdc/sample.html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4425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Requests</a:t>
            </a:r>
            <a:endParaRPr lang="en-US" dirty="0"/>
          </a:p>
        </p:txBody>
      </p:sp>
      <p:pic>
        <p:nvPicPr>
          <p:cNvPr id="4104" name="Picture 8" descr="Image result for raise ha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1"/>
          <a:stretch/>
        </p:blipFill>
        <p:spPr bwMode="auto">
          <a:xfrm>
            <a:off x="5181600" y="0"/>
            <a:ext cx="70866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84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606</Words>
  <Application>Microsoft Office PowerPoint</Application>
  <PresentationFormat>Widescreen</PresentationFormat>
  <Paragraphs>122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Courier</vt:lpstr>
      <vt:lpstr>Segoe UI</vt:lpstr>
      <vt:lpstr>Wingdings</vt:lpstr>
      <vt:lpstr>Hyland 2019</vt:lpstr>
      <vt:lpstr>HTTP</vt:lpstr>
      <vt:lpstr>Agenda</vt:lpstr>
      <vt:lpstr>Where have you seen http?</vt:lpstr>
      <vt:lpstr>PowerPoint Presentation</vt:lpstr>
      <vt:lpstr>Full-Stack Web Architecture</vt:lpstr>
      <vt:lpstr>PowerPoint Presentation</vt:lpstr>
      <vt:lpstr>PowerPoint Presentation</vt:lpstr>
      <vt:lpstr>PowerPoint Presentation</vt:lpstr>
      <vt:lpstr>Requests</vt:lpstr>
      <vt:lpstr>HTTP Methods</vt:lpstr>
      <vt:lpstr>Query Parameters</vt:lpstr>
      <vt:lpstr>Responses</vt:lpstr>
      <vt:lpstr>PowerPoint Presentation</vt:lpstr>
      <vt:lpstr>Status Codes</vt:lpstr>
      <vt:lpstr>Types of Responses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88</cp:revision>
  <dcterms:created xsi:type="dcterms:W3CDTF">2019-03-11T04:04:09Z</dcterms:created>
  <dcterms:modified xsi:type="dcterms:W3CDTF">2020-01-30T19:11:29Z</dcterms:modified>
</cp:coreProperties>
</file>