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2" r:id="rId3"/>
    <p:sldId id="303" r:id="rId4"/>
    <p:sldId id="307" r:id="rId5"/>
    <p:sldId id="304" r:id="rId6"/>
    <p:sldId id="305" r:id="rId7"/>
    <p:sldId id="306" r:id="rId8"/>
    <p:sldId id="308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CEA"/>
    <a:srgbClr val="020202"/>
    <a:srgbClr val="DD6BDD"/>
    <a:srgbClr val="BBE2DD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some background on the need for templates.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  <a:r>
              <a:rPr lang="en-US" baseline="0" dirty="0" smtClean="0"/>
              <a:t> someone’s Twitter feed is going to be different every day, but the structure, style, and layout doesn’t change as often. Twitter uses a </a:t>
            </a:r>
            <a:r>
              <a:rPr lang="en-US" i="1" baseline="0" dirty="0" smtClean="0"/>
              <a:t>template</a:t>
            </a:r>
            <a:r>
              <a:rPr lang="en-US" i="0" baseline="0" dirty="0" smtClean="0"/>
              <a:t> with dynamic data to make this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EJS stands for Embedded JavaScript. It is</a:t>
            </a:r>
            <a:r>
              <a:rPr lang="en-US" baseline="0" dirty="0" smtClean="0"/>
              <a:t> an NPM package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use EJS, it is necessary to: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Install the NPM package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Set the Express app to </a:t>
            </a:r>
            <a:r>
              <a:rPr lang="en-US" b="1" baseline="0" dirty="0" smtClean="0"/>
              <a:t>set</a:t>
            </a:r>
            <a:r>
              <a:rPr lang="en-US" b="0" baseline="0" dirty="0" smtClean="0"/>
              <a:t> the </a:t>
            </a:r>
            <a:r>
              <a:rPr lang="en-US" b="0" i="1" baseline="0" dirty="0" smtClean="0"/>
              <a:t>view engine</a:t>
            </a:r>
            <a:r>
              <a:rPr lang="en-US" b="0" i="0" baseline="0" dirty="0" smtClean="0"/>
              <a:t> to </a:t>
            </a:r>
            <a:r>
              <a:rPr lang="en-US" b="0" i="1" baseline="0" dirty="0" err="1" smtClean="0"/>
              <a:t>ejs</a:t>
            </a:r>
            <a:r>
              <a:rPr lang="en-US" b="0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the EJS segment syntax – Opening tag: Left angle bracket, percent sign, equals sign. Closing tag: Percent sign, right angle bracket.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="1" baseline="0" dirty="0" err="1" smtClean="0"/>
              <a:t>page.ejs</a:t>
            </a:r>
            <a:r>
              <a:rPr lang="en-US" b="0" baseline="0" dirty="0" smtClean="0"/>
              <a:t> file contains the EJS segments, but other than that, it’s just HTML.</a:t>
            </a:r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data</a:t>
            </a:r>
            <a:r>
              <a:rPr lang="en-US" b="0" baseline="0" dirty="0" smtClean="0"/>
              <a:t> is what would be passed on the server – could be anything</a:t>
            </a:r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Rendered output</a:t>
            </a:r>
            <a:r>
              <a:rPr lang="en-US" b="0" baseline="0" dirty="0" smtClean="0"/>
              <a:t> is what gets sent back to the client – replacing the EJS segments with the actual data itself!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JS code is simply</a:t>
            </a:r>
            <a:r>
              <a:rPr lang="en-US" baseline="0" dirty="0" smtClean="0"/>
              <a:t> regular JavaScript. The code in the “body” of the if statement, that is NOT within an EJS segment, is pure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loops work just</a:t>
            </a:r>
            <a:r>
              <a:rPr lang="en-US" baseline="0" dirty="0" smtClean="0"/>
              <a:t> like if statements. The HTML in the “body” of the for loop has access to the variables from the for loop (e.g. `</a:t>
            </a:r>
            <a:r>
              <a:rPr lang="en-US" baseline="0" dirty="0" err="1" smtClean="0"/>
              <a:t>i</a:t>
            </a:r>
            <a:r>
              <a:rPr lang="en-US" baseline="0" dirty="0" smtClean="0"/>
              <a:t>`)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EJS Templates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Templates?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en-US" dirty="0" smtClean="0">
                <a:solidFill>
                  <a:schemeClr val="bg1"/>
                </a:solidFill>
              </a:rPr>
              <a:t>HTML files are too </a:t>
            </a:r>
            <a:r>
              <a:rPr lang="en-US" i="1" dirty="0" smtClean="0">
                <a:solidFill>
                  <a:schemeClr val="bg1"/>
                </a:solidFill>
              </a:rPr>
              <a:t>static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Most webpages are </a:t>
            </a:r>
            <a:r>
              <a:rPr lang="en-US" i="1" dirty="0" smtClean="0">
                <a:solidFill>
                  <a:schemeClr val="bg1"/>
                </a:solidFill>
              </a:rPr>
              <a:t>dynamic</a:t>
            </a:r>
            <a:r>
              <a:rPr lang="en-US" dirty="0" smtClean="0">
                <a:solidFill>
                  <a:schemeClr val="bg1"/>
                </a:solidFill>
              </a:rPr>
              <a:t> – they change based on data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Templates</a:t>
            </a:r>
            <a:r>
              <a:rPr lang="en-US" dirty="0" smtClean="0">
                <a:solidFill>
                  <a:schemeClr val="bg1"/>
                </a:solidFill>
              </a:rPr>
              <a:t> allow developers to create </a:t>
            </a:r>
            <a:r>
              <a:rPr lang="en-US" i="1" dirty="0" smtClean="0">
                <a:solidFill>
                  <a:schemeClr val="bg1"/>
                </a:solidFill>
              </a:rPr>
              <a:t>structure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layout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i="1" dirty="0" smtClean="0">
                <a:solidFill>
                  <a:schemeClr val="bg1"/>
                </a:solidFill>
              </a:rPr>
              <a:t>style</a:t>
            </a:r>
            <a:r>
              <a:rPr lang="en-US" dirty="0" smtClean="0">
                <a:solidFill>
                  <a:schemeClr val="bg1"/>
                </a:solidFill>
              </a:rPr>
              <a:t> for pages without using specific data – the data is dynamic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58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E</a:t>
            </a:r>
            <a:r>
              <a:rPr lang="en-US" dirty="0" smtClean="0"/>
              <a:t>mbedded </a:t>
            </a:r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dirty="0" smtClean="0"/>
              <a:t>lets developers write JavaScript code directly in HTML templates</a:t>
            </a:r>
          </a:p>
          <a:p>
            <a:endParaRPr lang="en-US" dirty="0" smtClean="0"/>
          </a:p>
          <a:p>
            <a:r>
              <a:rPr lang="en-US" dirty="0" smtClean="0"/>
              <a:t>The server renders these templates by </a:t>
            </a:r>
            <a:r>
              <a:rPr lang="en-US" b="1" dirty="0" smtClean="0"/>
              <a:t>passing in data</a:t>
            </a:r>
            <a:r>
              <a:rPr lang="en-US" dirty="0" smtClean="0"/>
              <a:t> in JSON form</a:t>
            </a:r>
          </a:p>
          <a:p>
            <a:endParaRPr lang="en-US" dirty="0" smtClean="0"/>
          </a:p>
          <a:p>
            <a:r>
              <a:rPr lang="en-US" dirty="0" smtClean="0"/>
              <a:t>The templates have </a:t>
            </a:r>
            <a:r>
              <a:rPr lang="en-US" b="1" dirty="0" smtClean="0"/>
              <a:t>placeholders</a:t>
            </a:r>
            <a:r>
              <a:rPr lang="en-US" dirty="0" smtClean="0"/>
              <a:t> and </a:t>
            </a:r>
            <a:r>
              <a:rPr lang="en-US" b="1" dirty="0" smtClean="0"/>
              <a:t>logic</a:t>
            </a:r>
            <a:r>
              <a:rPr lang="en-US" dirty="0" smtClean="0"/>
              <a:t> to change the page based on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87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Setup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22537"/>
            <a:ext cx="8486939" cy="14527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/>
            <a:r>
              <a:rPr lang="en-US" sz="3200" dirty="0" smtClean="0">
                <a:solidFill>
                  <a:srgbClr val="6ABF4B"/>
                </a:solidFill>
              </a:rPr>
              <a:t>command line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4800" dirty="0" smtClean="0">
                <a:solidFill>
                  <a:srgbClr val="020202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install </a:t>
            </a:r>
            <a:r>
              <a:rPr lang="en-US" sz="48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ejs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--save</a:t>
            </a:r>
            <a:endParaRPr lang="en-US" sz="48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4000500"/>
            <a:ext cx="10516340" cy="152657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app.js</a:t>
            </a:r>
          </a:p>
          <a:p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app.set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'view engine'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err="1">
                <a:solidFill>
                  <a:srgbClr val="A31515"/>
                </a:solidFill>
                <a:latin typeface="Consolas" panose="020B0609020204030204" pitchFamily="49" charset="0"/>
              </a:rPr>
              <a:t>ejs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57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</a:t>
            </a:r>
            <a:r>
              <a:rPr lang="en-US" dirty="0" smtClean="0"/>
              <a:t>Rendering – 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150" y="3875138"/>
            <a:ext cx="9201150" cy="20574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2"/>
                </a:solidFill>
              </a:rPr>
              <a:t>page.ejs</a:t>
            </a:r>
            <a:r>
              <a:rPr lang="en-US" sz="3200" dirty="0" smtClean="0"/>
              <a:t> is an HTML template file</a:t>
            </a:r>
          </a:p>
          <a:p>
            <a:r>
              <a:rPr lang="en-US" sz="32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jsonObject</a:t>
            </a:r>
            <a:r>
              <a:rPr lang="en-US" sz="3200" dirty="0" smtClean="0"/>
              <a:t> contains any JSON data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  <a:r>
              <a:rPr lang="en-US" sz="3200" dirty="0" smtClean="0"/>
              <a:t> will be usable within the </a:t>
            </a:r>
            <a:r>
              <a:rPr lang="en-US" sz="3200" dirty="0" err="1" smtClean="0">
                <a:solidFill>
                  <a:schemeClr val="accent2"/>
                </a:solidFill>
              </a:rPr>
              <a:t>page.ejs</a:t>
            </a:r>
            <a:r>
              <a:rPr lang="en-US" sz="3200" dirty="0" smtClean="0"/>
              <a:t> template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495425" y="1308919"/>
            <a:ext cx="9201150" cy="21717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'page'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jsonObject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08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– </a:t>
            </a:r>
            <a:r>
              <a:rPr lang="en-US" dirty="0" smtClean="0"/>
              <a:t>Rendered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 </a:t>
            </a:r>
            <a:r>
              <a:rPr lang="en-US" b="1" dirty="0" err="1" smtClean="0"/>
              <a:t>ejs</a:t>
            </a:r>
            <a:r>
              <a:rPr lang="en-US" dirty="0" smtClean="0"/>
              <a:t> file, EJS segments can use the dat</a:t>
            </a:r>
            <a:r>
              <a:rPr lang="en-US" dirty="0" smtClean="0"/>
              <a:t>a passed on the server</a:t>
            </a:r>
          </a:p>
          <a:p>
            <a:r>
              <a:rPr lang="en-US" dirty="0" smtClean="0"/>
              <a:t>JavaScript is rendered within </a:t>
            </a: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&lt;%= </a:t>
            </a:r>
            <a:r>
              <a:rPr lang="en-US" dirty="0"/>
              <a:t>…</a:t>
            </a: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%&gt;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page.ejs</a:t>
            </a:r>
            <a:endParaRPr lang="en-US" dirty="0" smtClean="0"/>
          </a:p>
          <a:p>
            <a:pPr marL="5715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&lt;%=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data.name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Age: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&lt;%=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17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</a:p>
          <a:p>
            <a:pPr marL="571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'Al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124700" y="3429000"/>
            <a:ext cx="43434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Rendered output</a:t>
            </a:r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Name: Al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Age: 2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80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– </a:t>
            </a:r>
            <a:r>
              <a:rPr lang="en-US" dirty="0" err="1" smtClean="0"/>
              <a:t>Scriptlets</a:t>
            </a:r>
            <a:r>
              <a:rPr lang="en-US" dirty="0" smtClean="0"/>
              <a:t> (For control 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EJS segments can also contain </a:t>
            </a:r>
            <a:r>
              <a:rPr lang="en-US" b="1" dirty="0" smtClean="0"/>
              <a:t>logic</a:t>
            </a:r>
            <a:r>
              <a:rPr lang="en-US" dirty="0" smtClean="0"/>
              <a:t> to change the rendered output</a:t>
            </a:r>
          </a:p>
          <a:p>
            <a:endParaRPr lang="en-US" dirty="0" smtClean="0"/>
          </a:p>
          <a:p>
            <a:r>
              <a:rPr lang="en-US" dirty="0" smtClean="0"/>
              <a:t>These special EJS </a:t>
            </a:r>
            <a:r>
              <a:rPr lang="en-US" i="1" dirty="0" err="1" smtClean="0"/>
              <a:t>scriptlets</a:t>
            </a:r>
            <a:r>
              <a:rPr lang="en-US" dirty="0" smtClean="0"/>
              <a:t> use </a:t>
            </a: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 </a:t>
            </a:r>
            <a:r>
              <a:rPr lang="en-US" dirty="0"/>
              <a:t>…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en-US" dirty="0" smtClean="0"/>
              <a:t> (no equals sign)</a:t>
            </a:r>
          </a:p>
          <a:p>
            <a:endParaRPr lang="en-US" dirty="0" smtClean="0"/>
          </a:p>
          <a:p>
            <a:r>
              <a:rPr lang="en-US" dirty="0" smtClean="0"/>
              <a:t>They use JavaScript to </a:t>
            </a:r>
            <a:r>
              <a:rPr lang="en-US" i="1" dirty="0" smtClean="0"/>
              <a:t>conditionally</a:t>
            </a:r>
            <a:r>
              <a:rPr lang="en-US" dirty="0" smtClean="0"/>
              <a:t> or </a:t>
            </a:r>
            <a:r>
              <a:rPr lang="en-US" i="1" dirty="0" smtClean="0"/>
              <a:t>repeatedly</a:t>
            </a:r>
            <a:r>
              <a:rPr lang="en-US" dirty="0" smtClean="0"/>
              <a:t> display HTML</a:t>
            </a:r>
          </a:p>
          <a:p>
            <a:endParaRPr lang="en-US" dirty="0"/>
          </a:p>
          <a:p>
            <a:r>
              <a:rPr lang="en-US" dirty="0" smtClean="0"/>
              <a:t>They do not directly output anything to the rendered output</a:t>
            </a:r>
          </a:p>
        </p:txBody>
      </p:sp>
    </p:spTree>
    <p:extLst>
      <p:ext uri="{BB962C8B-B14F-4D97-AF65-F5344CB8AC3E}">
        <p14:creationId xmlns:p14="http://schemas.microsoft.com/office/powerpoint/2010/main" val="1375902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324600" y="2514600"/>
            <a:ext cx="5486400" cy="3657600"/>
          </a:xfrm>
          <a:prstGeom prst="rect">
            <a:avLst/>
          </a:prstGeom>
          <a:solidFill>
            <a:srgbClr val="0070C0">
              <a:alpha val="8000"/>
            </a:srgbClr>
          </a:solidFill>
          <a:ln w="12700">
            <a:solidFill>
              <a:srgbClr val="00206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3657600"/>
            <a:ext cx="4572000" cy="2848331"/>
          </a:xfrm>
          <a:prstGeom prst="rect">
            <a:avLst/>
          </a:prstGeom>
          <a:solidFill>
            <a:srgbClr val="FF8300">
              <a:alpha val="13000"/>
            </a:srgbClr>
          </a:solidFill>
          <a:ln w="12700">
            <a:solidFill>
              <a:srgbClr val="FF83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If Statement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743700" cy="5257800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page.ejs</a:t>
            </a:r>
            <a:endParaRPr lang="en-US" dirty="0"/>
          </a:p>
          <a:p>
            <a:pPr marL="57150" indent="0">
              <a:buNone/>
            </a:pPr>
            <a:r>
              <a:rPr lang="en-US" sz="35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data.age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3500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</a:p>
          <a:p>
            <a:pPr marL="57150" indent="0">
              <a:buNone/>
            </a:pPr>
            <a:r>
              <a:rPr lang="en-US" sz="35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US" sz="35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You can drive</a:t>
            </a:r>
            <a:r>
              <a:rPr lang="en-US" sz="35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5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</a:p>
          <a:p>
            <a:pPr marL="57150" indent="0">
              <a:buNone/>
            </a:pPr>
            <a:endParaRPr lang="en-US" sz="17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data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(1)</a:t>
            </a:r>
            <a:endParaRPr lang="en-US" dirty="0">
              <a:solidFill>
                <a:schemeClr val="accent1"/>
              </a:solidFill>
              <a:latin typeface="+mj-lt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name: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accent2"/>
                </a:solidFill>
              </a:rPr>
              <a:t>Rendered </a:t>
            </a:r>
            <a:r>
              <a:rPr lang="en-US" dirty="0" smtClean="0">
                <a:solidFill>
                  <a:schemeClr val="accent2"/>
                </a:solidFill>
              </a:rPr>
              <a:t>output (1)</a:t>
            </a:r>
          </a:p>
          <a:p>
            <a:pPr marL="57150" indent="0">
              <a:buNone/>
            </a:pPr>
            <a:r>
              <a:rPr lang="en-US" sz="2400" dirty="0" smtClean="0"/>
              <a:t>Nothing!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53200" y="4686300"/>
            <a:ext cx="5143500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Rendered output (2)</a:t>
            </a:r>
          </a:p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You can drive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4686300"/>
            <a:ext cx="0" cy="457200"/>
          </a:xfrm>
          <a:prstGeom prst="straightConnector1">
            <a:avLst/>
          </a:prstGeom>
          <a:ln w="508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2584241"/>
            <a:ext cx="5159105" cy="131112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4C8E8"/>
                </a:solidFill>
                <a:latin typeface="Consolas" panose="020B0609020204030204" pitchFamily="49" charset="0"/>
              </a:rPr>
              <a:t>data </a:t>
            </a:r>
            <a:r>
              <a:rPr lang="en-US" sz="2800" dirty="0" smtClean="0">
                <a:solidFill>
                  <a:srgbClr val="54C8E8"/>
                </a:solidFill>
              </a:rPr>
              <a:t>(2)</a:t>
            </a:r>
            <a:endParaRPr lang="en-US" sz="2800" dirty="0">
              <a:solidFill>
                <a:srgbClr val="54C8E8"/>
              </a:solidFill>
            </a:endParaRPr>
          </a:p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name: 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'Sam'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age: </a:t>
            </a:r>
            <a:r>
              <a:rPr lang="en-US" sz="2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22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782050" y="4000500"/>
            <a:ext cx="0" cy="457200"/>
          </a:xfrm>
          <a:prstGeom prst="straightConnector1">
            <a:avLst/>
          </a:prstGeom>
          <a:ln w="508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08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 uiExpand="1" build="p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0858500" cy="2836657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page.ejs</a:t>
            </a:r>
            <a:endParaRPr lang="en-US" dirty="0"/>
          </a:p>
          <a:p>
            <a:pPr marL="57150" indent="0">
              <a:buNone/>
            </a:pPr>
            <a:r>
              <a:rPr lang="nn-NO" sz="3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 i++) {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</a:p>
          <a:p>
            <a:pPr marL="57150" indent="0">
              <a:buNone/>
            </a:pPr>
            <a:r>
              <a:rPr lang="nn-NO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&lt;p&gt;</a:t>
            </a:r>
            <a:r>
              <a:rPr lang="nn-NO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&lt;%=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nn-NO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n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nn-NO" sz="3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nn-NO" sz="3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endParaRPr lang="en-US" sz="3600" b="1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152900" y="3771900"/>
            <a:ext cx="44577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0"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Rendered output</a:t>
            </a:r>
            <a:endParaRPr lang="en-US" sz="3600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0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24000" y="3854935"/>
            <a:ext cx="2286000" cy="706643"/>
          </a:xfrm>
          <a:prstGeom prst="straightConnector1">
            <a:avLst/>
          </a:prstGeom>
          <a:ln w="508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08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504</Words>
  <Application>Microsoft Office PowerPoint</Application>
  <PresentationFormat>Widescreen</PresentationFormat>
  <Paragraphs>96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EJS Templates</vt:lpstr>
      <vt:lpstr>Why Templates?</vt:lpstr>
      <vt:lpstr>EJS introduction</vt:lpstr>
      <vt:lpstr>EJS Setup</vt:lpstr>
      <vt:lpstr>Server-Side Rendering – app.js</vt:lpstr>
      <vt:lpstr>Client-Side – Rendered Values</vt:lpstr>
      <vt:lpstr>Client-Side – Scriptlets (For control flow)</vt:lpstr>
      <vt:lpstr>EJS If Statement Example</vt:lpstr>
      <vt:lpstr>EJS for loop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111</cp:revision>
  <dcterms:created xsi:type="dcterms:W3CDTF">2019-03-11T04:04:09Z</dcterms:created>
  <dcterms:modified xsi:type="dcterms:W3CDTF">2020-01-17T16:31:06Z</dcterms:modified>
</cp:coreProperties>
</file>