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75" r:id="rId3"/>
    <p:sldId id="286" r:id="rId4"/>
    <p:sldId id="287" r:id="rId5"/>
    <p:sldId id="284" r:id="rId6"/>
    <p:sldId id="285" r:id="rId7"/>
    <p:sldId id="290" r:id="rId8"/>
    <p:sldId id="292" r:id="rId9"/>
    <p:sldId id="291" r:id="rId10"/>
    <p:sldId id="298" r:id="rId11"/>
    <p:sldId id="294" r:id="rId12"/>
    <p:sldId id="295" r:id="rId13"/>
    <p:sldId id="296" r:id="rId14"/>
    <p:sldId id="29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6BDD"/>
    <a:srgbClr val="020202"/>
    <a:srgbClr val="BBE2DD"/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7" d="100"/>
          <a:sy n="97" d="100"/>
        </p:scale>
        <p:origin x="105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 this question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97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status code is the primary piece of information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0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Ask</a:t>
            </a:r>
            <a:r>
              <a:rPr lang="en-US" b="0" baseline="0" dirty="0" smtClean="0"/>
              <a:t> the students this question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64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 </a:t>
            </a:r>
            <a:r>
              <a:rPr lang="en-US" b="0" dirty="0" smtClean="0"/>
              <a:t>is</a:t>
            </a:r>
            <a:r>
              <a:rPr lang="en-US" b="0" baseline="0" dirty="0" smtClean="0"/>
              <a:t> how the client and server communicate with each other. From the perspective of the full-stack architecture, it goes between the front-end and the back-end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60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web</a:t>
            </a:r>
            <a:r>
              <a:rPr lang="en-US" baseline="0" dirty="0" smtClean="0"/>
              <a:t> browser first </a:t>
            </a:r>
            <a:r>
              <a:rPr lang="en-US" i="1" baseline="0" dirty="0" smtClean="0"/>
              <a:t>sends</a:t>
            </a:r>
            <a:r>
              <a:rPr lang="en-US" i="0" baseline="0" dirty="0" smtClean="0"/>
              <a:t> an HTTP request. This happens whenever you type in a URL or click a link on the web!</a:t>
            </a:r>
          </a:p>
          <a:p>
            <a:endParaRPr lang="en-US" i="0" baseline="0" dirty="0" smtClean="0"/>
          </a:p>
          <a:p>
            <a:r>
              <a:rPr lang="en-US" i="0" baseline="0" dirty="0" smtClean="0"/>
              <a:t>This HTTP request contains some information, and is sent to the Host (in this case, www.example.com).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72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the host receives</a:t>
            </a:r>
            <a:r>
              <a:rPr lang="en-US" baseline="0" dirty="0" smtClean="0"/>
              <a:t> the request, it sends back an HTTP response.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HTTP response contains information about the response (e.g., 200 OK) along with the actual results. In this case, an HTML page was requested, so an HTML page is sent.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76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see how this actually</a:t>
            </a:r>
            <a:r>
              <a:rPr lang="en-US" baseline="0" dirty="0" smtClean="0"/>
              <a:t> looks on the web.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Open the</a:t>
            </a:r>
            <a:r>
              <a:rPr lang="en-US" baseline="0" dirty="0" smtClean="0"/>
              <a:t> link in Google Chrome</a:t>
            </a:r>
          </a:p>
          <a:p>
            <a:r>
              <a:rPr lang="en-US" baseline="0" dirty="0" smtClean="0"/>
              <a:t>Use </a:t>
            </a:r>
            <a:r>
              <a:rPr lang="en-US" b="1" baseline="0" dirty="0" smtClean="0"/>
              <a:t>F12</a:t>
            </a:r>
            <a:r>
              <a:rPr lang="en-US" b="0" baseline="0" dirty="0" smtClean="0"/>
              <a:t> to open the developer tools</a:t>
            </a:r>
          </a:p>
          <a:p>
            <a:r>
              <a:rPr lang="en-US" b="0" baseline="0" dirty="0" smtClean="0"/>
              <a:t>Go to the </a:t>
            </a:r>
            <a:r>
              <a:rPr lang="en-US" b="1" baseline="0" dirty="0" smtClean="0"/>
              <a:t>Network</a:t>
            </a:r>
            <a:r>
              <a:rPr lang="en-US" b="0" baseline="0" dirty="0" smtClean="0"/>
              <a:t> tab</a:t>
            </a:r>
          </a:p>
          <a:p>
            <a:r>
              <a:rPr lang="en-US" b="0" baseline="0" dirty="0" smtClean="0"/>
              <a:t>Refresh the page</a:t>
            </a:r>
          </a:p>
          <a:p>
            <a:r>
              <a:rPr lang="en-US" b="0" baseline="0" dirty="0" smtClean="0"/>
              <a:t>Click on the “sample.html” request</a:t>
            </a:r>
          </a:p>
          <a:p>
            <a:r>
              <a:rPr lang="en-US" b="0" baseline="0" dirty="0" smtClean="0"/>
              <a:t>Click on “view source” for the </a:t>
            </a:r>
            <a:r>
              <a:rPr lang="en-US" b="1" baseline="0" dirty="0" smtClean="0"/>
              <a:t>Response Headers</a:t>
            </a:r>
            <a:r>
              <a:rPr lang="en-US" b="0" baseline="0" dirty="0" smtClean="0"/>
              <a:t> and </a:t>
            </a:r>
            <a:r>
              <a:rPr lang="en-US" b="1" baseline="0" dirty="0" smtClean="0"/>
              <a:t>Request Headers</a:t>
            </a:r>
            <a:r>
              <a:rPr lang="en-US" b="0" baseline="0" dirty="0" smtClean="0"/>
              <a:t> to see the raw HTTP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49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talk a little bit</a:t>
            </a:r>
            <a:r>
              <a:rPr lang="en-US" baseline="0" dirty="0" smtClean="0"/>
              <a:t> more about requests.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Where are requests</a:t>
            </a:r>
            <a:r>
              <a:rPr lang="en-US" b="1" baseline="0" dirty="0" smtClean="0"/>
              <a:t> sent?</a:t>
            </a:r>
            <a:r>
              <a:rPr lang="en-US" b="0" baseline="0" dirty="0" smtClean="0"/>
              <a:t> From the client to the server.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6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Talk about GET requests</a:t>
            </a:r>
            <a:r>
              <a:rPr lang="en-US" b="0" baseline="0" dirty="0" smtClean="0"/>
              <a:t> and POST requests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27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</a:t>
            </a:r>
            <a:r>
              <a:rPr lang="en-US" baseline="0" dirty="0" smtClean="0"/>
              <a:t> the IMDB search link</a:t>
            </a:r>
          </a:p>
          <a:p>
            <a:r>
              <a:rPr lang="en-US" baseline="0" dirty="0" smtClean="0"/>
              <a:t>Enter the text “Star Wars”</a:t>
            </a:r>
          </a:p>
          <a:p>
            <a:r>
              <a:rPr lang="en-US" baseline="0" dirty="0" smtClean="0"/>
              <a:t>Check the “TV Series” checkbox</a:t>
            </a:r>
          </a:p>
          <a:p>
            <a:r>
              <a:rPr lang="en-US" baseline="0" dirty="0" smtClean="0"/>
              <a:t>Click the “Search” button</a:t>
            </a:r>
          </a:p>
          <a:p>
            <a:r>
              <a:rPr lang="en-US" baseline="0" dirty="0" smtClean="0"/>
              <a:t>Note the results and the updated URL that contains query parameters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 a </a:t>
            </a:r>
            <a:r>
              <a:rPr lang="en-US" b="1" baseline="0" dirty="0" smtClean="0"/>
              <a:t>question mark</a:t>
            </a:r>
            <a:r>
              <a:rPr lang="en-US" b="0" baseline="0" dirty="0" smtClean="0"/>
              <a:t> at the end of the base URL, then the </a:t>
            </a:r>
            <a:r>
              <a:rPr lang="en-US" b="1" baseline="0" dirty="0" smtClean="0"/>
              <a:t>parameter name</a:t>
            </a:r>
            <a:r>
              <a:rPr lang="en-US" b="0" baseline="0" dirty="0" smtClean="0"/>
              <a:t>, then an </a:t>
            </a:r>
            <a:r>
              <a:rPr lang="en-US" b="1" baseline="0" dirty="0" smtClean="0"/>
              <a:t>equals sign</a:t>
            </a:r>
            <a:r>
              <a:rPr lang="en-US" b="0" baseline="0" dirty="0" smtClean="0"/>
              <a:t>, then the </a:t>
            </a:r>
            <a:r>
              <a:rPr lang="en-US" b="1" baseline="0" dirty="0" smtClean="0"/>
              <a:t>parameter value</a:t>
            </a:r>
            <a:r>
              <a:rPr lang="en-US" b="0" baseline="0" dirty="0" smtClean="0"/>
              <a:t> (no spaces)</a:t>
            </a:r>
          </a:p>
          <a:p>
            <a:r>
              <a:rPr lang="en-US" b="0" baseline="0" dirty="0" smtClean="0"/>
              <a:t>Multiple parameters are separated by the </a:t>
            </a:r>
            <a:r>
              <a:rPr lang="en-US" b="1" baseline="0" dirty="0" smtClean="0"/>
              <a:t>ampersand</a:t>
            </a:r>
          </a:p>
          <a:p>
            <a:endParaRPr lang="en-US" b="1" baseline="0" dirty="0" smtClean="0"/>
          </a:p>
          <a:p>
            <a:r>
              <a:rPr lang="en-US" b="0" baseline="0" dirty="0" smtClean="0"/>
              <a:t>So now that the request has been sent, what happens next?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10,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10,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10,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search/titl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imdb.com/search/title/?title=star+wars&amp;title_type=tv_serie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xar.com/thispagedoesnotexis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://www.columbia.edu/~fdc/sample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HTTP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Web 201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HTTP Methods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400" u="sng" dirty="0">
                <a:solidFill>
                  <a:schemeClr val="bg1"/>
                </a:solidFill>
              </a:rPr>
              <a:t>GET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is used to </a:t>
            </a:r>
            <a:r>
              <a:rPr lang="en-US" sz="3600" b="1" dirty="0">
                <a:solidFill>
                  <a:schemeClr val="bg1"/>
                </a:solidFill>
              </a:rPr>
              <a:t>request data</a:t>
            </a:r>
            <a:r>
              <a:rPr lang="en-US" sz="3600" dirty="0">
                <a:solidFill>
                  <a:schemeClr val="bg1"/>
                </a:solidFill>
              </a:rPr>
              <a:t> from a specified resource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pPr marL="57150" indent="0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57150" indent="0">
              <a:buNone/>
            </a:pPr>
            <a:r>
              <a:rPr lang="en-US" sz="3600" dirty="0" smtClean="0">
                <a:solidFill>
                  <a:schemeClr val="bg1"/>
                </a:solidFill>
              </a:rPr>
              <a:t>These are sent when the user loads a webpage for the first time, searches, or reads any data.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400" u="sng" dirty="0">
                <a:solidFill>
                  <a:schemeClr val="bg1"/>
                </a:solidFill>
              </a:rPr>
              <a:t>POST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is used to </a:t>
            </a:r>
            <a:r>
              <a:rPr lang="en-US" sz="3600" b="1" dirty="0">
                <a:solidFill>
                  <a:schemeClr val="bg1"/>
                </a:solidFill>
              </a:rPr>
              <a:t>send data</a:t>
            </a:r>
            <a:r>
              <a:rPr lang="en-US" sz="3600" dirty="0">
                <a:solidFill>
                  <a:schemeClr val="bg1"/>
                </a:solidFill>
              </a:rPr>
              <a:t> to a server to create/update a resource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pPr marL="57150" indent="0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57150" indent="0">
              <a:buNone/>
            </a:pPr>
            <a:r>
              <a:rPr lang="en-US" sz="3600" dirty="0" smtClean="0">
                <a:solidFill>
                  <a:schemeClr val="bg1"/>
                </a:solidFill>
              </a:rPr>
              <a:t>These are sent when the user fills out a form, sends a new message, or creates/updates any data.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9400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71500"/>
          </a:xfrm>
        </p:spPr>
        <p:txBody>
          <a:bodyPr/>
          <a:lstStyle/>
          <a:p>
            <a:pPr marL="57150" indent="0">
              <a:buNone/>
            </a:pPr>
            <a:r>
              <a:rPr lang="en-US" dirty="0" smtClean="0"/>
              <a:t>Example: </a:t>
            </a:r>
            <a:r>
              <a:rPr lang="en-US" dirty="0" smtClean="0">
                <a:hlinkClick r:id="rId3"/>
              </a:rPr>
              <a:t>https://www.imdb.com/search/title/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32183" y="1771650"/>
            <a:ext cx="11727634" cy="72635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57150" indent="0">
              <a:buNone/>
            </a:pPr>
            <a:r>
              <a:rPr lang="en-US" sz="2800" dirty="0">
                <a:hlinkClick r:id="rId4"/>
              </a:rPr>
              <a:t>https://www.imdb.com/search/title/?title=star+wars&amp;title_type=tv_series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867400" y="1912242"/>
            <a:ext cx="5829300" cy="457200"/>
          </a:xfrm>
          <a:prstGeom prst="rect">
            <a:avLst/>
          </a:prstGeom>
          <a:solidFill>
            <a:schemeClr val="tx1">
              <a:lumMod val="75000"/>
              <a:alpha val="25000"/>
            </a:schemeClr>
          </a:solidFill>
          <a:ln w="19050">
            <a:solidFill>
              <a:schemeClr val="bg2">
                <a:lumMod val="75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182" y="2638595"/>
            <a:ext cx="11464517" cy="17912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u="sng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Query parameters</a:t>
            </a:r>
            <a:r>
              <a:rPr lang="en-US" sz="3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are optional </a:t>
            </a:r>
            <a:r>
              <a:rPr lang="en-US" sz="3600" b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key-value pairs</a:t>
            </a:r>
            <a:r>
              <a:rPr lang="en-US" sz="3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appended to the end of a URL. The server uses this extra data to respond appropriately to the request.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4582479"/>
            <a:ext cx="10808087" cy="8494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?title=</a:t>
            </a:r>
            <a:r>
              <a:rPr lang="en-US" sz="4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star+wars&amp;title_type</a:t>
            </a:r>
            <a:r>
              <a:rPr lang="en-US" sz="4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4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tv_series</a:t>
            </a:r>
            <a:endParaRPr lang="en-US" sz="4000" dirty="0" smtClean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95300" y="4686300"/>
            <a:ext cx="342900" cy="571500"/>
          </a:xfrm>
          <a:prstGeom prst="rect">
            <a:avLst/>
          </a:prstGeom>
          <a:solidFill>
            <a:schemeClr val="accent2">
              <a:alpha val="25000"/>
            </a:schemeClr>
          </a:solidFill>
          <a:ln w="1905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38200" y="4688373"/>
            <a:ext cx="1417320" cy="571500"/>
          </a:xfrm>
          <a:prstGeom prst="rect">
            <a:avLst/>
          </a:prstGeom>
          <a:solidFill>
            <a:srgbClr val="E95EBE">
              <a:alpha val="25000"/>
            </a:srgbClr>
          </a:solidFill>
          <a:ln w="19050">
            <a:solidFill>
              <a:srgbClr val="E95EBE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55520" y="4686300"/>
            <a:ext cx="274320" cy="571500"/>
          </a:xfrm>
          <a:prstGeom prst="rect">
            <a:avLst/>
          </a:prstGeom>
          <a:solidFill>
            <a:srgbClr val="FF8300">
              <a:alpha val="25000"/>
            </a:srgbClr>
          </a:solidFill>
          <a:ln w="19050">
            <a:solidFill>
              <a:srgbClr val="FF8300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29840" y="4686300"/>
            <a:ext cx="2505456" cy="5715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035296" y="4700016"/>
            <a:ext cx="274320" cy="557784"/>
          </a:xfrm>
          <a:prstGeom prst="rect">
            <a:avLst/>
          </a:prstGeom>
          <a:solidFill>
            <a:srgbClr val="7030A0">
              <a:alpha val="25000"/>
            </a:srgbClr>
          </a:solidFill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5530424"/>
            <a:ext cx="55688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 smtClean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8200" y="5545765"/>
            <a:ext cx="280269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 smtClean="0">
                <a:solidFill>
                  <a:srgbClr val="E95EBE"/>
                </a:solidFill>
              </a:rPr>
              <a:t>Parameter Name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52726" y="5529631"/>
            <a:ext cx="54886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 smtClean="0">
                <a:solidFill>
                  <a:srgbClr val="FF8300"/>
                </a:solidFill>
              </a:rPr>
              <a:t>=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52900" y="5545765"/>
            <a:ext cx="276646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 smtClean="0">
                <a:solidFill>
                  <a:schemeClr val="accent1"/>
                </a:solidFill>
              </a:rPr>
              <a:t>Parameter Value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00909" y="5530424"/>
            <a:ext cx="59215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7030A0"/>
                </a:solidFill>
              </a:rPr>
              <a:t>&amp;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1540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 animBg="1"/>
      <p:bldP spid="11" grpId="0" animBg="1"/>
      <p:bldP spid="12" grpId="0" animBg="1"/>
      <p:bldP spid="13" grpId="0" animBg="1"/>
      <p:bldP spid="15" grpId="0" animBg="1"/>
      <p:bldP spid="16" grpId="0"/>
      <p:bldP spid="17" grpId="0"/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Responses</a:t>
            </a:r>
            <a:endParaRPr lang="en-US" dirty="0"/>
          </a:p>
        </p:txBody>
      </p:sp>
      <p:pic>
        <p:nvPicPr>
          <p:cNvPr id="6146" name="Picture 2" descr="Image result for giv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11" r="-1"/>
          <a:stretch/>
        </p:blipFill>
        <p:spPr bwMode="auto">
          <a:xfrm>
            <a:off x="5105400" y="0"/>
            <a:ext cx="7086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6298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Status Codes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71500"/>
          </a:xfrm>
        </p:spPr>
        <p:txBody>
          <a:bodyPr/>
          <a:lstStyle/>
          <a:p>
            <a:pPr marL="5715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Example: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www.pixar.com/thispagedoesnotexist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6700" y="1714500"/>
            <a:ext cx="4490653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i="1" dirty="0" smtClean="0">
                <a:solidFill>
                  <a:schemeClr val="accent1"/>
                </a:solidFill>
              </a:rPr>
              <a:t>What does 404 mean?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3584" y="1714500"/>
            <a:ext cx="2416367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 smtClean="0">
                <a:solidFill>
                  <a:schemeClr val="accent1"/>
                </a:solidFill>
              </a:rPr>
              <a:t>Not Found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6700" y="2520616"/>
            <a:ext cx="11544299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u="sng" dirty="0" smtClean="0">
                <a:solidFill>
                  <a:schemeClr val="bg1"/>
                </a:solidFill>
              </a:rPr>
              <a:t>HTTP status codes</a:t>
            </a:r>
            <a:r>
              <a:rPr lang="en-US" sz="3200" dirty="0" smtClean="0">
                <a:solidFill>
                  <a:schemeClr val="bg1"/>
                </a:solidFill>
              </a:rPr>
              <a:t> tell the requestor the type of the response</a:t>
            </a:r>
          </a:p>
        </p:txBody>
      </p:sp>
      <p:pic>
        <p:nvPicPr>
          <p:cNvPr id="7172" name="Picture 4" descr="Image result for http status codes exampl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4" y="3326732"/>
            <a:ext cx="73723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638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Responses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238043"/>
            <a:ext cx="8183117" cy="32770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95600" y="4229100"/>
            <a:ext cx="39148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Data (JSON, XML, </a:t>
            </a:r>
            <a:r>
              <a:rPr lang="en-US" sz="2800" dirty="0" err="1">
                <a:solidFill>
                  <a:schemeClr val="bg1"/>
                </a:solidFill>
              </a:rPr>
              <a:t>etc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15" y="1075957"/>
            <a:ext cx="3934374" cy="20005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78168" y="1493389"/>
            <a:ext cx="22888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HTML pages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9296" y="3809622"/>
            <a:ext cx="2286319" cy="10669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6294" y="4876571"/>
            <a:ext cx="3372321" cy="18195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667884" y="3238043"/>
            <a:ext cx="1549142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Images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4800" y="1096898"/>
            <a:ext cx="3069279" cy="201926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14505" y="2422796"/>
            <a:ext cx="131029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Scripts</a:t>
            </a:r>
          </a:p>
        </p:txBody>
      </p:sp>
    </p:spTree>
    <p:extLst>
      <p:ext uri="{BB962C8B-B14F-4D97-AF65-F5344CB8AC3E}">
        <p14:creationId xmlns:p14="http://schemas.microsoft.com/office/powerpoint/2010/main" val="1277350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Requests</a:t>
            </a:r>
          </a:p>
          <a:p>
            <a:r>
              <a:rPr lang="en-US" dirty="0" smtClean="0"/>
              <a:t>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015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73518"/>
            <a:ext cx="10972800" cy="710964"/>
          </a:xfrm>
        </p:spPr>
        <p:txBody>
          <a:bodyPr/>
          <a:lstStyle/>
          <a:p>
            <a:r>
              <a:rPr lang="en-US" dirty="0" smtClean="0"/>
              <a:t>Where have you seen http?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4114800"/>
            <a:ext cx="11081880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HTTP is at the beginning of </a:t>
            </a:r>
            <a:r>
              <a:rPr lang="en-US" sz="3600" dirty="0" smtClean="0">
                <a:solidFill>
                  <a:schemeClr val="bg1"/>
                </a:solidFill>
              </a:rPr>
              <a:t>URLs we use every day!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1264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3073518"/>
            <a:ext cx="10972800" cy="7109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What does HTTP stand for?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114800"/>
            <a:ext cx="6165790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 err="1"/>
              <a:t>H</a:t>
            </a:r>
            <a:r>
              <a:rPr lang="en-US" sz="3600" dirty="0" err="1"/>
              <a:t>yper</a:t>
            </a:r>
            <a:r>
              <a:rPr lang="en-US" sz="3600" b="1" dirty="0" err="1"/>
              <a:t>T</a:t>
            </a:r>
            <a:r>
              <a:rPr lang="en-US" sz="3600" dirty="0" err="1"/>
              <a:t>ext</a:t>
            </a:r>
            <a:r>
              <a:rPr lang="en-US" sz="3600" dirty="0"/>
              <a:t> </a:t>
            </a:r>
            <a:r>
              <a:rPr lang="en-US" sz="3600" b="1" dirty="0"/>
              <a:t>T</a:t>
            </a:r>
            <a:r>
              <a:rPr lang="en-US" sz="3600" dirty="0"/>
              <a:t>ransfer </a:t>
            </a:r>
            <a:r>
              <a:rPr lang="en-US" sz="3600" b="1" dirty="0" smtClean="0"/>
              <a:t>P</a:t>
            </a:r>
            <a:r>
              <a:rPr lang="en-US" sz="3600" dirty="0" smtClean="0"/>
              <a:t>rotocol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80457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Full-Stack Web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80999" y="1714500"/>
            <a:ext cx="4012863" cy="4229100"/>
          </a:xfrm>
          <a:prstGeom prst="roundRect">
            <a:avLst>
              <a:gd name="adj" fmla="val 1376"/>
            </a:avLst>
          </a:prstGeom>
          <a:solidFill>
            <a:schemeClr val="accent1">
              <a:lumMod val="20000"/>
              <a:lumOff val="80000"/>
              <a:alpha val="25000"/>
            </a:schemeClr>
          </a:solidFill>
          <a:ln w="19050">
            <a:solidFill>
              <a:srgbClr val="54C8E8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Front-end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(client side)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HTML</a:t>
            </a:r>
            <a:r>
              <a:rPr lang="en-US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CSS</a:t>
            </a:r>
            <a:r>
              <a:rPr lang="en-US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JavaScript</a:t>
            </a:r>
            <a:r>
              <a:rPr lang="en-US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EJS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900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i="1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User Interface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032970" y="1714500"/>
            <a:ext cx="6743700" cy="4229100"/>
          </a:xfrm>
          <a:prstGeom prst="roundRect">
            <a:avLst>
              <a:gd name="adj" fmla="val 1304"/>
            </a:avLst>
          </a:prstGeom>
          <a:solidFill>
            <a:srgbClr val="00586F">
              <a:alpha val="10000"/>
            </a:srgbClr>
          </a:solidFill>
          <a:ln w="19050">
            <a:solidFill>
              <a:srgbClr val="00586F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Back-end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(server side)</a:t>
            </a:r>
          </a:p>
        </p:txBody>
      </p:sp>
      <p:pic>
        <p:nvPicPr>
          <p:cNvPr id="2050" name="Picture 2" descr="Image result for computer screen phone screen icon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07" y="240648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erver icon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107" y="2743199"/>
            <a:ext cx="2171700" cy="206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erver icon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2743200"/>
            <a:ext cx="2069763" cy="206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89071" y="4971202"/>
            <a:ext cx="3064329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 smtClean="0">
                <a:solidFill>
                  <a:srgbClr val="000000"/>
                </a:solidFill>
              </a:rPr>
              <a:t>Node.js, Express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i="1" dirty="0" smtClean="0">
                <a:solidFill>
                  <a:srgbClr val="000000"/>
                </a:solidFill>
              </a:rPr>
              <a:t>Server</a:t>
            </a:r>
            <a:endParaRPr lang="en-US" i="1" dirty="0" smtClean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96300" y="4971202"/>
            <a:ext cx="3178629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 smtClean="0">
                <a:solidFill>
                  <a:srgbClr val="000000"/>
                </a:solidFill>
              </a:rPr>
              <a:t>MySQL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i="1" dirty="0" smtClean="0">
                <a:solidFill>
                  <a:srgbClr val="000000"/>
                </a:solidFill>
              </a:rPr>
              <a:t>Database</a:t>
            </a:r>
            <a:endParaRPr lang="en-US" i="1" dirty="0" smtClean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52900" y="3657600"/>
            <a:ext cx="1143000" cy="0"/>
          </a:xfrm>
          <a:prstGeom prst="straightConnector1">
            <a:avLst/>
          </a:prstGeom>
          <a:ln w="25400">
            <a:solidFill>
              <a:schemeClr val="accent1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52900" y="3730833"/>
            <a:ext cx="1143000" cy="0"/>
          </a:xfrm>
          <a:prstGeom prst="straightConnector1">
            <a:avLst/>
          </a:prstGeom>
          <a:ln w="25400">
            <a:solidFill>
              <a:srgbClr val="00586F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788611" y="4114800"/>
            <a:ext cx="1280160" cy="0"/>
          </a:xfrm>
          <a:prstGeom prst="straightConnector1">
            <a:avLst/>
          </a:prstGeom>
          <a:ln w="22225">
            <a:solidFill>
              <a:srgbClr val="000000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766238" y="3762174"/>
            <a:ext cx="1280160" cy="0"/>
          </a:xfrm>
          <a:prstGeom prst="straightConnector1">
            <a:avLst/>
          </a:prstGeom>
          <a:ln w="22225">
            <a:solidFill>
              <a:srgbClr val="00586F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19545" y="3364467"/>
            <a:ext cx="14182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 smtClean="0">
                <a:solidFill>
                  <a:srgbClr val="00586F"/>
                </a:solidFill>
              </a:rPr>
              <a:t>SQL Queries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19545" y="4053212"/>
            <a:ext cx="14182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JSON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88115" y="3241468"/>
            <a:ext cx="880070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 smtClean="0">
                <a:solidFill>
                  <a:schemeClr val="accent1"/>
                </a:solidFill>
              </a:rPr>
              <a:t>HTTP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3924300" y="2914650"/>
            <a:ext cx="1600200" cy="1485900"/>
          </a:xfrm>
          <a:prstGeom prst="ellipse">
            <a:avLst/>
          </a:prstGeom>
          <a:noFill/>
          <a:ln w="8255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3831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2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.yimg.com/ny/api/res/1.2/PXLxUnAfa8viCp.2YVBvVg--~A/YXBwaWQ9aGlnaGxhbmRlcjtzbT0xO3c9MTIwMDtoPTg0MA--/http:/media.zenfs.com/en/homerun/feed_manager_auto_publish_494/5209a8eb56221b6903913edc799b72c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0"/>
            <a:ext cx="9829514" cy="688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41946" y="1257300"/>
            <a:ext cx="322190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rgbClr val="020202"/>
                </a:solidFill>
              </a:rPr>
              <a:t>Web </a:t>
            </a:r>
            <a:r>
              <a:rPr lang="en-US" sz="2400" dirty="0" smtClean="0">
                <a:solidFill>
                  <a:srgbClr val="020202"/>
                </a:solidFill>
              </a:rPr>
              <a:t>Browser (client)</a:t>
            </a:r>
            <a:endParaRPr lang="en-US" sz="2400" dirty="0" smtClean="0">
              <a:solidFill>
                <a:srgbClr val="020202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52900" y="5615385"/>
            <a:ext cx="3657600" cy="9144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1242C"/>
                </a:solidFill>
                <a:latin typeface="Courier"/>
              </a:rPr>
              <a:t>GET /index.html HTTP/1.1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1242C"/>
                </a:solidFill>
                <a:latin typeface="Courier"/>
              </a:rPr>
              <a:t>Host: www.example.com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81800" y="1413037"/>
            <a:ext cx="408413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rgbClr val="020202"/>
                </a:solidFill>
              </a:rPr>
              <a:t>www.example.com (server)</a:t>
            </a:r>
            <a:endParaRPr lang="en-US" sz="2400" dirty="0" smtClean="0">
              <a:solidFill>
                <a:srgbClr val="020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87876" y="254087"/>
            <a:ext cx="4215962" cy="9048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b="1" dirty="0" smtClean="0">
                <a:solidFill>
                  <a:srgbClr val="020202"/>
                </a:solidFill>
              </a:rPr>
              <a:t>HTTP Request</a:t>
            </a:r>
          </a:p>
        </p:txBody>
      </p:sp>
    </p:spTree>
    <p:extLst>
      <p:ext uri="{BB962C8B-B14F-4D97-AF65-F5344CB8AC3E}">
        <p14:creationId xmlns:p14="http://schemas.microsoft.com/office/powerpoint/2010/main" val="22898951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2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0"/>
            <a:ext cx="980257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76922" y="1257300"/>
            <a:ext cx="322190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rgbClr val="020202"/>
                </a:solidFill>
              </a:rPr>
              <a:t>Web </a:t>
            </a:r>
            <a:r>
              <a:rPr lang="en-US" sz="2400" dirty="0" smtClean="0">
                <a:solidFill>
                  <a:srgbClr val="020202"/>
                </a:solidFill>
              </a:rPr>
              <a:t>Browser (client)</a:t>
            </a:r>
            <a:endParaRPr lang="en-US" sz="2400" dirty="0" smtClean="0">
              <a:solidFill>
                <a:srgbClr val="020202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645921" y="5372100"/>
            <a:ext cx="5029200" cy="12573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42C"/>
                </a:solidFill>
                <a:latin typeface="Courier"/>
              </a:rPr>
              <a:t>HTTP/1.1 200 </a:t>
            </a:r>
            <a:r>
              <a:rPr lang="en-US" altLang="en-US" sz="1600" dirty="0" smtClean="0">
                <a:solidFill>
                  <a:srgbClr val="21242C"/>
                </a:solidFill>
                <a:latin typeface="Courier"/>
              </a:rPr>
              <a:t>OK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42C"/>
                </a:solidFill>
                <a:latin typeface="Courier"/>
              </a:rPr>
              <a:t>Content-Type: text/html; </a:t>
            </a:r>
            <a:r>
              <a:rPr lang="en-US" altLang="en-US" sz="1600" dirty="0" smtClean="0">
                <a:solidFill>
                  <a:srgbClr val="21242C"/>
                </a:solidFill>
                <a:latin typeface="Courier"/>
              </a:rPr>
              <a:t>charset=UTF-8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21242C"/>
                </a:solidFill>
                <a:latin typeface="Courier"/>
              </a:rPr>
              <a:t>Content-Length</a:t>
            </a:r>
            <a:r>
              <a:rPr lang="en-US" altLang="en-US" sz="1600" dirty="0">
                <a:solidFill>
                  <a:srgbClr val="21242C"/>
                </a:solidFill>
                <a:latin typeface="Courier"/>
              </a:rPr>
              <a:t>: </a:t>
            </a:r>
            <a:r>
              <a:rPr lang="en-US" altLang="en-US" sz="1600" dirty="0" smtClean="0">
                <a:solidFill>
                  <a:srgbClr val="21242C"/>
                </a:solidFill>
                <a:latin typeface="Courier"/>
              </a:rPr>
              <a:t>208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42C"/>
                </a:solidFill>
                <a:latin typeface="Courier"/>
              </a:rPr>
              <a:t>&lt;!DOCTYPE html... </a:t>
            </a:r>
            <a:r>
              <a:rPr lang="en-US" altLang="en-US" sz="1600" dirty="0" smtClean="0">
                <a:solidFill>
                  <a:srgbClr val="21242C"/>
                </a:solidFill>
                <a:latin typeface="Courier"/>
              </a:rPr>
              <a:t>(more)</a:t>
            </a:r>
            <a:endParaRPr lang="en-US" altLang="en-US" sz="1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94652" y="1413037"/>
            <a:ext cx="408413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rgbClr val="020202"/>
                </a:solidFill>
              </a:rPr>
              <a:t>www.example.com (server)</a:t>
            </a:r>
            <a:endParaRPr lang="en-US" sz="2400" dirty="0" smtClean="0">
              <a:solidFill>
                <a:srgbClr val="02020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87876" y="254087"/>
            <a:ext cx="4687245" cy="9048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b="1" dirty="0" smtClean="0">
                <a:solidFill>
                  <a:srgbClr val="020202"/>
                </a:solidFill>
              </a:rPr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14808210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rief descrip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81200"/>
            <a:ext cx="6858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13277" y="695337"/>
            <a:ext cx="2565446" cy="9048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2020" y="5029200"/>
            <a:ext cx="612796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hlinkClick r:id="rId4"/>
              </a:rPr>
              <a:t>http://www.columbia.edu/~fdc/sample.html</a:t>
            </a: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44259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Requests</a:t>
            </a:r>
            <a:endParaRPr lang="en-US" dirty="0"/>
          </a:p>
        </p:txBody>
      </p:sp>
      <p:pic>
        <p:nvPicPr>
          <p:cNvPr id="4104" name="Picture 8" descr="Image result for raise han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11"/>
          <a:stretch/>
        </p:blipFill>
        <p:spPr bwMode="auto">
          <a:xfrm>
            <a:off x="5181600" y="0"/>
            <a:ext cx="70866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2848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</TotalTime>
  <Words>606</Words>
  <Application>Microsoft Office PowerPoint</Application>
  <PresentationFormat>Widescreen</PresentationFormat>
  <Paragraphs>121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Calibri</vt:lpstr>
      <vt:lpstr>Consolas</vt:lpstr>
      <vt:lpstr>Courier</vt:lpstr>
      <vt:lpstr>Segoe UI</vt:lpstr>
      <vt:lpstr>Wingdings</vt:lpstr>
      <vt:lpstr>Hyland 2019</vt:lpstr>
      <vt:lpstr>HTTP</vt:lpstr>
      <vt:lpstr>Agenda</vt:lpstr>
      <vt:lpstr>Where have you seen http?</vt:lpstr>
      <vt:lpstr>PowerPoint Presentation</vt:lpstr>
      <vt:lpstr>Full-Stack Web Architecture</vt:lpstr>
      <vt:lpstr>PowerPoint Presentation</vt:lpstr>
      <vt:lpstr>PowerPoint Presentation</vt:lpstr>
      <vt:lpstr>PowerPoint Presentation</vt:lpstr>
      <vt:lpstr>Requests</vt:lpstr>
      <vt:lpstr>HTTP Methods</vt:lpstr>
      <vt:lpstr>Query Parameters</vt:lpstr>
      <vt:lpstr>Responses</vt:lpstr>
      <vt:lpstr>Status Codes</vt:lpstr>
      <vt:lpstr>Types of Responses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87</cp:revision>
  <dcterms:created xsi:type="dcterms:W3CDTF">2019-03-11T04:04:09Z</dcterms:created>
  <dcterms:modified xsi:type="dcterms:W3CDTF">2020-01-10T19:35:01Z</dcterms:modified>
</cp:coreProperties>
</file>