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75" r:id="rId3"/>
    <p:sldId id="289" r:id="rId4"/>
    <p:sldId id="260" r:id="rId5"/>
    <p:sldId id="285" r:id="rId6"/>
    <p:sldId id="286" r:id="rId7"/>
    <p:sldId id="287" r:id="rId8"/>
    <p:sldId id="288" r:id="rId9"/>
    <p:sldId id="290" r:id="rId10"/>
    <p:sldId id="291" r:id="rId11"/>
    <p:sldId id="292" r:id="rId12"/>
    <p:sldId id="293" r:id="rId13"/>
    <p:sldId id="294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HTML</a:t>
            </a:r>
            <a:r>
              <a:rPr lang="en-US" b="0" baseline="0" dirty="0"/>
              <a:t> is used to create the structure and content of a webpage. Each element on the page is represented in HTML.</a:t>
            </a:r>
          </a:p>
          <a:p>
            <a:r>
              <a:rPr lang="en-US" b="1" baseline="0" dirty="0"/>
              <a:t>CSS</a:t>
            </a:r>
            <a:r>
              <a:rPr lang="en-US" b="0" baseline="0" dirty="0"/>
              <a:t> is used to style a webpage.</a:t>
            </a:r>
          </a:p>
          <a:p>
            <a:r>
              <a:rPr lang="en-US" b="1" baseline="0" dirty="0"/>
              <a:t>JavaScript</a:t>
            </a:r>
            <a:r>
              <a:rPr lang="en-US" b="0" baseline="0" dirty="0"/>
              <a:t> is used to add interactivity to a webpage. It is also used to communicate between the front-end and the back-end of a web application.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6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going to someone’s Twitter profile. This webpage is not created manually for every single twitter user; instead, the front-end has to look for the data belonging to a given user, and use that</a:t>
            </a:r>
            <a:r>
              <a:rPr lang="en-US" baseline="0" dirty="0"/>
              <a:t> data to populate the page.</a:t>
            </a:r>
          </a:p>
          <a:p>
            <a:endParaRPr lang="en-US" baseline="0" dirty="0"/>
          </a:p>
          <a:p>
            <a:r>
              <a:rPr lang="en-US" baseline="0" dirty="0"/>
              <a:t>On Arthur’s Twitter profile, it lists his </a:t>
            </a:r>
            <a:r>
              <a:rPr lang="en-US" b="1" baseline="0" dirty="0"/>
              <a:t>name</a:t>
            </a:r>
            <a:r>
              <a:rPr lang="en-US" baseline="0" dirty="0"/>
              <a:t>, and it has a blue checkmark because he </a:t>
            </a:r>
            <a:r>
              <a:rPr lang="en-US" b="1" baseline="0" dirty="0"/>
              <a:t>is verified</a:t>
            </a:r>
            <a:r>
              <a:rPr lang="en-US" baseline="0" dirty="0"/>
              <a:t>. It displays his </a:t>
            </a:r>
            <a:r>
              <a:rPr lang="en-US" b="1" baseline="0" dirty="0"/>
              <a:t>bio</a:t>
            </a:r>
            <a:r>
              <a:rPr lang="en-US" baseline="0" dirty="0"/>
              <a:t>, and a lot of other information about him (</a:t>
            </a:r>
            <a:r>
              <a:rPr lang="en-US" b="1" baseline="0" dirty="0"/>
              <a:t>location, website, join date</a:t>
            </a:r>
            <a:r>
              <a:rPr lang="en-US" baseline="0" dirty="0"/>
              <a:t>). This information will be different for every user, but the front-end functionality will be the same!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0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other side, think about updating a Twitter profile. When Arthur wants to update his profile, or send a tweet, he does</a:t>
            </a:r>
            <a:r>
              <a:rPr lang="en-US" baseline="0" dirty="0"/>
              <a:t> not have to update the HTML on his page… all he has to do is click “Edit Profile” and he can make changes!</a:t>
            </a:r>
          </a:p>
          <a:p>
            <a:endParaRPr lang="en-US" baseline="0" dirty="0"/>
          </a:p>
          <a:p>
            <a:r>
              <a:rPr lang="en-US" baseline="0" dirty="0"/>
              <a:t>When he fills out this form with his </a:t>
            </a:r>
            <a:r>
              <a:rPr lang="en-US" b="1" baseline="0" dirty="0"/>
              <a:t>Name</a:t>
            </a:r>
            <a:r>
              <a:rPr lang="en-US" b="0" baseline="0" dirty="0"/>
              <a:t>, </a:t>
            </a:r>
            <a:r>
              <a:rPr lang="en-US" b="1" baseline="0" dirty="0"/>
              <a:t>Bio</a:t>
            </a:r>
            <a:r>
              <a:rPr lang="en-US" b="0" baseline="0" dirty="0"/>
              <a:t>, and </a:t>
            </a:r>
            <a:r>
              <a:rPr lang="en-US" b="1" baseline="0" dirty="0"/>
              <a:t>Location</a:t>
            </a:r>
            <a:r>
              <a:rPr lang="en-US" baseline="0" dirty="0"/>
              <a:t>, the front-end will send the data after he clicks the </a:t>
            </a:r>
            <a:r>
              <a:rPr lang="en-US" b="1" baseline="0" dirty="0"/>
              <a:t>Save</a:t>
            </a:r>
            <a:r>
              <a:rPr lang="en-US" b="0" baseline="0" dirty="0"/>
              <a:t> button. Then, the data will update on the server, and his profile page will update too!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9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The</a:t>
            </a:r>
            <a:r>
              <a:rPr lang="en-US" b="0" baseline="0" dirty="0"/>
              <a:t> backend consists of the Server and the Database.</a:t>
            </a:r>
          </a:p>
          <a:p>
            <a:r>
              <a:rPr lang="en-US" b="0" baseline="0" dirty="0"/>
              <a:t>The </a:t>
            </a:r>
            <a:r>
              <a:rPr lang="en-US" b="1" baseline="0" dirty="0"/>
              <a:t>server</a:t>
            </a:r>
            <a:r>
              <a:rPr lang="en-US" b="0" baseline="0" dirty="0"/>
              <a:t> stores, processes, and delivers webpages to clients.</a:t>
            </a:r>
          </a:p>
          <a:p>
            <a:r>
              <a:rPr lang="en-US" b="0" baseline="0" dirty="0"/>
              <a:t>The </a:t>
            </a:r>
            <a:r>
              <a:rPr lang="en-US" b="1" baseline="0" dirty="0"/>
              <a:t>database</a:t>
            </a:r>
            <a:r>
              <a:rPr lang="en-US" b="0" baseline="0" dirty="0"/>
              <a:t> stores data for the web application. The server communicates with the database to figure out which data to use for a certain page, or to update the data. There are several different databases!</a:t>
            </a:r>
          </a:p>
          <a:p>
            <a:endParaRPr lang="en-US" b="0" baseline="0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37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59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53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35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9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19,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19,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19,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rthurpb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Full-stack </a:t>
            </a:r>
            <a:br>
              <a:rPr lang="en-US" sz="6600" dirty="0"/>
            </a:br>
            <a:r>
              <a:rPr lang="en-US" sz="6600" dirty="0"/>
              <a:t>Web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201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MINI-QUIZ – What data could be in a database?</a:t>
            </a:r>
          </a:p>
        </p:txBody>
      </p:sp>
      <p:pic>
        <p:nvPicPr>
          <p:cNvPr id="4098" name="Picture 2" descr="Image result for arthur pb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3200400" cy="505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twitter logo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9" t="21127" r="25528" b="21127"/>
          <a:stretch/>
        </p:blipFill>
        <p:spPr bwMode="auto">
          <a:xfrm>
            <a:off x="3009900" y="1714500"/>
            <a:ext cx="1419225" cy="127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38800" y="1714500"/>
            <a:ext cx="5235344" cy="433657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</a:rPr>
              <a:t>Name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</a:rPr>
              <a:t>Bio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</a:rPr>
              <a:t>Verification Status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</a:rPr>
              <a:t>Location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</a:rPr>
              <a:t>Website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</a:rPr>
              <a:t>Join Date </a:t>
            </a:r>
          </a:p>
        </p:txBody>
      </p:sp>
    </p:spTree>
    <p:extLst>
      <p:ext uri="{BB962C8B-B14F-4D97-AF65-F5344CB8AC3E}">
        <p14:creationId xmlns:p14="http://schemas.microsoft.com/office/powerpoint/2010/main" val="16007436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– Data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4864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endParaRPr lang="en-US" sz="3200"/>
          </a:p>
          <a:p>
            <a:pPr marL="57150" indent="0">
              <a:buNone/>
            </a:pPr>
            <a:endParaRPr lang="en-US" sz="3200" dirty="0"/>
          </a:p>
          <a:p>
            <a:r>
              <a:rPr lang="en-US" sz="3200" dirty="0"/>
              <a:t>If the front-end requests data, the server will search the database to find the relevant information</a:t>
            </a:r>
          </a:p>
          <a:p>
            <a:endParaRPr lang="en-US" sz="3200" dirty="0"/>
          </a:p>
          <a:p>
            <a:r>
              <a:rPr lang="en-US" sz="3200" dirty="0"/>
              <a:t>If the front-end wants to update data, the server will update the database as needed</a:t>
            </a:r>
          </a:p>
        </p:txBody>
      </p:sp>
    </p:spTree>
    <p:extLst>
      <p:ext uri="{BB962C8B-B14F-4D97-AF65-F5344CB8AC3E}">
        <p14:creationId xmlns:p14="http://schemas.microsoft.com/office/powerpoint/2010/main" val="82126357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3900" y="2059781"/>
            <a:ext cx="3657599" cy="2738438"/>
          </a:xfrm>
        </p:spPr>
        <p:txBody>
          <a:bodyPr/>
          <a:lstStyle/>
          <a:p>
            <a:pPr algn="r"/>
            <a:r>
              <a:rPr lang="en-US" dirty="0"/>
              <a:t>Full-stack</a:t>
            </a:r>
          </a:p>
        </p:txBody>
      </p:sp>
      <p:pic>
        <p:nvPicPr>
          <p:cNvPr id="5122" name="Picture 2" descr="Image result for full stack web development graph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-381000"/>
            <a:ext cx="7620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03972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Full-stack – Everything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514600"/>
          </a:xfrm>
        </p:spPr>
        <p:txBody>
          <a:bodyPr>
            <a:normAutofit/>
          </a:bodyPr>
          <a:lstStyle/>
          <a:p>
            <a:r>
              <a:rPr lang="en-US" sz="3200" b="1" dirty="0"/>
              <a:t>Full-stack</a:t>
            </a:r>
            <a:r>
              <a:rPr lang="en-US" sz="3200" dirty="0"/>
              <a:t> developers need to understand the full picture of a web application</a:t>
            </a:r>
          </a:p>
          <a:p>
            <a:endParaRPr lang="en-US" sz="3200" dirty="0"/>
          </a:p>
          <a:p>
            <a:r>
              <a:rPr lang="en-US" sz="3200" dirty="0"/>
              <a:t>They work with </a:t>
            </a:r>
            <a:r>
              <a:rPr lang="en-US" sz="3200" i="1" dirty="0"/>
              <a:t>all parts</a:t>
            </a:r>
            <a:r>
              <a:rPr lang="en-US" sz="3200" dirty="0"/>
              <a:t> of the stack, including frameworks: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429000"/>
            <a:ext cx="2740174" cy="355174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6565A"/>
                </a:solidFill>
              </a:rPr>
              <a:t>HTML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6565A"/>
                </a:solidFill>
              </a:rPr>
              <a:t>CSS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6565A"/>
                </a:solidFill>
              </a:rPr>
              <a:t>JavaScript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6565A"/>
                </a:solidFill>
              </a:rPr>
              <a:t>Server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6565A"/>
                </a:solidFill>
              </a:rPr>
              <a:t>Database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5800" y="3429000"/>
            <a:ext cx="6790898" cy="355174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56565A"/>
                </a:solidFill>
              </a:rPr>
              <a:t>EJS</a:t>
            </a:r>
            <a:r>
              <a:rPr lang="en-US" sz="2800" dirty="0">
                <a:solidFill>
                  <a:srgbClr val="56565A"/>
                </a:solidFill>
              </a:rPr>
              <a:t> (</a:t>
            </a:r>
            <a:r>
              <a:rPr lang="en-US" sz="2800" dirty="0" err="1">
                <a:solidFill>
                  <a:srgbClr val="56565A"/>
                </a:solidFill>
              </a:rPr>
              <a:t>Templating</a:t>
            </a:r>
            <a:r>
              <a:rPr lang="en-US" sz="2800" dirty="0">
                <a:solidFill>
                  <a:srgbClr val="56565A"/>
                </a:solidFill>
              </a:rPr>
              <a:t> Engine)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56565A"/>
                </a:solidFill>
              </a:rPr>
              <a:t>HTTP</a:t>
            </a:r>
            <a:r>
              <a:rPr lang="en-US" sz="2800" dirty="0">
                <a:solidFill>
                  <a:srgbClr val="56565A"/>
                </a:solidFill>
              </a:rPr>
              <a:t> (Communication Protocol)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56565A"/>
                </a:solidFill>
              </a:rPr>
              <a:t>Node.js</a:t>
            </a:r>
            <a:r>
              <a:rPr lang="en-US" sz="2800" dirty="0">
                <a:solidFill>
                  <a:srgbClr val="56565A"/>
                </a:solidFill>
              </a:rPr>
              <a:t> and </a:t>
            </a:r>
            <a:r>
              <a:rPr lang="en-US" sz="2800" b="1" dirty="0">
                <a:solidFill>
                  <a:srgbClr val="56565A"/>
                </a:solidFill>
              </a:rPr>
              <a:t>Express</a:t>
            </a:r>
            <a:r>
              <a:rPr lang="en-US" sz="2800" dirty="0">
                <a:solidFill>
                  <a:srgbClr val="56565A"/>
                </a:solidFill>
              </a:rPr>
              <a:t> (Web Server)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56565A"/>
                </a:solidFill>
              </a:rPr>
              <a:t>MySQL or Repl.it DB</a:t>
            </a:r>
            <a:r>
              <a:rPr lang="en-US" sz="2800" dirty="0">
                <a:solidFill>
                  <a:srgbClr val="56565A"/>
                </a:solidFill>
              </a:rPr>
              <a:t> (Database)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56565A"/>
                </a:solidFill>
              </a:rPr>
              <a:t>SQL </a:t>
            </a:r>
            <a:r>
              <a:rPr lang="en-US" sz="2800" dirty="0">
                <a:solidFill>
                  <a:srgbClr val="56565A"/>
                </a:solidFill>
              </a:rPr>
              <a:t>queries</a:t>
            </a:r>
            <a:r>
              <a:rPr lang="en-US" sz="2800" b="1" dirty="0">
                <a:solidFill>
                  <a:srgbClr val="56565A"/>
                </a:solidFill>
              </a:rPr>
              <a:t> </a:t>
            </a:r>
            <a:r>
              <a:rPr lang="en-US" sz="2800" dirty="0">
                <a:solidFill>
                  <a:srgbClr val="56565A"/>
                </a:solidFill>
              </a:rPr>
              <a:t>and </a:t>
            </a:r>
            <a:r>
              <a:rPr lang="en-US" sz="2800" b="1" dirty="0">
                <a:solidFill>
                  <a:srgbClr val="56565A"/>
                </a:solidFill>
              </a:rPr>
              <a:t>JSON</a:t>
            </a:r>
            <a:r>
              <a:rPr lang="en-US" sz="2800" dirty="0">
                <a:solidFill>
                  <a:srgbClr val="56565A"/>
                </a:solidFill>
              </a:rPr>
              <a:t> data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7746951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Full-Stack Web Architecture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80999" y="1714500"/>
            <a:ext cx="4012863" cy="4229100"/>
          </a:xfrm>
          <a:prstGeom prst="roundRect">
            <a:avLst>
              <a:gd name="adj" fmla="val 1376"/>
            </a:avLst>
          </a:prstGeom>
          <a:solidFill>
            <a:schemeClr val="accent1">
              <a:lumMod val="20000"/>
              <a:lumOff val="80000"/>
              <a:alpha val="25000"/>
            </a:schemeClr>
          </a:solidFill>
          <a:ln w="19050">
            <a:solidFill>
              <a:srgbClr val="54C8E8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Front-end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(client side)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HTML</a:t>
            </a: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CSS</a:t>
            </a: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JavaScript</a:t>
            </a: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EJS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User Interface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032970" y="1714500"/>
            <a:ext cx="6743700" cy="4229100"/>
          </a:xfrm>
          <a:prstGeom prst="roundRect">
            <a:avLst>
              <a:gd name="adj" fmla="val 1304"/>
            </a:avLst>
          </a:prstGeom>
          <a:solidFill>
            <a:srgbClr val="00586F">
              <a:alpha val="10000"/>
            </a:srgbClr>
          </a:solidFill>
          <a:ln w="19050">
            <a:solidFill>
              <a:srgbClr val="00586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Back-end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(server side)</a:t>
            </a:r>
          </a:p>
        </p:txBody>
      </p:sp>
      <p:pic>
        <p:nvPicPr>
          <p:cNvPr id="2050" name="Picture 2" descr="Image result for computer screen phone screen icon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07" y="240648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 ico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107" y="2743199"/>
            <a:ext cx="2171700" cy="20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erver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2743200"/>
            <a:ext cx="2069763" cy="20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9071" y="4971202"/>
            <a:ext cx="3064329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</a:rPr>
              <a:t>Node.js, Express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i="1" dirty="0">
                <a:solidFill>
                  <a:srgbClr val="000000"/>
                </a:solidFill>
              </a:rPr>
              <a:t>Server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6300" y="4971202"/>
            <a:ext cx="3178629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</a:rPr>
              <a:t>MySQL or Repl.it DB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i="1" dirty="0">
                <a:solidFill>
                  <a:srgbClr val="000000"/>
                </a:solidFill>
              </a:rPr>
              <a:t>Database</a:t>
            </a:r>
            <a:endParaRPr lang="en-US" i="1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52900" y="3657600"/>
            <a:ext cx="1143000" cy="0"/>
          </a:xfrm>
          <a:prstGeom prst="straightConnector1">
            <a:avLst/>
          </a:prstGeom>
          <a:ln w="25400">
            <a:solidFill>
              <a:schemeClr val="accent1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52900" y="3730833"/>
            <a:ext cx="1143000" cy="0"/>
          </a:xfrm>
          <a:prstGeom prst="straightConnector1">
            <a:avLst/>
          </a:prstGeom>
          <a:ln w="25400">
            <a:solidFill>
              <a:srgbClr val="00586F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788611" y="4114800"/>
            <a:ext cx="1280160" cy="0"/>
          </a:xfrm>
          <a:prstGeom prst="straightConnector1">
            <a:avLst/>
          </a:prstGeom>
          <a:ln w="22225">
            <a:solidFill>
              <a:srgbClr val="000000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66238" y="3762174"/>
            <a:ext cx="1280160" cy="0"/>
          </a:xfrm>
          <a:prstGeom prst="straightConnector1">
            <a:avLst/>
          </a:prstGeom>
          <a:ln w="22225">
            <a:solidFill>
              <a:srgbClr val="00586F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19545" y="3364467"/>
            <a:ext cx="14182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0586F"/>
                </a:solidFill>
              </a:rPr>
              <a:t>SQL Queries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19545" y="4053212"/>
            <a:ext cx="14182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00000"/>
                </a:solidFill>
              </a:rPr>
              <a:t>JSON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88115" y="3241468"/>
            <a:ext cx="88007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accent1"/>
                </a:solidFill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7073831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  <a:p>
            <a:r>
              <a:rPr lang="en-US" dirty="0"/>
              <a:t>Back-end</a:t>
            </a:r>
          </a:p>
          <a:p>
            <a:r>
              <a:rPr lang="en-US" dirty="0"/>
              <a:t>Full-stack</a:t>
            </a:r>
          </a:p>
        </p:txBody>
      </p:sp>
    </p:spTree>
    <p:extLst>
      <p:ext uri="{BB962C8B-B14F-4D97-AF65-F5344CB8AC3E}">
        <p14:creationId xmlns:p14="http://schemas.microsoft.com/office/powerpoint/2010/main" val="26294015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h1.redbubble.net/image.524578001.4620/flat,750x,075,f-pad,750x1000,f8f8f8.u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9" b="13600"/>
          <a:stretch/>
        </p:blipFill>
        <p:spPr bwMode="auto">
          <a:xfrm>
            <a:off x="2781300" y="0"/>
            <a:ext cx="7143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97417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7769" y="2059781"/>
            <a:ext cx="3049431" cy="2738438"/>
          </a:xfrm>
        </p:spPr>
        <p:txBody>
          <a:bodyPr/>
          <a:lstStyle/>
          <a:p>
            <a:pPr algn="r"/>
            <a:r>
              <a:rPr lang="en-US" dirty="0"/>
              <a:t>Front-end</a:t>
            </a:r>
            <a:br>
              <a:rPr lang="en-US" dirty="0"/>
            </a:br>
            <a:r>
              <a:rPr lang="en-US" sz="3200" dirty="0"/>
              <a:t>(client side)</a:t>
            </a:r>
            <a:endParaRPr lang="en-US" dirty="0"/>
          </a:p>
        </p:txBody>
      </p:sp>
      <p:pic>
        <p:nvPicPr>
          <p:cNvPr id="4100" name="Picture 4" descr="Image result for front e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5" r="18110"/>
          <a:stretch/>
        </p:blipFill>
        <p:spPr bwMode="auto">
          <a:xfrm>
            <a:off x="4452258" y="0"/>
            <a:ext cx="77397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3203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– The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685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front-end</a:t>
            </a:r>
            <a:r>
              <a:rPr lang="en-US" dirty="0"/>
              <a:t> of a web application is everything the user sees</a:t>
            </a:r>
          </a:p>
        </p:txBody>
      </p:sp>
      <p:pic>
        <p:nvPicPr>
          <p:cNvPr id="1026" name="Picture 2" descr="Image result for ht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37719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s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057400"/>
            <a:ext cx="2673526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javascri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948" y="1600200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57914" y="6057900"/>
            <a:ext cx="161807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Structure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48555" y="6043152"/>
            <a:ext cx="105381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Style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05424" y="6043152"/>
            <a:ext cx="192584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Interactivity</a:t>
            </a:r>
          </a:p>
        </p:txBody>
      </p:sp>
    </p:spTree>
    <p:extLst>
      <p:ext uri="{BB962C8B-B14F-4D97-AF65-F5344CB8AC3E}">
        <p14:creationId xmlns:p14="http://schemas.microsoft.com/office/powerpoint/2010/main" val="32944621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– Data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6629400" cy="2171700"/>
          </a:xfrm>
        </p:spPr>
        <p:txBody>
          <a:bodyPr>
            <a:normAutofit/>
          </a:bodyPr>
          <a:lstStyle/>
          <a:p>
            <a:r>
              <a:rPr lang="en-US" dirty="0"/>
              <a:t>The front-end </a:t>
            </a:r>
            <a:r>
              <a:rPr lang="en-US" b="1" dirty="0"/>
              <a:t>receives</a:t>
            </a:r>
            <a:r>
              <a:rPr lang="en-US" dirty="0"/>
              <a:t> data </a:t>
            </a:r>
            <a:r>
              <a:rPr lang="en-US" i="1" dirty="0"/>
              <a:t>from</a:t>
            </a:r>
            <a:r>
              <a:rPr lang="en-US" dirty="0"/>
              <a:t> the back-end and uses it to show the information </a:t>
            </a:r>
            <a:r>
              <a:rPr lang="en-US" i="1" dirty="0"/>
              <a:t>to</a:t>
            </a:r>
            <a:r>
              <a:rPr lang="en-US" dirty="0"/>
              <a:t> the user</a:t>
            </a:r>
          </a:p>
          <a:p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Example: </a:t>
            </a:r>
            <a:r>
              <a:rPr lang="en-US" dirty="0">
                <a:hlinkClick r:id="rId3"/>
              </a:rPr>
              <a:t>https://twitter.com/arthurpbs</a:t>
            </a: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0" y="1257300"/>
            <a:ext cx="3696216" cy="51061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7810500" y="4000500"/>
            <a:ext cx="1600200" cy="342900"/>
          </a:xfrm>
          <a:prstGeom prst="rect">
            <a:avLst/>
          </a:prstGeom>
          <a:solidFill>
            <a:srgbClr val="6ABF4B">
              <a:alpha val="10000"/>
            </a:srgbClr>
          </a:solidFill>
          <a:ln w="28575">
            <a:solidFill>
              <a:srgbClr val="6ABF4B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410700" y="4000500"/>
            <a:ext cx="228600" cy="3429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810500" y="4686300"/>
            <a:ext cx="3314700" cy="544606"/>
          </a:xfrm>
          <a:prstGeom prst="rect">
            <a:avLst/>
          </a:prstGeom>
          <a:solidFill>
            <a:srgbClr val="E95EBE">
              <a:alpha val="10000"/>
            </a:srgbClr>
          </a:solidFill>
          <a:ln w="28575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810500" y="5301502"/>
            <a:ext cx="2171700" cy="984997"/>
          </a:xfrm>
          <a:prstGeom prst="rect">
            <a:avLst/>
          </a:prstGeom>
          <a:solidFill>
            <a:srgbClr val="FFB71B">
              <a:alpha val="10000"/>
            </a:srgbClr>
          </a:solidFill>
          <a:ln w="28575">
            <a:solidFill>
              <a:srgbClr val="FFB71B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3543300"/>
            <a:ext cx="6580648" cy="25206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2"/>
                </a:solidFill>
              </a:rPr>
              <a:t>Name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1"/>
                </a:solidFill>
              </a:rPr>
              <a:t>Is Verified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5EBE"/>
                </a:solidFill>
              </a:rPr>
              <a:t>Bio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8300"/>
                </a:solidFill>
              </a:rPr>
              <a:t>Location, Website, Join Date</a:t>
            </a:r>
          </a:p>
        </p:txBody>
      </p:sp>
    </p:spTree>
    <p:extLst>
      <p:ext uri="{BB962C8B-B14F-4D97-AF65-F5344CB8AC3E}">
        <p14:creationId xmlns:p14="http://schemas.microsoft.com/office/powerpoint/2010/main" val="4277710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377" y="1143000"/>
            <a:ext cx="5029200" cy="54497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– Data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5943600" cy="2171700"/>
          </a:xfrm>
        </p:spPr>
        <p:txBody>
          <a:bodyPr>
            <a:normAutofit/>
          </a:bodyPr>
          <a:lstStyle/>
          <a:p>
            <a:r>
              <a:rPr lang="en-US" dirty="0"/>
              <a:t>The front-end </a:t>
            </a:r>
            <a:r>
              <a:rPr lang="en-US" b="1" dirty="0"/>
              <a:t>sends</a:t>
            </a:r>
            <a:r>
              <a:rPr lang="en-US" dirty="0"/>
              <a:t> data </a:t>
            </a:r>
            <a:r>
              <a:rPr lang="en-US" i="1" dirty="0"/>
              <a:t>from</a:t>
            </a:r>
            <a:r>
              <a:rPr lang="en-US" dirty="0"/>
              <a:t> the user </a:t>
            </a:r>
            <a:r>
              <a:rPr lang="en-US" i="1" dirty="0"/>
              <a:t>to</a:t>
            </a:r>
            <a:r>
              <a:rPr lang="en-US" dirty="0"/>
              <a:t> the back-end to update it</a:t>
            </a:r>
          </a:p>
          <a:p>
            <a:endParaRPr lang="en-US" sz="1800" dirty="0"/>
          </a:p>
          <a:p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Example: Editing Twitter Profile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592186" y="3952654"/>
            <a:ext cx="1600200" cy="517008"/>
          </a:xfrm>
          <a:prstGeom prst="rect">
            <a:avLst/>
          </a:prstGeom>
          <a:solidFill>
            <a:srgbClr val="6ABF4B">
              <a:alpha val="10000"/>
            </a:srgbClr>
          </a:solidFill>
          <a:ln w="28575">
            <a:solidFill>
              <a:srgbClr val="6ABF4B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92186" y="4767146"/>
            <a:ext cx="4786423" cy="800100"/>
          </a:xfrm>
          <a:prstGeom prst="rect">
            <a:avLst/>
          </a:prstGeom>
          <a:solidFill>
            <a:srgbClr val="E95EBE">
              <a:alpha val="10000"/>
            </a:srgbClr>
          </a:solidFill>
          <a:ln w="28575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592186" y="6081596"/>
            <a:ext cx="1600200" cy="492499"/>
          </a:xfrm>
          <a:prstGeom prst="rect">
            <a:avLst/>
          </a:prstGeom>
          <a:solidFill>
            <a:srgbClr val="FFB71B">
              <a:alpha val="10000"/>
            </a:srgbClr>
          </a:solidFill>
          <a:ln w="28575">
            <a:solidFill>
              <a:srgbClr val="FFB71B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3657600"/>
            <a:ext cx="3229089" cy="25206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2"/>
                </a:solidFill>
              </a:rPr>
              <a:t>Name</a:t>
            </a:r>
            <a:endParaRPr lang="en-US" sz="36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95EBE"/>
                </a:solidFill>
              </a:rPr>
              <a:t>Bio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8300"/>
                </a:solidFill>
              </a:rPr>
              <a:t>Location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1"/>
                </a:solidFill>
              </a:rPr>
              <a:t>Save Button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0782299" y="1161087"/>
            <a:ext cx="814277" cy="439113"/>
          </a:xfrm>
          <a:prstGeom prst="rect">
            <a:avLst/>
          </a:prstGeom>
          <a:solidFill>
            <a:schemeClr val="accent1">
              <a:alpha val="10000"/>
            </a:schemeClr>
          </a:solidFill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455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7" grpId="0" animBg="1"/>
      <p:bldP spid="1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7769" y="2059781"/>
            <a:ext cx="3049431" cy="2738438"/>
          </a:xfrm>
        </p:spPr>
        <p:txBody>
          <a:bodyPr/>
          <a:lstStyle/>
          <a:p>
            <a:pPr algn="r"/>
            <a:r>
              <a:rPr lang="en-US" dirty="0"/>
              <a:t>Back-end</a:t>
            </a:r>
            <a:br>
              <a:rPr lang="en-US" dirty="0"/>
            </a:br>
            <a:r>
              <a:rPr lang="en-US" sz="3200" dirty="0"/>
              <a:t>(Server Side)</a:t>
            </a:r>
            <a:endParaRPr lang="en-US" dirty="0"/>
          </a:p>
        </p:txBody>
      </p:sp>
      <p:pic>
        <p:nvPicPr>
          <p:cNvPr id="2052" name="Picture 4" descr="Image result for server illustr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1" r="10875"/>
          <a:stretch/>
        </p:blipFill>
        <p:spPr bwMode="auto">
          <a:xfrm>
            <a:off x="4991100" y="-33645"/>
            <a:ext cx="7200900" cy="692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29999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– behind the scenes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1430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back-end</a:t>
            </a:r>
            <a:r>
              <a:rPr lang="en-US" dirty="0"/>
              <a:t> of a web application is the engine that runs the website</a:t>
            </a:r>
          </a:p>
          <a:p>
            <a:r>
              <a:rPr lang="en-US" dirty="0"/>
              <a:t>It processes requests from the front-end, and holds data for the app</a:t>
            </a:r>
          </a:p>
        </p:txBody>
      </p:sp>
      <p:pic>
        <p:nvPicPr>
          <p:cNvPr id="3076" name="Picture 4" descr="https://upload.wikimedia.org/wikipedia/commons/thumb/b/b2/Database-mysql.svg/424px-Database-mysql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7" b="6556"/>
          <a:stretch/>
        </p:blipFill>
        <p:spPr bwMode="auto">
          <a:xfrm>
            <a:off x="9142942" y="4079718"/>
            <a:ext cx="1791758" cy="216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64959" y="5981405"/>
            <a:ext cx="168860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Database</a:t>
            </a:r>
          </a:p>
        </p:txBody>
      </p:sp>
      <p:pic>
        <p:nvPicPr>
          <p:cNvPr id="3078" name="Picture 6" descr="Image result for serv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37719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nodejs"/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9" r="23530"/>
          <a:stretch/>
        </p:blipFill>
        <p:spPr bwMode="auto">
          <a:xfrm>
            <a:off x="1924050" y="4114505"/>
            <a:ext cx="1371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543034" y="5981405"/>
            <a:ext cx="12766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</a:t>
            </a:r>
          </a:p>
        </p:txBody>
      </p:sp>
      <p:pic>
        <p:nvPicPr>
          <p:cNvPr id="1026" name="Picture 2" descr="Mongodb Icon of Flat style - Available in SVG, PNG, EPS, AI &amp; Icon fonts">
            <a:extLst>
              <a:ext uri="{FF2B5EF4-FFF2-40B4-BE49-F238E27FC236}">
                <a16:creationId xmlns:a16="http://schemas.microsoft.com/office/drawing/2014/main" id="{5EEBD976-3BE5-4748-9DC1-FE7C08931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161" y="3793436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base Icon - Free Download, PNG and Vector">
            <a:extLst>
              <a:ext uri="{FF2B5EF4-FFF2-40B4-BE49-F238E27FC236}">
                <a16:creationId xmlns:a16="http://schemas.microsoft.com/office/drawing/2014/main" id="{9B3CDFDF-3E27-49A9-BA4C-07DEBC87D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928" y="2431609"/>
            <a:ext cx="18097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4867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638</Words>
  <Application>Microsoft Office PowerPoint</Application>
  <PresentationFormat>Widescreen</PresentationFormat>
  <Paragraphs>108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Wingdings</vt:lpstr>
      <vt:lpstr>Hyland 2019</vt:lpstr>
      <vt:lpstr>Full-stack  Web Development</vt:lpstr>
      <vt:lpstr>Agenda</vt:lpstr>
      <vt:lpstr>PowerPoint Presentation</vt:lpstr>
      <vt:lpstr>Front-end (client side)</vt:lpstr>
      <vt:lpstr>Front-end – The user interface</vt:lpstr>
      <vt:lpstr>Front-end – Data Transfer</vt:lpstr>
      <vt:lpstr>Front-end – Data Transfer</vt:lpstr>
      <vt:lpstr>Back-end (Server Side)</vt:lpstr>
      <vt:lpstr>Back-end – behind the scenes</vt:lpstr>
      <vt:lpstr>MINI-QUIZ – What data could be in a database?</vt:lpstr>
      <vt:lpstr>Back-end – Data Transfer</vt:lpstr>
      <vt:lpstr>Full-stack</vt:lpstr>
      <vt:lpstr>Full-stack – Everything</vt:lpstr>
      <vt:lpstr>Full-Stack Web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63</cp:revision>
  <dcterms:created xsi:type="dcterms:W3CDTF">2019-03-11T04:04:09Z</dcterms:created>
  <dcterms:modified xsi:type="dcterms:W3CDTF">2021-01-19T19:23:15Z</dcterms:modified>
</cp:coreProperties>
</file>