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75" r:id="rId3"/>
    <p:sldId id="278" r:id="rId4"/>
    <p:sldId id="276" r:id="rId5"/>
    <p:sldId id="286" r:id="rId6"/>
    <p:sldId id="287" r:id="rId7"/>
    <p:sldId id="279" r:id="rId8"/>
    <p:sldId id="288" r:id="rId9"/>
    <p:sldId id="289" r:id="rId10"/>
    <p:sldId id="29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F6F"/>
    <a:srgbClr val="9F9FFF"/>
    <a:srgbClr val="FFFFFF"/>
    <a:srgbClr val="9CDCFE"/>
    <a:srgbClr val="DCDCAA"/>
    <a:srgbClr val="4EC9B0"/>
    <a:srgbClr val="080808"/>
    <a:srgbClr val="181818"/>
    <a:srgbClr val="212121"/>
    <a:srgbClr val="0A0A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535" autoAdjust="0"/>
  </p:normalViewPr>
  <p:slideViewPr>
    <p:cSldViewPr showGuides="1">
      <p:cViewPr varScale="1">
        <p:scale>
          <a:sx n="97" d="100"/>
          <a:sy n="97" d="100"/>
        </p:scale>
        <p:origin x="1056" y="90"/>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Ask</a:t>
            </a:r>
            <a:r>
              <a:rPr lang="en-US" sz="1200" b="0" i="0" kern="1200" baseline="0" dirty="0" smtClean="0">
                <a:solidFill>
                  <a:schemeClr val="tx1"/>
                </a:solidFill>
                <a:effectLst/>
                <a:latin typeface="+mn-lt"/>
                <a:ea typeface="+mn-ea"/>
                <a:cs typeface="+mn-cs"/>
              </a:rPr>
              <a:t> the students to name some objects (any objects) and describe them.</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3568707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JavaScript, an </a:t>
            </a:r>
            <a:r>
              <a:rPr lang="en-US" sz="1200" b="0" i="0" u="sng" kern="1200" dirty="0" smtClean="0">
                <a:solidFill>
                  <a:schemeClr val="tx1"/>
                </a:solidFill>
                <a:effectLst/>
                <a:latin typeface="+mn-lt"/>
                <a:ea typeface="+mn-ea"/>
                <a:cs typeface="+mn-cs"/>
              </a:rPr>
              <a:t>object</a:t>
            </a:r>
            <a:r>
              <a:rPr lang="en-US" sz="1200" b="0" i="0" kern="1200" dirty="0" smtClean="0">
                <a:solidFill>
                  <a:schemeClr val="tx1"/>
                </a:solidFill>
                <a:effectLst/>
                <a:latin typeface="+mn-lt"/>
                <a:ea typeface="+mn-ea"/>
                <a:cs typeface="+mn-cs"/>
              </a:rPr>
              <a:t> is a standalone entity, with properties and type. Compare it with a </a:t>
            </a:r>
            <a:r>
              <a:rPr lang="en-US" sz="1200" b="1" i="0" kern="1200" dirty="0" smtClean="0">
                <a:solidFill>
                  <a:schemeClr val="tx1"/>
                </a:solidFill>
                <a:effectLst/>
                <a:latin typeface="+mn-lt"/>
                <a:ea typeface="+mn-ea"/>
                <a:cs typeface="+mn-cs"/>
              </a:rPr>
              <a:t>cup</a:t>
            </a:r>
            <a:r>
              <a:rPr lang="en-US" sz="1200" b="0" i="0" kern="1200" dirty="0" smtClean="0">
                <a:solidFill>
                  <a:schemeClr val="tx1"/>
                </a:solidFill>
                <a:effectLst/>
                <a:latin typeface="+mn-lt"/>
                <a:ea typeface="+mn-ea"/>
                <a:cs typeface="+mn-cs"/>
              </a:rPr>
              <a:t>, for example. A cup is an object, with properties. A cup has a color, a volume, a material it is made of, etc. The same way, JavaScript objects can have properties, which define their characteristics.</a:t>
            </a:r>
            <a:endParaRPr lang="en-US" dirty="0" smtClean="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1408397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could we represent the red solo cup in JavaScript?</a:t>
            </a:r>
          </a:p>
          <a:p>
            <a:endParaRPr lang="en-US" baseline="0" dirty="0" smtClean="0"/>
          </a:p>
          <a:p>
            <a:r>
              <a:rPr lang="en-US" baseline="0" dirty="0" smtClean="0"/>
              <a:t>An object is just a variable, so we use </a:t>
            </a:r>
            <a:r>
              <a:rPr lang="en-US" b="1" baseline="0" dirty="0" smtClean="0"/>
              <a:t>let</a:t>
            </a:r>
            <a:r>
              <a:rPr lang="en-US" b="0" baseline="0" dirty="0" smtClean="0"/>
              <a:t> to declare it. Use</a:t>
            </a:r>
            <a:r>
              <a:rPr lang="en-US" baseline="0" dirty="0" smtClean="0"/>
              <a:t> </a:t>
            </a:r>
            <a:r>
              <a:rPr lang="en-US" b="1" baseline="0" dirty="0" smtClean="0"/>
              <a:t>curly brackets</a:t>
            </a:r>
            <a:r>
              <a:rPr lang="en-US" b="0" baseline="0" dirty="0" smtClean="0"/>
              <a:t> to surround each property of the object. Use a </a:t>
            </a:r>
            <a:r>
              <a:rPr lang="en-US" b="1" baseline="0" dirty="0" smtClean="0"/>
              <a:t>colon</a:t>
            </a:r>
            <a:r>
              <a:rPr lang="en-US" b="0" baseline="0" dirty="0" smtClean="0"/>
              <a:t> to attach a value to a property. Use a </a:t>
            </a:r>
            <a:r>
              <a:rPr lang="en-US" b="1" baseline="0" dirty="0" smtClean="0"/>
              <a:t>comma</a:t>
            </a:r>
            <a:r>
              <a:rPr lang="en-US" b="0" baseline="0" dirty="0" smtClean="0"/>
              <a:t> to separate each property-value.</a:t>
            </a:r>
          </a:p>
          <a:p>
            <a:endParaRPr lang="en-US" b="0" baseline="0" dirty="0" smtClean="0"/>
          </a:p>
          <a:p>
            <a:r>
              <a:rPr lang="en-US" b="1" baseline="0" dirty="0" smtClean="0"/>
              <a:t>JSON</a:t>
            </a:r>
            <a:r>
              <a:rPr lang="en-US" b="0" baseline="0" dirty="0" smtClean="0"/>
              <a:t> stands for </a:t>
            </a:r>
            <a:r>
              <a:rPr lang="en-US" b="1" baseline="0" dirty="0" smtClean="0"/>
              <a:t>J</a:t>
            </a:r>
            <a:r>
              <a:rPr lang="en-US" b="0" baseline="0" dirty="0" smtClean="0"/>
              <a:t>ava</a:t>
            </a:r>
            <a:r>
              <a:rPr lang="en-US" b="1" baseline="0" dirty="0" smtClean="0"/>
              <a:t>S</a:t>
            </a:r>
            <a:r>
              <a:rPr lang="en-US" b="0" baseline="0" dirty="0" smtClean="0"/>
              <a:t>cript </a:t>
            </a:r>
            <a:r>
              <a:rPr lang="en-US" b="1" baseline="0" dirty="0" smtClean="0"/>
              <a:t>O</a:t>
            </a:r>
            <a:r>
              <a:rPr lang="en-US" b="0" baseline="0" dirty="0" smtClean="0"/>
              <a:t>bject </a:t>
            </a:r>
            <a:r>
              <a:rPr lang="en-US" b="1" baseline="0" dirty="0" smtClean="0"/>
              <a:t>N</a:t>
            </a:r>
            <a:r>
              <a:rPr lang="en-US" b="0" baseline="0" dirty="0" smtClean="0"/>
              <a:t>otation. It is a lightweight data-interchange format based on </a:t>
            </a:r>
            <a:r>
              <a:rPr lang="en-US" b="0" baseline="0" smtClean="0"/>
              <a:t>JavaScript objects.</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1703110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 student come up to the board and try to define the</a:t>
            </a:r>
            <a:r>
              <a:rPr lang="en-US" baseline="0" dirty="0" smtClean="0"/>
              <a:t> </a:t>
            </a:r>
            <a:r>
              <a:rPr lang="en-US" b="1" baseline="0" dirty="0" smtClean="0"/>
              <a:t>teacup</a:t>
            </a:r>
            <a:r>
              <a:rPr lang="en-US" baseline="0" dirty="0" smtClean="0"/>
              <a:t> object. Then, show the answer.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955818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smtClean="0"/>
              <a:t>Let’s talk a little more about properties.</a:t>
            </a:r>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224379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0" i="0" u="sng" kern="1200" dirty="0" smtClean="0">
                <a:solidFill>
                  <a:schemeClr val="tx1"/>
                </a:solidFill>
                <a:effectLst/>
                <a:latin typeface="+mn-lt"/>
                <a:ea typeface="+mn-ea"/>
                <a:cs typeface="+mn-cs"/>
              </a:rPr>
              <a:t>property</a:t>
            </a:r>
            <a:r>
              <a:rPr lang="en-US" sz="1200" b="0" i="0" kern="1200" dirty="0" smtClean="0">
                <a:solidFill>
                  <a:schemeClr val="tx1"/>
                </a:solidFill>
                <a:effectLst/>
                <a:latin typeface="+mn-lt"/>
                <a:ea typeface="+mn-ea"/>
                <a:cs typeface="+mn-cs"/>
              </a:rPr>
              <a:t> of an object can be explained as a variable that is attached to the object. Object properties are basically the same as ordinary JavaScript variables, except for the attachment to objects. The properties of an object define the characteristics of the object. Just</a:t>
            </a:r>
            <a:r>
              <a:rPr lang="en-US" sz="1200" b="0" i="0" kern="1200" baseline="0" dirty="0" smtClean="0">
                <a:solidFill>
                  <a:schemeClr val="tx1"/>
                </a:solidFill>
                <a:effectLst/>
                <a:latin typeface="+mn-lt"/>
                <a:ea typeface="+mn-ea"/>
                <a:cs typeface="+mn-cs"/>
              </a:rPr>
              <a:t> like variables, each property has a value that can change based on the object.</a:t>
            </a: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A value can be anything</a:t>
            </a:r>
            <a:r>
              <a:rPr lang="en-US" sz="1200" b="0" i="0" kern="1200" baseline="0" dirty="0" smtClean="0">
                <a:solidFill>
                  <a:schemeClr val="tx1"/>
                </a:solidFill>
                <a:effectLst/>
                <a:latin typeface="+mn-lt"/>
                <a:ea typeface="+mn-ea"/>
                <a:cs typeface="+mn-cs"/>
              </a:rPr>
              <a:t>: a string, a number, </a:t>
            </a:r>
            <a:r>
              <a:rPr lang="en-US" sz="1200" b="1" i="0" kern="1200" baseline="0" dirty="0" smtClean="0">
                <a:solidFill>
                  <a:schemeClr val="tx1"/>
                </a:solidFill>
                <a:effectLst/>
                <a:latin typeface="+mn-lt"/>
                <a:ea typeface="+mn-ea"/>
                <a:cs typeface="+mn-cs"/>
              </a:rPr>
              <a:t>even another object or a function</a:t>
            </a:r>
            <a:r>
              <a:rPr lang="en-US" sz="1200" b="0" i="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597770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an object exists, you can access the properties attached to it using </a:t>
            </a:r>
            <a:r>
              <a:rPr lang="en-US" b="1" baseline="0" dirty="0" smtClean="0"/>
              <a:t>dot notation</a:t>
            </a:r>
            <a:r>
              <a:rPr lang="en-US" b="0" baseline="0" dirty="0" smtClean="0"/>
              <a:t>. This means &lt;</a:t>
            </a:r>
            <a:r>
              <a:rPr lang="en-US" b="0" baseline="0" dirty="0" err="1" smtClean="0"/>
              <a:t>object_name</a:t>
            </a:r>
            <a:r>
              <a:rPr lang="en-US" b="0" baseline="0" dirty="0" smtClean="0"/>
              <a:t>&gt;</a:t>
            </a:r>
            <a:r>
              <a:rPr lang="en-US" b="1" baseline="0" dirty="0" smtClean="0"/>
              <a:t>.</a:t>
            </a:r>
            <a:r>
              <a:rPr lang="en-US" b="0" baseline="0" dirty="0" smtClean="0"/>
              <a:t>&lt;</a:t>
            </a:r>
            <a:r>
              <a:rPr lang="en-US" b="0" baseline="0" dirty="0" err="1" smtClean="0"/>
              <a:t>property_name</a:t>
            </a:r>
            <a:r>
              <a:rPr lang="en-US" b="0" baseline="0" dirty="0" smtClean="0"/>
              <a:t>&gt;</a:t>
            </a:r>
          </a:p>
          <a:p>
            <a:endParaRPr lang="en-US" b="0" baseline="0" dirty="0" smtClean="0"/>
          </a:p>
          <a:p>
            <a:r>
              <a:rPr lang="en-US" b="0" baseline="0" dirty="0" smtClean="0"/>
              <a:t>For example, if you wanted to show the user the material for a cup, you could use </a:t>
            </a:r>
            <a:r>
              <a:rPr lang="en-US" b="1" i="0" baseline="0" dirty="0" smtClean="0"/>
              <a:t>teacup DOT material</a:t>
            </a:r>
            <a:r>
              <a:rPr lang="en-US" b="0" baseline="0" dirty="0" smtClean="0"/>
              <a:t>.</a:t>
            </a:r>
          </a:p>
          <a:p>
            <a:endParaRPr lang="en-US" b="0" baseline="0" dirty="0" smtClean="0"/>
          </a:p>
          <a:p>
            <a:r>
              <a:rPr lang="en-US" b="1" baseline="0" dirty="0" smtClean="0"/>
              <a:t>What message will the user see? </a:t>
            </a:r>
            <a:r>
              <a:rPr lang="en-US" b="0" baseline="0" dirty="0" smtClean="0"/>
              <a:t>“the teacup is ceramic”</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23111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Setting properties uses</a:t>
            </a:r>
            <a:r>
              <a:rPr lang="en-US" baseline="0" dirty="0" smtClean="0"/>
              <a:t> </a:t>
            </a:r>
            <a:r>
              <a:rPr lang="en-US" b="1" baseline="0" dirty="0" smtClean="0"/>
              <a:t>dot notation</a:t>
            </a:r>
            <a:r>
              <a:rPr lang="en-US" b="0" baseline="0" dirty="0" smtClean="0"/>
              <a:t> as well.</a:t>
            </a:r>
          </a:p>
          <a:p>
            <a:endParaRPr lang="en-US" b="0" baseline="0" dirty="0" smtClean="0"/>
          </a:p>
          <a:p>
            <a:r>
              <a:rPr lang="en-US" b="0" baseline="0" dirty="0" smtClean="0"/>
              <a:t>For example, if the user painted the cup to be another color, it is possible to set the </a:t>
            </a:r>
            <a:r>
              <a:rPr lang="en-US" b="1" baseline="0" dirty="0" smtClean="0"/>
              <a:t>color</a:t>
            </a:r>
            <a:r>
              <a:rPr lang="en-US" b="0" baseline="0" dirty="0" smtClean="0"/>
              <a:t> property using </a:t>
            </a:r>
            <a:r>
              <a:rPr lang="en-US" b="1" baseline="0" dirty="0" smtClean="0"/>
              <a:t>teacup DOT color</a:t>
            </a:r>
            <a:r>
              <a:rPr lang="en-US" b="0" baseline="0" dirty="0" smtClean="0"/>
              <a:t>.</a:t>
            </a:r>
          </a:p>
          <a:p>
            <a:endParaRPr lang="en-US" b="0" baseline="0" dirty="0" smtClean="0"/>
          </a:p>
          <a:p>
            <a:r>
              <a:rPr lang="en-US" b="1" baseline="0" dirty="0" smtClean="0"/>
              <a:t>What message will the user see? </a:t>
            </a:r>
            <a:r>
              <a:rPr lang="en-US" b="0" baseline="0" dirty="0" smtClean="0"/>
              <a:t>“the teacup is blue”</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2302203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January 14,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33982278"/>
      </p:ext>
    </p:extLst>
  </p:cSld>
  <p:clrMapOvr>
    <a:masterClrMapping/>
  </p:clrMapOvr>
  <p:transition>
    <p:fade/>
  </p:transition>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1/14/2020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1/14/2020</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1/14/2020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1/14/2020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1/14/2020</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January 14,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92362659"/>
      </p:ext>
    </p:extLst>
  </p:cSld>
  <p:clrMapOvr>
    <a:masterClrMapping/>
  </p:clrMapOvr>
  <p:transition>
    <p:fade/>
  </p:transition>
  <p:timing>
    <p:tnLst>
      <p:par>
        <p:cTn id="1" dur="indefinite" restart="never" nodeType="tmRoot"/>
      </p:par>
    </p:tnLst>
  </p:timing>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January 14,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446050400"/>
      </p:ext>
    </p:extLst>
  </p:cSld>
  <p:clrMapOvr>
    <a:masterClrMapping/>
  </p:clrMapOvr>
  <p:transition>
    <p:fade/>
  </p:transition>
  <p:timing>
    <p:tnLst>
      <p:par>
        <p:cTn id="1" dur="indefinite" restart="never" nodeType="tmRoot"/>
      </p:par>
    </p:tnLst>
  </p:timing>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smtClean="0"/>
              <a:t>&lt;Call to action&gt;</a:t>
            </a:r>
            <a:endParaRPr lang="en-US" dirty="0"/>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smtClean="0"/>
              <a:t>Type “Agenda”</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Item 1</a:t>
            </a:r>
          </a:p>
          <a:p>
            <a:pPr lvl="0"/>
            <a:r>
              <a:rPr lang="en-US" dirty="0" smtClean="0"/>
              <a:t>Item 2</a:t>
            </a:r>
          </a:p>
          <a:p>
            <a:pPr lvl="0"/>
            <a:r>
              <a:rPr lang="en-US" dirty="0" smtClean="0"/>
              <a:t>Item 3</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smtClean="0"/>
              <a:t>Notable Quote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 Attribution</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1/14/2020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1/14/2020</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smtClean="0"/>
              <a:t>JavaScript Objects</a:t>
            </a:r>
            <a:endParaRPr lang="en-US" sz="6600" dirty="0"/>
          </a:p>
        </p:txBody>
      </p:sp>
      <p:sp>
        <p:nvSpPr>
          <p:cNvPr id="3" name="Subtitle 2"/>
          <p:cNvSpPr>
            <a:spLocks noGrp="1"/>
          </p:cNvSpPr>
          <p:nvPr>
            <p:ph type="subTitle" idx="1"/>
          </p:nvPr>
        </p:nvSpPr>
        <p:spPr>
          <a:xfrm>
            <a:off x="381000" y="3429000"/>
            <a:ext cx="4883068" cy="553998"/>
          </a:xfrm>
        </p:spPr>
        <p:txBody>
          <a:bodyPr/>
          <a:lstStyle/>
          <a:p>
            <a:r>
              <a:rPr lang="en-US" dirty="0" smtClean="0"/>
              <a:t>Hy-Tech Club: Web 201</a:t>
            </a:r>
            <a:endParaRPr lang="en-US" dirty="0"/>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 Property</a:t>
            </a:r>
            <a:endParaRPr lang="en-US" dirty="0"/>
          </a:p>
        </p:txBody>
      </p:sp>
      <p:sp>
        <p:nvSpPr>
          <p:cNvPr id="3" name="Content Placeholder 2"/>
          <p:cNvSpPr>
            <a:spLocks noGrp="1"/>
          </p:cNvSpPr>
          <p:nvPr>
            <p:ph idx="1"/>
          </p:nvPr>
        </p:nvSpPr>
        <p:spPr>
          <a:xfrm>
            <a:off x="381000" y="1143000"/>
            <a:ext cx="11430000" cy="1371600"/>
          </a:xfrm>
        </p:spPr>
        <p:txBody>
          <a:bodyPr/>
          <a:lstStyle/>
          <a:p>
            <a:r>
              <a:rPr lang="en-US" dirty="0"/>
              <a:t>Use </a:t>
            </a:r>
            <a:r>
              <a:rPr lang="en-US" b="1" dirty="0"/>
              <a:t>dot notation</a:t>
            </a:r>
            <a:r>
              <a:rPr lang="en-US" dirty="0"/>
              <a:t> to </a:t>
            </a:r>
            <a:r>
              <a:rPr lang="en-US" i="1" dirty="0" smtClean="0"/>
              <a:t>set</a:t>
            </a:r>
            <a:r>
              <a:rPr lang="en-US" dirty="0" smtClean="0"/>
              <a:t> </a:t>
            </a:r>
            <a:r>
              <a:rPr lang="en-US" dirty="0"/>
              <a:t>a property value from an </a:t>
            </a:r>
            <a:r>
              <a:rPr lang="en-US" dirty="0" smtClean="0"/>
              <a:t>object too!</a:t>
            </a:r>
            <a:endParaRPr lang="en-US" dirty="0"/>
          </a:p>
          <a:p>
            <a:pPr lvl="1"/>
            <a:r>
              <a:rPr lang="en-US" dirty="0">
                <a:solidFill>
                  <a:schemeClr val="tx1">
                    <a:lumMod val="60000"/>
                    <a:lumOff val="40000"/>
                  </a:schemeClr>
                </a:solidFill>
                <a:latin typeface="Consolas" panose="020B0609020204030204" pitchFamily="49" charset="0"/>
              </a:rPr>
              <a:t>&lt;</a:t>
            </a:r>
            <a:r>
              <a:rPr lang="en-US" dirty="0" err="1" smtClean="0">
                <a:solidFill>
                  <a:schemeClr val="tx1">
                    <a:lumMod val="60000"/>
                    <a:lumOff val="40000"/>
                  </a:schemeClr>
                </a:solidFill>
                <a:latin typeface="Consolas" panose="020B0609020204030204" pitchFamily="49" charset="0"/>
              </a:rPr>
              <a:t>object_name</a:t>
            </a:r>
            <a:r>
              <a:rPr lang="en-US" dirty="0">
                <a:solidFill>
                  <a:schemeClr val="tx1">
                    <a:lumMod val="60000"/>
                    <a:lumOff val="40000"/>
                  </a:schemeClr>
                </a:solidFill>
                <a:latin typeface="Consolas" panose="020B0609020204030204" pitchFamily="49" charset="0"/>
              </a:rPr>
              <a:t>&gt;</a:t>
            </a:r>
            <a:r>
              <a:rPr lang="en-US" sz="3200" b="1" dirty="0">
                <a:latin typeface="Consolas" panose="020B0609020204030204" pitchFamily="49" charset="0"/>
              </a:rPr>
              <a:t>.</a:t>
            </a:r>
            <a:r>
              <a:rPr lang="en-US" dirty="0">
                <a:solidFill>
                  <a:schemeClr val="tx1">
                    <a:lumMod val="60000"/>
                    <a:lumOff val="40000"/>
                  </a:schemeClr>
                </a:solidFill>
                <a:latin typeface="Consolas" panose="020B0609020204030204" pitchFamily="49" charset="0"/>
              </a:rPr>
              <a:t>&lt;</a:t>
            </a:r>
            <a:r>
              <a:rPr lang="en-US" dirty="0" err="1">
                <a:solidFill>
                  <a:schemeClr val="tx1">
                    <a:lumMod val="60000"/>
                    <a:lumOff val="40000"/>
                  </a:schemeClr>
                </a:solidFill>
                <a:latin typeface="Consolas" panose="020B0609020204030204" pitchFamily="49" charset="0"/>
              </a:rPr>
              <a:t>property_name</a:t>
            </a:r>
            <a:r>
              <a:rPr lang="en-US" dirty="0" smtClean="0">
                <a:solidFill>
                  <a:schemeClr val="tx1">
                    <a:lumMod val="60000"/>
                    <a:lumOff val="40000"/>
                  </a:schemeClr>
                </a:solidFill>
                <a:latin typeface="Consolas" panose="020B0609020204030204" pitchFamily="49" charset="0"/>
              </a:rPr>
              <a:t>&gt; </a:t>
            </a:r>
            <a:r>
              <a:rPr lang="en-US" dirty="0" smtClean="0">
                <a:latin typeface="Consolas" panose="020B0609020204030204" pitchFamily="49" charset="0"/>
              </a:rPr>
              <a:t>=</a:t>
            </a:r>
            <a:r>
              <a:rPr lang="en-US" dirty="0" smtClean="0">
                <a:solidFill>
                  <a:schemeClr val="tx1">
                    <a:lumMod val="60000"/>
                    <a:lumOff val="40000"/>
                  </a:schemeClr>
                </a:solidFill>
                <a:latin typeface="Consolas" panose="020B0609020204030204" pitchFamily="49" charset="0"/>
              </a:rPr>
              <a:t> &lt;value&gt;</a:t>
            </a:r>
            <a:endParaRPr lang="en-US" dirty="0">
              <a:solidFill>
                <a:schemeClr val="tx1">
                  <a:lumMod val="60000"/>
                  <a:lumOff val="40000"/>
                </a:schemeClr>
              </a:solidFill>
              <a:latin typeface="Consolas" panose="020B0609020204030204" pitchFamily="49" charset="0"/>
            </a:endParaRPr>
          </a:p>
          <a:p>
            <a:endParaRPr lang="en-US" dirty="0"/>
          </a:p>
        </p:txBody>
      </p:sp>
      <p:sp>
        <p:nvSpPr>
          <p:cNvPr id="4" name="Rectangle 3"/>
          <p:cNvSpPr/>
          <p:nvPr/>
        </p:nvSpPr>
        <p:spPr>
          <a:xfrm>
            <a:off x="381000" y="3314700"/>
            <a:ext cx="10744200" cy="1631216"/>
          </a:xfrm>
          <a:prstGeom prst="rect">
            <a:avLst/>
          </a:prstGeom>
        </p:spPr>
        <p:txBody>
          <a:bodyPr wrap="square">
            <a:spAutoFit/>
          </a:bodyPr>
          <a:lstStyle/>
          <a:p>
            <a:pPr marL="57150" indent="0">
              <a:buNone/>
            </a:pPr>
            <a:r>
              <a:rPr lang="en-US" sz="3200" b="1" dirty="0"/>
              <a:t>EXAMPLE</a:t>
            </a:r>
          </a:p>
          <a:p>
            <a:pPr marL="57150" indent="0">
              <a:buNone/>
            </a:pPr>
            <a:r>
              <a:rPr lang="en-US" sz="3200" dirty="0" err="1" smtClean="0">
                <a:solidFill>
                  <a:srgbClr val="000000"/>
                </a:solidFill>
                <a:latin typeface="Consolas" panose="020B0609020204030204" pitchFamily="49" charset="0"/>
              </a:rPr>
              <a:t>teacup.color</a:t>
            </a:r>
            <a:r>
              <a:rPr lang="en-US" sz="3200" dirty="0" smtClean="0">
                <a:solidFill>
                  <a:srgbClr val="000000"/>
                </a:solidFill>
                <a:latin typeface="Consolas" panose="020B0609020204030204" pitchFamily="49" charset="0"/>
              </a:rPr>
              <a:t> = </a:t>
            </a:r>
            <a:r>
              <a:rPr lang="en-US" sz="3200" dirty="0" smtClean="0">
                <a:solidFill>
                  <a:srgbClr val="A31515"/>
                </a:solidFill>
                <a:latin typeface="Consolas" panose="020B0609020204030204" pitchFamily="49" charset="0"/>
              </a:rPr>
              <a:t>'blue'</a:t>
            </a:r>
            <a:r>
              <a:rPr lang="en-US" sz="3200" dirty="0" smtClean="0">
                <a:solidFill>
                  <a:srgbClr val="000000"/>
                </a:solidFill>
                <a:latin typeface="Consolas" panose="020B0609020204030204" pitchFamily="49" charset="0"/>
              </a:rPr>
              <a:t>;</a:t>
            </a:r>
          </a:p>
          <a:p>
            <a:pPr marL="57150" indent="0">
              <a:buNone/>
            </a:pPr>
            <a:r>
              <a:rPr lang="en-US" sz="3200" dirty="0" smtClean="0">
                <a:solidFill>
                  <a:srgbClr val="000000"/>
                </a:solidFill>
                <a:latin typeface="Consolas" panose="020B0609020204030204" pitchFamily="49" charset="0"/>
              </a:rPr>
              <a:t>console.log(</a:t>
            </a:r>
            <a:r>
              <a:rPr lang="en-US" sz="3200" dirty="0" smtClean="0">
                <a:solidFill>
                  <a:srgbClr val="A31515"/>
                </a:solidFill>
                <a:latin typeface="Consolas" panose="020B0609020204030204" pitchFamily="49" charset="0"/>
              </a:rPr>
              <a:t>'the teacup is ' </a:t>
            </a:r>
            <a:r>
              <a:rPr lang="en-US" sz="3200" dirty="0" smtClean="0">
                <a:solidFill>
                  <a:srgbClr val="000000"/>
                </a:solidFill>
                <a:latin typeface="Consolas" panose="020B0609020204030204" pitchFamily="49" charset="0"/>
              </a:rPr>
              <a:t>+ </a:t>
            </a:r>
            <a:r>
              <a:rPr lang="en-US" sz="3200" dirty="0" err="1" smtClean="0">
                <a:solidFill>
                  <a:srgbClr val="000000"/>
                </a:solidFill>
                <a:latin typeface="Consolas" panose="020B0609020204030204" pitchFamily="49" charset="0"/>
              </a:rPr>
              <a:t>teacup.color</a:t>
            </a:r>
            <a:r>
              <a:rPr lang="en-US" sz="3200" dirty="0" smtClean="0">
                <a:solidFill>
                  <a:srgbClr val="000000"/>
                </a:solidFill>
                <a:latin typeface="Consolas" panose="020B0609020204030204" pitchFamily="49" charset="0"/>
              </a:rPr>
              <a:t>);</a:t>
            </a:r>
            <a:endParaRPr lang="en-US" sz="3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74835419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idx="1"/>
          </p:nvPr>
        </p:nvSpPr>
        <p:spPr/>
        <p:txBody>
          <a:bodyPr/>
          <a:lstStyle/>
          <a:p>
            <a:r>
              <a:rPr lang="en-US" dirty="0" smtClean="0"/>
              <a:t>Objects</a:t>
            </a:r>
          </a:p>
          <a:p>
            <a:r>
              <a:rPr lang="en-US" dirty="0" smtClean="0"/>
              <a:t>Properties</a:t>
            </a:r>
          </a:p>
        </p:txBody>
      </p:sp>
    </p:spTree>
    <p:extLst>
      <p:ext uri="{BB962C8B-B14F-4D97-AF65-F5344CB8AC3E}">
        <p14:creationId xmlns:p14="http://schemas.microsoft.com/office/powerpoint/2010/main" val="26294015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Objects</a:t>
            </a:r>
            <a:endParaRPr lang="en-US" dirty="0"/>
          </a:p>
        </p:txBody>
      </p:sp>
      <p:pic>
        <p:nvPicPr>
          <p:cNvPr id="1028" name="Picture 4" descr="Image result for object"/>
          <p:cNvPicPr>
            <a:picLocks noChangeAspect="1" noChangeArrowheads="1"/>
          </p:cNvPicPr>
          <p:nvPr/>
        </p:nvPicPr>
        <p:blipFill rotWithShape="1">
          <a:blip r:embed="rId3">
            <a:extLst>
              <a:ext uri="{28A0092B-C50C-407E-A947-70E740481C1C}">
                <a14:useLocalDpi xmlns:a14="http://schemas.microsoft.com/office/drawing/2010/main" val="0"/>
              </a:ext>
            </a:extLst>
          </a:blip>
          <a:srcRect l="32287" r="15142" b="8512"/>
          <a:stretch/>
        </p:blipFill>
        <p:spPr bwMode="auto">
          <a:xfrm>
            <a:off x="5181600" y="0"/>
            <a:ext cx="7010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3522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Objects Have Properties</a:t>
            </a:r>
            <a:endParaRPr lang="en-US" dirty="0">
              <a:solidFill>
                <a:schemeClr val="bg1"/>
              </a:solidFill>
            </a:endParaRPr>
          </a:p>
        </p:txBody>
      </p:sp>
      <p:sp>
        <p:nvSpPr>
          <p:cNvPr id="3" name="Content Placeholder 2"/>
          <p:cNvSpPr>
            <a:spLocks noGrp="1"/>
          </p:cNvSpPr>
          <p:nvPr>
            <p:ph idx="1"/>
          </p:nvPr>
        </p:nvSpPr>
        <p:spPr>
          <a:xfrm>
            <a:off x="383054" y="1195608"/>
            <a:ext cx="7427445" cy="747492"/>
          </a:xfrm>
        </p:spPr>
        <p:txBody>
          <a:bodyPr>
            <a:normAutofit/>
          </a:bodyPr>
          <a:lstStyle/>
          <a:p>
            <a:pPr marL="57150" indent="0">
              <a:buNone/>
            </a:pPr>
            <a:r>
              <a:rPr lang="en-US" sz="3200" i="1" dirty="0" smtClean="0">
                <a:solidFill>
                  <a:schemeClr val="accent2"/>
                </a:solidFill>
              </a:rPr>
              <a:t>What are some properties for a cup?</a:t>
            </a:r>
          </a:p>
        </p:txBody>
      </p:sp>
      <p:pic>
        <p:nvPicPr>
          <p:cNvPr id="2050" name="Picture 2" descr="Image result for 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711" y="-713237"/>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0234" y="4056534"/>
            <a:ext cx="1902310" cy="24431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cu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7979" y="3886200"/>
            <a:ext cx="3657599"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cu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2756" y="1585974"/>
            <a:ext cx="2732916" cy="273291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cu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6703" y="2315144"/>
            <a:ext cx="2428875" cy="2428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2519" y="2622004"/>
            <a:ext cx="2459648" cy="2843855"/>
          </a:xfrm>
          <a:prstGeom prst="rect">
            <a:avLst/>
          </a:prstGeom>
          <a:noFill/>
        </p:spPr>
        <p:txBody>
          <a:bodyPr wrap="none" lIns="182880" tIns="146304" rIns="182880" bIns="146304" rtlCol="0">
            <a:spAutoFit/>
          </a:bodyPr>
          <a:lstStyle/>
          <a:p>
            <a:pPr marL="342900" indent="-342900">
              <a:buFont typeface="Arial" panose="020B0604020202020204" pitchFamily="34" charset="0"/>
              <a:buChar char="•"/>
            </a:pPr>
            <a:r>
              <a:rPr lang="en-US" sz="3600" b="1" dirty="0">
                <a:solidFill>
                  <a:schemeClr val="bg1"/>
                </a:solidFill>
              </a:rPr>
              <a:t>Color</a:t>
            </a:r>
          </a:p>
          <a:p>
            <a:pPr marL="342900" indent="-342900">
              <a:buFont typeface="Arial" panose="020B0604020202020204" pitchFamily="34" charset="0"/>
              <a:buChar char="•"/>
            </a:pPr>
            <a:r>
              <a:rPr lang="en-US" sz="3600" b="1" dirty="0" smtClean="0">
                <a:solidFill>
                  <a:schemeClr val="bg1"/>
                </a:solidFill>
              </a:rPr>
              <a:t>Volume</a:t>
            </a:r>
            <a:endParaRPr lang="en-US" sz="3600" b="1" dirty="0">
              <a:solidFill>
                <a:schemeClr val="bg1"/>
              </a:solidFill>
            </a:endParaRPr>
          </a:p>
          <a:p>
            <a:pPr marL="342900" indent="-342900">
              <a:buFont typeface="Arial" panose="020B0604020202020204" pitchFamily="34" charset="0"/>
              <a:buChar char="•"/>
            </a:pPr>
            <a:r>
              <a:rPr lang="en-US" sz="3600" b="1" dirty="0" smtClean="0">
                <a:solidFill>
                  <a:schemeClr val="bg1"/>
                </a:solidFill>
              </a:rPr>
              <a:t>Material</a:t>
            </a:r>
            <a:endParaRPr lang="en-US" sz="3600" b="1" dirty="0">
              <a:solidFill>
                <a:schemeClr val="bg1"/>
              </a:solidFill>
            </a:endParaRPr>
          </a:p>
          <a:p>
            <a:pPr marL="342900" indent="-342900">
              <a:buFont typeface="Arial" panose="020B0604020202020204" pitchFamily="34" charset="0"/>
              <a:buChar char="•"/>
            </a:pPr>
            <a:r>
              <a:rPr lang="en-US" sz="3600" b="1" dirty="0" smtClean="0">
                <a:solidFill>
                  <a:schemeClr val="bg1"/>
                </a:solidFill>
              </a:rPr>
              <a:t>Hot</a:t>
            </a:r>
            <a:endParaRPr lang="en-US" sz="3600" b="1" dirty="0">
              <a:solidFill>
                <a:schemeClr val="bg1"/>
              </a:solidFill>
            </a:endParaRPr>
          </a:p>
          <a:p>
            <a:pPr>
              <a:lnSpc>
                <a:spcPct val="90000"/>
              </a:lnSpc>
              <a:spcAft>
                <a:spcPts val="600"/>
              </a:spcAft>
            </a:pPr>
            <a:endParaRPr lang="en-US" sz="2400" dirty="0" err="1" smtClean="0">
              <a:solidFill>
                <a:schemeClr val="bg1"/>
              </a:solidFill>
            </a:endParaRPr>
          </a:p>
        </p:txBody>
      </p:sp>
      <p:pic>
        <p:nvPicPr>
          <p:cNvPr id="2062" name="Picture 14" descr="Image result for cu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8531" y="3237234"/>
            <a:ext cx="3603273" cy="318873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cup"/>
          <p:cNvPicPr>
            <a:picLocks noChangeAspect="1" noChangeArrowheads="1"/>
          </p:cNvPicPr>
          <p:nvPr/>
        </p:nvPicPr>
        <p:blipFill rotWithShape="1">
          <a:blip r:embed="rId9" cstate="hqprint">
            <a:extLst>
              <a:ext uri="{28A0092B-C50C-407E-A947-70E740481C1C}">
                <a14:useLocalDpi xmlns:a14="http://schemas.microsoft.com/office/drawing/2010/main" val="0"/>
              </a:ext>
            </a:extLst>
          </a:blip>
          <a:srcRect t="12200" b="9374"/>
          <a:stretch/>
        </p:blipFill>
        <p:spPr bwMode="auto">
          <a:xfrm>
            <a:off x="2330583" y="5027864"/>
            <a:ext cx="1168452" cy="1374271"/>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cup"/>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3577475" y="1791714"/>
            <a:ext cx="1636338" cy="221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985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JavaScript – JSON</a:t>
            </a:r>
            <a:endParaRPr lang="en-US" dirty="0"/>
          </a:p>
        </p:txBody>
      </p:sp>
      <p:sp>
        <p:nvSpPr>
          <p:cNvPr id="3" name="Content Placeholder 2"/>
          <p:cNvSpPr>
            <a:spLocks noGrp="1"/>
          </p:cNvSpPr>
          <p:nvPr>
            <p:ph idx="1"/>
          </p:nvPr>
        </p:nvSpPr>
        <p:spPr>
          <a:xfrm>
            <a:off x="4495800" y="1600200"/>
            <a:ext cx="7315200" cy="4800600"/>
          </a:xfrm>
        </p:spPr>
        <p:txBody>
          <a:bodyPr>
            <a:normAutofit/>
          </a:bodyPr>
          <a:lstStyle/>
          <a:p>
            <a:pPr marL="57150" indent="0">
              <a:buNone/>
            </a:pPr>
            <a:r>
              <a:rPr lang="en-US" sz="4000" dirty="0">
                <a:solidFill>
                  <a:srgbClr val="0000FF"/>
                </a:solidFill>
                <a:latin typeface="Consolas" panose="020B0609020204030204" pitchFamily="49" charset="0"/>
              </a:rPr>
              <a:t>let</a:t>
            </a:r>
            <a:r>
              <a:rPr lang="en-US" sz="4000" dirty="0">
                <a:solidFill>
                  <a:srgbClr val="000000"/>
                </a:solidFill>
                <a:latin typeface="Consolas" panose="020B0609020204030204" pitchFamily="49" charset="0"/>
              </a:rPr>
              <a:t> solo = {</a:t>
            </a:r>
          </a:p>
          <a:p>
            <a:pPr marL="57150" indent="0">
              <a:buNone/>
            </a:pPr>
            <a:r>
              <a:rPr lang="en-US" sz="4000" dirty="0">
                <a:solidFill>
                  <a:srgbClr val="000000"/>
                </a:solidFill>
                <a:latin typeface="Consolas" panose="020B0609020204030204" pitchFamily="49" charset="0"/>
              </a:rPr>
              <a:t>    color: </a:t>
            </a:r>
            <a:r>
              <a:rPr lang="en-US" sz="4000" dirty="0" smtClean="0">
                <a:solidFill>
                  <a:srgbClr val="A31515"/>
                </a:solidFill>
                <a:latin typeface="Consolas" panose="020B0609020204030204" pitchFamily="49" charset="0"/>
              </a:rPr>
              <a:t>'red'</a:t>
            </a:r>
            <a:r>
              <a:rPr lang="en-US" sz="4000" dirty="0" smtClean="0">
                <a:solidFill>
                  <a:srgbClr val="000000"/>
                </a:solidFill>
                <a:latin typeface="Consolas" panose="020B0609020204030204" pitchFamily="49" charset="0"/>
              </a:rPr>
              <a:t>,</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    volume: </a:t>
            </a:r>
            <a:r>
              <a:rPr lang="en-US" sz="4000" dirty="0">
                <a:solidFill>
                  <a:srgbClr val="09885A"/>
                </a:solidFill>
                <a:latin typeface="Consolas" panose="020B0609020204030204" pitchFamily="49" charset="0"/>
              </a:rPr>
              <a:t>18</a:t>
            </a:r>
            <a:r>
              <a:rPr lang="en-US" sz="4000" dirty="0">
                <a:solidFill>
                  <a:srgbClr val="000000"/>
                </a:solidFill>
                <a:latin typeface="Consolas" panose="020B0609020204030204" pitchFamily="49" charset="0"/>
              </a:rPr>
              <a:t>,</a:t>
            </a:r>
          </a:p>
          <a:p>
            <a:pPr marL="57150" indent="0">
              <a:buNone/>
            </a:pPr>
            <a:r>
              <a:rPr lang="en-US" sz="4000" dirty="0">
                <a:solidFill>
                  <a:srgbClr val="000000"/>
                </a:solidFill>
                <a:latin typeface="Consolas" panose="020B0609020204030204" pitchFamily="49" charset="0"/>
              </a:rPr>
              <a:t>    material: </a:t>
            </a:r>
            <a:r>
              <a:rPr lang="en-US" sz="4000" dirty="0" smtClean="0">
                <a:solidFill>
                  <a:srgbClr val="A31515"/>
                </a:solidFill>
                <a:latin typeface="Consolas" panose="020B0609020204030204" pitchFamily="49" charset="0"/>
              </a:rPr>
              <a:t>'plastic'</a:t>
            </a:r>
            <a:r>
              <a:rPr lang="en-US" sz="4000" dirty="0" smtClean="0">
                <a:solidFill>
                  <a:srgbClr val="000000"/>
                </a:solidFill>
                <a:latin typeface="Consolas" panose="020B0609020204030204" pitchFamily="49" charset="0"/>
              </a:rPr>
              <a:t>,</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    hot: </a:t>
            </a:r>
            <a:r>
              <a:rPr lang="en-US" sz="4000" dirty="0">
                <a:solidFill>
                  <a:srgbClr val="0000FF"/>
                </a:solidFill>
                <a:latin typeface="Consolas" panose="020B0609020204030204" pitchFamily="49" charset="0"/>
              </a:rPr>
              <a:t>false</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a:t>
            </a:r>
          </a:p>
          <a:p>
            <a:pPr marL="57150" indent="0">
              <a:buNone/>
            </a:pPr>
            <a:endParaRPr lang="en-US" dirty="0"/>
          </a:p>
        </p:txBody>
      </p:sp>
      <p:pic>
        <p:nvPicPr>
          <p:cNvPr id="4" name="Picture 6" descr="Image result for 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14550"/>
            <a:ext cx="2936899"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41066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this object?</a:t>
            </a:r>
            <a:endParaRPr lang="en-US" dirty="0"/>
          </a:p>
        </p:txBody>
      </p:sp>
      <p:pic>
        <p:nvPicPr>
          <p:cNvPr id="5" name="Picture 10" descr="Image result for 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2000250"/>
            <a:ext cx="4000500" cy="4000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
          </p:nvPr>
        </p:nvSpPr>
        <p:spPr>
          <a:xfrm>
            <a:off x="4495800" y="1600200"/>
            <a:ext cx="6972300" cy="4800600"/>
          </a:xfrm>
        </p:spPr>
        <p:txBody>
          <a:bodyPr/>
          <a:lstStyle/>
          <a:p>
            <a:pPr marL="57150" indent="0">
              <a:buNone/>
            </a:pPr>
            <a:r>
              <a:rPr lang="en-US" sz="4000" dirty="0">
                <a:solidFill>
                  <a:srgbClr val="0000FF"/>
                </a:solidFill>
                <a:latin typeface="Consolas" panose="020B0609020204030204" pitchFamily="49" charset="0"/>
              </a:rPr>
              <a:t>let</a:t>
            </a:r>
            <a:r>
              <a:rPr lang="en-US" sz="4000" dirty="0">
                <a:solidFill>
                  <a:srgbClr val="000000"/>
                </a:solidFill>
                <a:latin typeface="Consolas" panose="020B0609020204030204" pitchFamily="49" charset="0"/>
              </a:rPr>
              <a:t> teacup = {</a:t>
            </a:r>
          </a:p>
          <a:p>
            <a:pPr marL="57150" indent="0">
              <a:buNone/>
            </a:pPr>
            <a:r>
              <a:rPr lang="en-US" sz="4000" dirty="0">
                <a:solidFill>
                  <a:srgbClr val="000000"/>
                </a:solidFill>
                <a:latin typeface="Consolas" panose="020B0609020204030204" pitchFamily="49" charset="0"/>
              </a:rPr>
              <a:t>    color: </a:t>
            </a:r>
            <a:r>
              <a:rPr lang="en-US" sz="4000" dirty="0" smtClean="0">
                <a:solidFill>
                  <a:srgbClr val="A31515"/>
                </a:solidFill>
                <a:latin typeface="Consolas" panose="020B0609020204030204" pitchFamily="49" charset="0"/>
              </a:rPr>
              <a:t>'white'</a:t>
            </a:r>
            <a:r>
              <a:rPr lang="en-US" sz="4000" dirty="0" smtClean="0">
                <a:solidFill>
                  <a:srgbClr val="000000"/>
                </a:solidFill>
                <a:latin typeface="Consolas" panose="020B0609020204030204" pitchFamily="49" charset="0"/>
              </a:rPr>
              <a:t>,</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    volume: </a:t>
            </a:r>
            <a:r>
              <a:rPr lang="en-US" sz="4000" dirty="0">
                <a:solidFill>
                  <a:srgbClr val="09885A"/>
                </a:solidFill>
                <a:latin typeface="Consolas" panose="020B0609020204030204" pitchFamily="49" charset="0"/>
              </a:rPr>
              <a:t>8</a:t>
            </a:r>
            <a:r>
              <a:rPr lang="en-US" sz="4000" dirty="0">
                <a:solidFill>
                  <a:srgbClr val="000000"/>
                </a:solidFill>
                <a:latin typeface="Consolas" panose="020B0609020204030204" pitchFamily="49" charset="0"/>
              </a:rPr>
              <a:t>,</a:t>
            </a:r>
          </a:p>
          <a:p>
            <a:pPr marL="57150" indent="0">
              <a:buNone/>
            </a:pPr>
            <a:r>
              <a:rPr lang="en-US" sz="4000" dirty="0">
                <a:solidFill>
                  <a:srgbClr val="000000"/>
                </a:solidFill>
                <a:latin typeface="Consolas" panose="020B0609020204030204" pitchFamily="49" charset="0"/>
              </a:rPr>
              <a:t>    material: </a:t>
            </a:r>
            <a:r>
              <a:rPr lang="en-US" sz="4000" dirty="0" smtClean="0">
                <a:solidFill>
                  <a:srgbClr val="A31515"/>
                </a:solidFill>
                <a:latin typeface="Consolas" panose="020B0609020204030204" pitchFamily="49" charset="0"/>
              </a:rPr>
              <a:t>'ceramic'</a:t>
            </a:r>
            <a:r>
              <a:rPr lang="en-US" sz="4000" dirty="0" smtClean="0">
                <a:solidFill>
                  <a:srgbClr val="000000"/>
                </a:solidFill>
                <a:latin typeface="Consolas" panose="020B0609020204030204" pitchFamily="49" charset="0"/>
              </a:rPr>
              <a:t>,</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    hot: </a:t>
            </a:r>
            <a:r>
              <a:rPr lang="en-US" sz="4000" dirty="0">
                <a:solidFill>
                  <a:srgbClr val="0000FF"/>
                </a:solidFill>
                <a:latin typeface="Consolas" panose="020B0609020204030204" pitchFamily="49" charset="0"/>
              </a:rPr>
              <a:t>true</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a:t>
            </a:r>
          </a:p>
          <a:p>
            <a:pPr marL="57150" indent="0">
              <a:buNone/>
            </a:pPr>
            <a:endParaRPr lang="en-US" dirty="0"/>
          </a:p>
        </p:txBody>
      </p:sp>
    </p:spTree>
    <p:extLst>
      <p:ext uri="{BB962C8B-B14F-4D97-AF65-F5344CB8AC3E}">
        <p14:creationId xmlns:p14="http://schemas.microsoft.com/office/powerpoint/2010/main" val="41897816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P</a:t>
            </a:r>
            <a:r>
              <a:rPr lang="en-US" dirty="0" smtClean="0"/>
              <a:t>roperties</a:t>
            </a:r>
            <a:endParaRPr lang="en-US" dirty="0"/>
          </a:p>
        </p:txBody>
      </p:sp>
      <p:pic>
        <p:nvPicPr>
          <p:cNvPr id="3078" name="Picture 6" descr="Image result for properties"/>
          <p:cNvPicPr>
            <a:picLocks noChangeAspect="1" noChangeArrowheads="1"/>
          </p:cNvPicPr>
          <p:nvPr/>
        </p:nvPicPr>
        <p:blipFill rotWithShape="1">
          <a:blip r:embed="rId3">
            <a:extLst>
              <a:ext uri="{28A0092B-C50C-407E-A947-70E740481C1C}">
                <a14:useLocalDpi xmlns:a14="http://schemas.microsoft.com/office/drawing/2010/main" val="0"/>
              </a:ext>
            </a:extLst>
          </a:blip>
          <a:srcRect t="10210" r="44962" b="3044"/>
          <a:stretch/>
        </p:blipFill>
        <p:spPr bwMode="auto">
          <a:xfrm>
            <a:off x="5181600" y="0"/>
            <a:ext cx="69723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64730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10" name="TextBox 9"/>
          <p:cNvSpPr txBox="1"/>
          <p:nvPr/>
        </p:nvSpPr>
        <p:spPr>
          <a:xfrm>
            <a:off x="381000" y="3550544"/>
            <a:ext cx="3985706" cy="2419124"/>
          </a:xfrm>
          <a:prstGeom prst="rect">
            <a:avLst/>
          </a:prstGeom>
          <a:noFill/>
        </p:spPr>
        <p:txBody>
          <a:bodyPr wrap="none" lIns="182880" tIns="146304" rIns="182880" bIns="146304" rtlCol="0">
            <a:spAutoFit/>
          </a:bodyPr>
          <a:lstStyle/>
          <a:p>
            <a:pPr marL="57150" lvl="0">
              <a:spcAft>
                <a:spcPts val="1200"/>
              </a:spcAft>
              <a:buClr>
                <a:srgbClr val="98989A"/>
              </a:buClr>
            </a:pPr>
            <a:r>
              <a:rPr lang="en-US" sz="3200" b="1" dirty="0">
                <a:solidFill>
                  <a:schemeClr val="bg1"/>
                </a:solidFill>
              </a:rPr>
              <a:t>EXAMPLE</a:t>
            </a:r>
          </a:p>
          <a:p>
            <a:r>
              <a:rPr lang="en-US" sz="3200" dirty="0" smtClean="0">
                <a:solidFill>
                  <a:srgbClr val="569CD6"/>
                </a:solidFill>
                <a:latin typeface="Consolas" panose="020B0609020204030204" pitchFamily="49" charset="0"/>
              </a:rPr>
              <a:t>let</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solo</a:t>
            </a:r>
            <a:r>
              <a:rPr lang="en-US" sz="3200" dirty="0">
                <a:solidFill>
                  <a:srgbClr val="D4D4D4"/>
                </a:solidFill>
                <a:latin typeface="Consolas" panose="020B0609020204030204" pitchFamily="49" charset="0"/>
              </a:rPr>
              <a:t> = {</a:t>
            </a:r>
          </a:p>
          <a:p>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color:</a:t>
            </a:r>
            <a:r>
              <a:rPr lang="en-US" sz="3200" dirty="0">
                <a:solidFill>
                  <a:srgbClr val="D4D4D4"/>
                </a:solidFill>
                <a:latin typeface="Consolas" panose="020B0609020204030204" pitchFamily="49" charset="0"/>
              </a:rPr>
              <a:t> </a:t>
            </a:r>
            <a:r>
              <a:rPr lang="en-US" sz="3200" dirty="0" smtClean="0">
                <a:solidFill>
                  <a:srgbClr val="CE9178"/>
                </a:solidFill>
                <a:latin typeface="Consolas" panose="020B0609020204030204" pitchFamily="49" charset="0"/>
              </a:rPr>
              <a:t>'red'</a:t>
            </a:r>
            <a:endParaRPr lang="en-US" sz="3200" dirty="0">
              <a:solidFill>
                <a:srgbClr val="D4D4D4"/>
              </a:solidFill>
              <a:latin typeface="Consolas" panose="020B0609020204030204" pitchFamily="49" charset="0"/>
            </a:endParaRPr>
          </a:p>
          <a:p>
            <a:r>
              <a:rPr lang="en-US" sz="3200" dirty="0">
                <a:solidFill>
                  <a:srgbClr val="D4D4D4"/>
                </a:solidFill>
                <a:latin typeface="Consolas" panose="020B0609020204030204" pitchFamily="49" charset="0"/>
              </a:rPr>
              <a:t>}</a:t>
            </a:r>
            <a:endParaRPr lang="en-US" sz="3200" b="0" dirty="0">
              <a:solidFill>
                <a:srgbClr val="D4D4D4"/>
              </a:solidFill>
              <a:effectLst/>
              <a:latin typeface="Consolas" panose="020B0609020204030204" pitchFamily="49" charset="0"/>
            </a:endParaRPr>
          </a:p>
        </p:txBody>
      </p:sp>
      <p:sp>
        <p:nvSpPr>
          <p:cNvPr id="2" name="Title 1"/>
          <p:cNvSpPr>
            <a:spLocks noGrp="1"/>
          </p:cNvSpPr>
          <p:nvPr>
            <p:ph type="title"/>
          </p:nvPr>
        </p:nvSpPr>
        <p:spPr/>
        <p:txBody>
          <a:bodyPr/>
          <a:lstStyle/>
          <a:p>
            <a:r>
              <a:rPr lang="en-US" dirty="0" smtClean="0">
                <a:solidFill>
                  <a:schemeClr val="bg1"/>
                </a:solidFill>
              </a:rPr>
              <a:t>What is a Property?</a:t>
            </a:r>
            <a:endParaRPr lang="en-US" dirty="0">
              <a:solidFill>
                <a:schemeClr val="bg1"/>
              </a:solidFill>
            </a:endParaRPr>
          </a:p>
        </p:txBody>
      </p:sp>
      <p:sp>
        <p:nvSpPr>
          <p:cNvPr id="3" name="Content Placeholder 2"/>
          <p:cNvSpPr>
            <a:spLocks noGrp="1"/>
          </p:cNvSpPr>
          <p:nvPr>
            <p:ph idx="1"/>
          </p:nvPr>
        </p:nvSpPr>
        <p:spPr>
          <a:xfrm>
            <a:off x="381000" y="1143001"/>
            <a:ext cx="11430000" cy="2057400"/>
          </a:xfrm>
        </p:spPr>
        <p:txBody>
          <a:bodyPr/>
          <a:lstStyle/>
          <a:p>
            <a:r>
              <a:rPr lang="en-US" sz="3200" dirty="0" smtClean="0">
                <a:solidFill>
                  <a:schemeClr val="bg1"/>
                </a:solidFill>
              </a:rPr>
              <a:t>A </a:t>
            </a:r>
            <a:r>
              <a:rPr lang="en-US" sz="3200" u="sng" dirty="0" smtClean="0">
                <a:solidFill>
                  <a:schemeClr val="bg1"/>
                </a:solidFill>
              </a:rPr>
              <a:t>property</a:t>
            </a:r>
            <a:r>
              <a:rPr lang="en-US" sz="3200" dirty="0" smtClean="0">
                <a:solidFill>
                  <a:schemeClr val="bg1"/>
                </a:solidFill>
              </a:rPr>
              <a:t> is a </a:t>
            </a:r>
            <a:r>
              <a:rPr lang="en-US" sz="3200" b="1" dirty="0" smtClean="0">
                <a:solidFill>
                  <a:schemeClr val="bg1"/>
                </a:solidFill>
              </a:rPr>
              <a:t>variable</a:t>
            </a:r>
            <a:r>
              <a:rPr lang="en-US" sz="3200" dirty="0" smtClean="0">
                <a:solidFill>
                  <a:schemeClr val="bg1"/>
                </a:solidFill>
              </a:rPr>
              <a:t> that is attached to an object</a:t>
            </a:r>
          </a:p>
          <a:p>
            <a:endParaRPr lang="en-US" sz="2800" dirty="0"/>
          </a:p>
          <a:p>
            <a:r>
              <a:rPr lang="en-US" sz="3200" dirty="0" smtClean="0">
                <a:solidFill>
                  <a:schemeClr val="bg1"/>
                </a:solidFill>
              </a:rPr>
              <a:t>Each </a:t>
            </a:r>
            <a:r>
              <a:rPr lang="en-US" sz="3200" u="sng" dirty="0" smtClean="0">
                <a:solidFill>
                  <a:schemeClr val="bg1"/>
                </a:solidFill>
              </a:rPr>
              <a:t>property</a:t>
            </a:r>
            <a:r>
              <a:rPr lang="en-US" sz="3200" dirty="0" smtClean="0">
                <a:solidFill>
                  <a:schemeClr val="bg1"/>
                </a:solidFill>
              </a:rPr>
              <a:t> on an object has a </a:t>
            </a:r>
            <a:r>
              <a:rPr lang="en-US" sz="3200" b="1" dirty="0" smtClean="0">
                <a:solidFill>
                  <a:schemeClr val="bg1"/>
                </a:solidFill>
              </a:rPr>
              <a:t>value</a:t>
            </a:r>
            <a:endParaRPr lang="en-US" sz="3200" dirty="0" smtClean="0">
              <a:solidFill>
                <a:schemeClr val="bg1"/>
              </a:solidFill>
            </a:endParaRPr>
          </a:p>
          <a:p>
            <a:endParaRPr lang="en-US" sz="3200" dirty="0"/>
          </a:p>
        </p:txBody>
      </p:sp>
      <p:sp>
        <p:nvSpPr>
          <p:cNvPr id="6" name="Rectangle 5"/>
          <p:cNvSpPr/>
          <p:nvPr/>
        </p:nvSpPr>
        <p:spPr bwMode="auto">
          <a:xfrm>
            <a:off x="1409700" y="4788681"/>
            <a:ext cx="1188720" cy="571500"/>
          </a:xfrm>
          <a:prstGeom prst="rect">
            <a:avLst/>
          </a:prstGeom>
          <a:solidFill>
            <a:schemeClr val="accent1">
              <a:alpha val="25000"/>
            </a:schemeClr>
          </a:solidFill>
          <a:ln w="254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6324600" y="4230097"/>
            <a:ext cx="3815788" cy="794064"/>
          </a:xfrm>
          <a:prstGeom prst="rect">
            <a:avLst/>
          </a:prstGeom>
          <a:noFill/>
        </p:spPr>
        <p:txBody>
          <a:bodyPr wrap="none" lIns="182880" tIns="146304" rIns="182880" bIns="146304" rtlCol="0">
            <a:spAutoFit/>
          </a:bodyPr>
          <a:lstStyle/>
          <a:p>
            <a:pPr>
              <a:lnSpc>
                <a:spcPct val="90000"/>
              </a:lnSpc>
              <a:spcAft>
                <a:spcPts val="600"/>
              </a:spcAft>
            </a:pPr>
            <a:r>
              <a:rPr lang="en-US" sz="3600" b="1" dirty="0" smtClean="0">
                <a:solidFill>
                  <a:schemeClr val="accent1"/>
                </a:solidFill>
              </a:rPr>
              <a:t>Property: </a:t>
            </a:r>
            <a:r>
              <a:rPr lang="en-US" sz="3600" dirty="0">
                <a:solidFill>
                  <a:srgbClr val="9CDCFE"/>
                </a:solidFill>
                <a:latin typeface="Consolas" panose="020B0609020204030204" pitchFamily="49" charset="0"/>
              </a:rPr>
              <a:t>color</a:t>
            </a:r>
            <a:endParaRPr lang="en-US" sz="3600" dirty="0" smtClean="0">
              <a:solidFill>
                <a:schemeClr val="bg1"/>
              </a:solidFill>
              <a:latin typeface="Consolas" panose="020B0609020204030204" pitchFamily="49" charset="0"/>
            </a:endParaRPr>
          </a:p>
        </p:txBody>
      </p:sp>
      <p:sp>
        <p:nvSpPr>
          <p:cNvPr id="8" name="Rectangle 7"/>
          <p:cNvSpPr/>
          <p:nvPr/>
        </p:nvSpPr>
        <p:spPr bwMode="auto">
          <a:xfrm>
            <a:off x="3034046" y="4807731"/>
            <a:ext cx="1143000" cy="571500"/>
          </a:xfrm>
          <a:prstGeom prst="rect">
            <a:avLst/>
          </a:prstGeom>
          <a:solidFill>
            <a:schemeClr val="accent2">
              <a:alpha val="25000"/>
            </a:schemeClr>
          </a:solidFill>
          <a:ln w="254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6324600" y="4884697"/>
            <a:ext cx="3123484" cy="794064"/>
          </a:xfrm>
          <a:prstGeom prst="rect">
            <a:avLst/>
          </a:prstGeom>
          <a:noFill/>
        </p:spPr>
        <p:txBody>
          <a:bodyPr wrap="none" lIns="182880" tIns="146304" rIns="182880" bIns="146304" rtlCol="0">
            <a:spAutoFit/>
          </a:bodyPr>
          <a:lstStyle/>
          <a:p>
            <a:pPr>
              <a:lnSpc>
                <a:spcPct val="90000"/>
              </a:lnSpc>
              <a:spcAft>
                <a:spcPts val="600"/>
              </a:spcAft>
            </a:pPr>
            <a:r>
              <a:rPr lang="en-US" sz="3600" b="1" dirty="0">
                <a:solidFill>
                  <a:schemeClr val="accent2"/>
                </a:solidFill>
              </a:rPr>
              <a:t>Value: </a:t>
            </a:r>
            <a:r>
              <a:rPr lang="en-US" sz="3600" dirty="0" smtClean="0">
                <a:solidFill>
                  <a:srgbClr val="CE9178"/>
                </a:solidFill>
                <a:latin typeface="Consolas" panose="020B0609020204030204" pitchFamily="49" charset="0"/>
              </a:rPr>
              <a:t>'red'</a:t>
            </a:r>
            <a:endParaRPr lang="en-US" sz="3600" dirty="0">
              <a:solidFill>
                <a:srgbClr val="F5CF6F"/>
              </a:solidFill>
            </a:endParaRPr>
          </a:p>
        </p:txBody>
      </p:sp>
    </p:spTree>
    <p:extLst>
      <p:ext uri="{BB962C8B-B14F-4D97-AF65-F5344CB8AC3E}">
        <p14:creationId xmlns:p14="http://schemas.microsoft.com/office/powerpoint/2010/main" val="1558310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P spid="7" grpId="0"/>
      <p:bldP spid="8"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1000" y="2643568"/>
            <a:ext cx="11315700" cy="3742563"/>
          </a:xfrm>
          <a:prstGeom prst="rect">
            <a:avLst/>
          </a:prstGeom>
          <a:noFill/>
        </p:spPr>
        <p:txBody>
          <a:bodyPr wrap="square" lIns="182880" tIns="146304" rIns="182880" bIns="146304" rtlCol="0">
            <a:spAutoFit/>
          </a:bodyPr>
          <a:lstStyle/>
          <a:p>
            <a:pPr marL="57150" indent="0">
              <a:buNone/>
            </a:pPr>
            <a:r>
              <a:rPr lang="en-US" sz="3200" b="1" dirty="0"/>
              <a:t>EXAMPLE</a:t>
            </a:r>
          </a:p>
          <a:p>
            <a:pPr marL="57150" indent="0">
              <a:buNone/>
            </a:pPr>
            <a:r>
              <a:rPr lang="en-US" sz="3200" dirty="0">
                <a:solidFill>
                  <a:srgbClr val="0000FF"/>
                </a:solidFill>
                <a:latin typeface="Consolas" panose="020B0609020204030204" pitchFamily="49" charset="0"/>
              </a:rPr>
              <a:t>let</a:t>
            </a:r>
            <a:r>
              <a:rPr lang="en-US" sz="3200" dirty="0">
                <a:solidFill>
                  <a:srgbClr val="000000"/>
                </a:solidFill>
                <a:latin typeface="Consolas" panose="020B0609020204030204" pitchFamily="49" charset="0"/>
              </a:rPr>
              <a:t> teacup = {</a:t>
            </a:r>
          </a:p>
          <a:p>
            <a:pPr marL="57150" indent="0">
              <a:buNone/>
            </a:pPr>
            <a:r>
              <a:rPr lang="en-US" sz="3200" dirty="0">
                <a:solidFill>
                  <a:srgbClr val="000000"/>
                </a:solidFill>
                <a:latin typeface="Consolas" panose="020B0609020204030204" pitchFamily="49" charset="0"/>
              </a:rPr>
              <a:t>    material: </a:t>
            </a:r>
            <a:r>
              <a:rPr lang="en-US" sz="3200" dirty="0" smtClean="0">
                <a:solidFill>
                  <a:srgbClr val="A31515"/>
                </a:solidFill>
                <a:latin typeface="Consolas" panose="020B0609020204030204" pitchFamily="49" charset="0"/>
              </a:rPr>
              <a:t>'ceramic'</a:t>
            </a:r>
            <a:endParaRPr lang="en-US" sz="3200" dirty="0">
              <a:solidFill>
                <a:srgbClr val="000000"/>
              </a:solidFill>
              <a:latin typeface="Consolas" panose="020B0609020204030204" pitchFamily="49" charset="0"/>
            </a:endParaRPr>
          </a:p>
          <a:p>
            <a:pPr marL="57150" indent="0">
              <a:buNone/>
            </a:pPr>
            <a:r>
              <a:rPr lang="en-US" sz="3200" dirty="0">
                <a:solidFill>
                  <a:srgbClr val="000000"/>
                </a:solidFill>
                <a:latin typeface="Consolas" panose="020B0609020204030204" pitchFamily="49" charset="0"/>
              </a:rPr>
              <a:t>}</a:t>
            </a:r>
          </a:p>
          <a:p>
            <a:pPr marL="57150" indent="0">
              <a:buNone/>
            </a:pPr>
            <a:r>
              <a:rPr lang="en-US" sz="3200" dirty="0">
                <a:solidFill>
                  <a:srgbClr val="000000"/>
                </a:solidFill>
                <a:latin typeface="Consolas" panose="020B0609020204030204" pitchFamily="49" charset="0"/>
              </a:rPr>
              <a:t/>
            </a:r>
            <a:br>
              <a:rPr lang="en-US" sz="3200" dirty="0">
                <a:solidFill>
                  <a:srgbClr val="000000"/>
                </a:solidFill>
                <a:latin typeface="Consolas" panose="020B0609020204030204" pitchFamily="49" charset="0"/>
              </a:rPr>
            </a:br>
            <a:r>
              <a:rPr lang="en-US" sz="3200" dirty="0">
                <a:solidFill>
                  <a:srgbClr val="0000FF"/>
                </a:solidFill>
                <a:latin typeface="Consolas" panose="020B0609020204030204" pitchFamily="49" charset="0"/>
              </a:rPr>
              <a:t>let</a:t>
            </a:r>
            <a:r>
              <a:rPr lang="en-US" sz="3200" dirty="0">
                <a:solidFill>
                  <a:srgbClr val="000000"/>
                </a:solidFill>
                <a:latin typeface="Consolas" panose="020B0609020204030204" pitchFamily="49" charset="0"/>
              </a:rPr>
              <a:t> </a:t>
            </a:r>
            <a:r>
              <a:rPr lang="en-US" sz="3200" dirty="0" err="1">
                <a:solidFill>
                  <a:srgbClr val="000000"/>
                </a:solidFill>
                <a:latin typeface="Consolas" panose="020B0609020204030204" pitchFamily="49" charset="0"/>
              </a:rPr>
              <a:t>objectMaterial</a:t>
            </a:r>
            <a:r>
              <a:rPr lang="en-US" sz="3200" dirty="0">
                <a:solidFill>
                  <a:srgbClr val="000000"/>
                </a:solidFill>
                <a:latin typeface="Consolas" panose="020B0609020204030204" pitchFamily="49" charset="0"/>
              </a:rPr>
              <a:t> = </a:t>
            </a:r>
            <a:r>
              <a:rPr lang="en-US" sz="3200" dirty="0" err="1">
                <a:solidFill>
                  <a:srgbClr val="000000"/>
                </a:solidFill>
                <a:latin typeface="Consolas" panose="020B0609020204030204" pitchFamily="49" charset="0"/>
              </a:rPr>
              <a:t>teacup.material</a:t>
            </a:r>
            <a:r>
              <a:rPr lang="en-US" sz="3200" dirty="0">
                <a:solidFill>
                  <a:srgbClr val="000000"/>
                </a:solidFill>
                <a:latin typeface="Consolas" panose="020B0609020204030204" pitchFamily="49" charset="0"/>
              </a:rPr>
              <a:t>;</a:t>
            </a:r>
          </a:p>
          <a:p>
            <a:pPr marL="57150"/>
            <a:r>
              <a:rPr lang="en-US" sz="3200" dirty="0" smtClean="0">
                <a:solidFill>
                  <a:srgbClr val="000000"/>
                </a:solidFill>
                <a:latin typeface="Consolas" panose="020B0609020204030204" pitchFamily="49" charset="0"/>
              </a:rPr>
              <a:t>console.log(</a:t>
            </a:r>
            <a:r>
              <a:rPr lang="en-US" sz="3200" dirty="0" smtClean="0">
                <a:solidFill>
                  <a:srgbClr val="A31515"/>
                </a:solidFill>
                <a:latin typeface="Consolas" panose="020B0609020204030204" pitchFamily="49" charset="0"/>
              </a:rPr>
              <a:t>'the teacup is '</a:t>
            </a:r>
            <a:r>
              <a:rPr lang="en-US" sz="3200" dirty="0" smtClean="0">
                <a:solidFill>
                  <a:srgbClr val="000000"/>
                </a:solidFill>
                <a:latin typeface="Consolas" panose="020B0609020204030204" pitchFamily="49" charset="0"/>
              </a:rPr>
              <a:t> + </a:t>
            </a:r>
            <a:r>
              <a:rPr lang="en-US" sz="3200" dirty="0" err="1" smtClean="0">
                <a:solidFill>
                  <a:srgbClr val="000000"/>
                </a:solidFill>
                <a:latin typeface="Consolas" panose="020B0609020204030204" pitchFamily="49" charset="0"/>
              </a:rPr>
              <a:t>objectMaterial</a:t>
            </a:r>
            <a:r>
              <a:rPr lang="en-US" sz="3200" dirty="0" smtClean="0">
                <a:solidFill>
                  <a:srgbClr val="000000"/>
                </a:solidFill>
                <a:latin typeface="Consolas" panose="020B0609020204030204" pitchFamily="49" charset="0"/>
              </a:rPr>
              <a:t>);</a:t>
            </a:r>
            <a:endParaRPr lang="en-US" sz="3200" dirty="0">
              <a:solidFill>
                <a:srgbClr val="000000"/>
              </a:solidFill>
              <a:latin typeface="Consolas" panose="020B0609020204030204" pitchFamily="49" charset="0"/>
            </a:endParaRPr>
          </a:p>
        </p:txBody>
      </p:sp>
      <p:sp>
        <p:nvSpPr>
          <p:cNvPr id="2" name="Title 1"/>
          <p:cNvSpPr>
            <a:spLocks noGrp="1"/>
          </p:cNvSpPr>
          <p:nvPr>
            <p:ph type="title"/>
          </p:nvPr>
        </p:nvSpPr>
        <p:spPr/>
        <p:txBody>
          <a:bodyPr/>
          <a:lstStyle/>
          <a:p>
            <a:r>
              <a:rPr lang="en-US" dirty="0" smtClean="0"/>
              <a:t>Getting a Property</a:t>
            </a:r>
            <a:endParaRPr lang="en-US" dirty="0"/>
          </a:p>
        </p:txBody>
      </p:sp>
      <p:sp>
        <p:nvSpPr>
          <p:cNvPr id="3" name="Content Placeholder 2"/>
          <p:cNvSpPr>
            <a:spLocks noGrp="1"/>
          </p:cNvSpPr>
          <p:nvPr>
            <p:ph idx="1"/>
          </p:nvPr>
        </p:nvSpPr>
        <p:spPr>
          <a:xfrm>
            <a:off x="381000" y="1143000"/>
            <a:ext cx="9372600" cy="1143000"/>
          </a:xfrm>
        </p:spPr>
        <p:txBody>
          <a:bodyPr>
            <a:normAutofit/>
          </a:bodyPr>
          <a:lstStyle/>
          <a:p>
            <a:r>
              <a:rPr lang="en-US" dirty="0" smtClean="0"/>
              <a:t>Use </a:t>
            </a:r>
            <a:r>
              <a:rPr lang="en-US" b="1" dirty="0" smtClean="0"/>
              <a:t>dot notation</a:t>
            </a:r>
            <a:r>
              <a:rPr lang="en-US" dirty="0" smtClean="0"/>
              <a:t> to </a:t>
            </a:r>
            <a:r>
              <a:rPr lang="en-US" i="1" dirty="0" smtClean="0"/>
              <a:t>get</a:t>
            </a:r>
            <a:r>
              <a:rPr lang="en-US" dirty="0" smtClean="0"/>
              <a:t> a property value from an object</a:t>
            </a:r>
          </a:p>
          <a:p>
            <a:pPr lvl="1"/>
            <a:r>
              <a:rPr lang="en-US" dirty="0" smtClean="0">
                <a:solidFill>
                  <a:schemeClr val="tx1">
                    <a:lumMod val="60000"/>
                    <a:lumOff val="40000"/>
                  </a:schemeClr>
                </a:solidFill>
                <a:latin typeface="Consolas" panose="020B0609020204030204" pitchFamily="49" charset="0"/>
              </a:rPr>
              <a:t>&lt;</a:t>
            </a:r>
            <a:r>
              <a:rPr lang="en-US" dirty="0" err="1" smtClean="0">
                <a:solidFill>
                  <a:schemeClr val="tx1">
                    <a:lumMod val="60000"/>
                    <a:lumOff val="40000"/>
                  </a:schemeClr>
                </a:solidFill>
                <a:latin typeface="Consolas" panose="020B0609020204030204" pitchFamily="49" charset="0"/>
              </a:rPr>
              <a:t>object_name</a:t>
            </a:r>
            <a:r>
              <a:rPr lang="en-US" dirty="0" smtClean="0">
                <a:solidFill>
                  <a:schemeClr val="tx1">
                    <a:lumMod val="60000"/>
                    <a:lumOff val="40000"/>
                  </a:schemeClr>
                </a:solidFill>
                <a:latin typeface="Consolas" panose="020B0609020204030204" pitchFamily="49" charset="0"/>
              </a:rPr>
              <a:t>&gt;</a:t>
            </a:r>
            <a:r>
              <a:rPr lang="en-US" sz="3200" b="1" dirty="0" smtClean="0">
                <a:latin typeface="Consolas" panose="020B0609020204030204" pitchFamily="49" charset="0"/>
              </a:rPr>
              <a:t>.</a:t>
            </a:r>
            <a:r>
              <a:rPr lang="en-US" dirty="0" smtClean="0">
                <a:solidFill>
                  <a:schemeClr val="tx1">
                    <a:lumMod val="60000"/>
                    <a:lumOff val="40000"/>
                  </a:schemeClr>
                </a:solidFill>
                <a:latin typeface="Consolas" panose="020B0609020204030204" pitchFamily="49" charset="0"/>
              </a:rPr>
              <a:t>&lt;</a:t>
            </a:r>
            <a:r>
              <a:rPr lang="en-US" dirty="0" err="1" smtClean="0">
                <a:solidFill>
                  <a:schemeClr val="tx1">
                    <a:lumMod val="60000"/>
                    <a:lumOff val="40000"/>
                  </a:schemeClr>
                </a:solidFill>
                <a:latin typeface="Consolas" panose="020B0609020204030204" pitchFamily="49" charset="0"/>
              </a:rPr>
              <a:t>property_name</a:t>
            </a:r>
            <a:r>
              <a:rPr lang="en-US" dirty="0" smtClean="0">
                <a:solidFill>
                  <a:schemeClr val="tx1">
                    <a:lumMod val="60000"/>
                    <a:lumOff val="40000"/>
                  </a:schemeClr>
                </a:solidFill>
                <a:latin typeface="Consolas" panose="020B0609020204030204" pitchFamily="49" charset="0"/>
              </a:rPr>
              <a:t>&gt;</a:t>
            </a:r>
          </a:p>
        </p:txBody>
      </p:sp>
      <p:sp>
        <p:nvSpPr>
          <p:cNvPr id="4" name="Rectangle 3"/>
          <p:cNvSpPr/>
          <p:nvPr/>
        </p:nvSpPr>
        <p:spPr bwMode="auto">
          <a:xfrm>
            <a:off x="5230893" y="5164740"/>
            <a:ext cx="1463040" cy="571500"/>
          </a:xfrm>
          <a:prstGeom prst="rect">
            <a:avLst/>
          </a:prstGeom>
          <a:solidFill>
            <a:schemeClr val="accent1">
              <a:alpha val="25000"/>
            </a:schemeClr>
          </a:solidFill>
          <a:ln w="254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667500" y="3356604"/>
            <a:ext cx="3971280"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err="1" smtClean="0">
                <a:solidFill>
                  <a:schemeClr val="accent1"/>
                </a:solidFill>
              </a:rPr>
              <a:t>object_name</a:t>
            </a:r>
            <a:r>
              <a:rPr lang="en-US" sz="2800" b="1" dirty="0" smtClean="0">
                <a:solidFill>
                  <a:schemeClr val="accent1"/>
                </a:solidFill>
              </a:rPr>
              <a:t>: </a:t>
            </a:r>
            <a:r>
              <a:rPr lang="en-US" sz="2800" dirty="0" smtClean="0">
                <a:solidFill>
                  <a:srgbClr val="000000"/>
                </a:solidFill>
                <a:latin typeface="Consolas" panose="020B0609020204030204" pitchFamily="49" charset="0"/>
              </a:rPr>
              <a:t>teacup</a:t>
            </a:r>
          </a:p>
        </p:txBody>
      </p:sp>
      <p:sp>
        <p:nvSpPr>
          <p:cNvPr id="6" name="TextBox 5"/>
          <p:cNvSpPr txBox="1"/>
          <p:nvPr/>
        </p:nvSpPr>
        <p:spPr>
          <a:xfrm>
            <a:off x="6667500" y="3831586"/>
            <a:ext cx="4764766"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err="1" smtClean="0">
                <a:solidFill>
                  <a:schemeClr val="accent2"/>
                </a:solidFill>
              </a:rPr>
              <a:t>property_name</a:t>
            </a:r>
            <a:r>
              <a:rPr lang="en-US" sz="2800" b="1" dirty="0" smtClean="0">
                <a:solidFill>
                  <a:schemeClr val="accent2"/>
                </a:solidFill>
              </a:rPr>
              <a:t>: </a:t>
            </a:r>
            <a:r>
              <a:rPr lang="en-US" sz="2800" dirty="0" smtClean="0">
                <a:solidFill>
                  <a:srgbClr val="000000"/>
                </a:solidFill>
                <a:latin typeface="Consolas" panose="020B0609020204030204" pitchFamily="49" charset="0"/>
              </a:rPr>
              <a:t>material</a:t>
            </a:r>
            <a:endParaRPr lang="en-US" sz="2800" dirty="0">
              <a:gradFill>
                <a:gsLst>
                  <a:gs pos="2917">
                    <a:schemeClr val="tx1"/>
                  </a:gs>
                  <a:gs pos="30000">
                    <a:schemeClr val="tx1"/>
                  </a:gs>
                </a:gsLst>
                <a:lin ang="5400000" scaled="0"/>
              </a:gradFill>
            </a:endParaRPr>
          </a:p>
        </p:txBody>
      </p:sp>
      <p:sp>
        <p:nvSpPr>
          <p:cNvPr id="7" name="Rectangle 6"/>
          <p:cNvSpPr/>
          <p:nvPr/>
        </p:nvSpPr>
        <p:spPr bwMode="auto">
          <a:xfrm>
            <a:off x="6843390" y="5163401"/>
            <a:ext cx="1828800" cy="571500"/>
          </a:xfrm>
          <a:prstGeom prst="rect">
            <a:avLst/>
          </a:prstGeom>
          <a:solidFill>
            <a:schemeClr val="accent2">
              <a:alpha val="25000"/>
            </a:schemeClr>
          </a:solidFill>
          <a:ln w="254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93390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5" grpId="0"/>
      <p:bldP spid="6" grpId="0"/>
      <p:bldP spid="7" grpId="0" animBg="1"/>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2662</TotalTime>
  <Words>523</Words>
  <Application>Microsoft Office PowerPoint</Application>
  <PresentationFormat>Widescreen</PresentationFormat>
  <Paragraphs>84</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Consolas</vt:lpstr>
      <vt:lpstr>Segoe UI</vt:lpstr>
      <vt:lpstr>Wingdings</vt:lpstr>
      <vt:lpstr>Hyland 2019</vt:lpstr>
      <vt:lpstr>JavaScript Objects</vt:lpstr>
      <vt:lpstr>Agenda</vt:lpstr>
      <vt:lpstr>Objects</vt:lpstr>
      <vt:lpstr>Objects Have Properties</vt:lpstr>
      <vt:lpstr>Objects in JavaScript – JSON</vt:lpstr>
      <vt:lpstr>What about this object?</vt:lpstr>
      <vt:lpstr>Properties</vt:lpstr>
      <vt:lpstr>What is a Property?</vt:lpstr>
      <vt:lpstr>Getting a Property</vt:lpstr>
      <vt:lpstr>Setting a Property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104</cp:revision>
  <dcterms:created xsi:type="dcterms:W3CDTF">2019-03-11T04:04:09Z</dcterms:created>
  <dcterms:modified xsi:type="dcterms:W3CDTF">2020-01-14T18:07:22Z</dcterms:modified>
</cp:coreProperties>
</file>