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will be helpful to show these commands in action in a </a:t>
            </a:r>
            <a:r>
              <a:rPr lang="en-US" dirty="0" err="1" smtClean="0"/>
              <a:t>Git</a:t>
            </a:r>
            <a:r>
              <a:rPr lang="en-US" baseline="0" dirty="0" smtClean="0"/>
              <a:t> Bash instance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these examples, if the user was in the /c/Users/</a:t>
            </a:r>
            <a:r>
              <a:rPr lang="en-US" baseline="0" dirty="0" err="1" smtClean="0"/>
              <a:t>bburger</a:t>
            </a:r>
            <a:r>
              <a:rPr lang="en-US" baseline="0" dirty="0" smtClean="0"/>
              <a:t> directory, the absolute and relative paths would go to the same place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The current</a:t>
            </a:r>
            <a:r>
              <a:rPr lang="en-US" baseline="0" dirty="0" smtClean="0"/>
              <a:t> directory would change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would change to two levels up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Have the students write down what they think would happen, then call on one to share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3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  <p:sldLayoutId id="2147483686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BEDVjg5y0Hg?rel=0&amp;start=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Command Line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path</a:t>
            </a:r>
            <a:r>
              <a:rPr lang="en-US" dirty="0"/>
              <a:t> specifies a unique location in a file system</a:t>
            </a:r>
          </a:p>
          <a:p>
            <a:pPr lvl="1"/>
            <a:r>
              <a:rPr lang="en-US" dirty="0"/>
              <a:t> It is the general form of the name of a file </a:t>
            </a:r>
            <a:r>
              <a:rPr lang="en-US" i="1" dirty="0"/>
              <a:t>or</a:t>
            </a:r>
            <a:r>
              <a:rPr lang="en-US" dirty="0"/>
              <a:t> directory</a:t>
            </a:r>
          </a:p>
          <a:p>
            <a:r>
              <a:rPr lang="en-US" dirty="0"/>
              <a:t>An </a:t>
            </a:r>
            <a:r>
              <a:rPr lang="en-US" u="sng" dirty="0"/>
              <a:t>absolute</a:t>
            </a:r>
            <a:r>
              <a:rPr lang="en-US" dirty="0"/>
              <a:t> path is a full path, starting from the </a:t>
            </a:r>
            <a:r>
              <a:rPr lang="en-US" i="1" dirty="0"/>
              <a:t>root</a:t>
            </a:r>
            <a:endParaRPr lang="en-US" dirty="0"/>
          </a:p>
          <a:p>
            <a:pPr lvl="1"/>
            <a:r>
              <a:rPr lang="en-US" b="1" dirty="0"/>
              <a:t>Ex</a:t>
            </a:r>
            <a:r>
              <a:rPr lang="en-US" dirty="0"/>
              <a:t>: /c/Users/</a:t>
            </a:r>
            <a:r>
              <a:rPr lang="en-US" dirty="0" err="1"/>
              <a:t>bburger</a:t>
            </a:r>
            <a:r>
              <a:rPr lang="en-US" dirty="0"/>
              <a:t>/Downloads/file.txt </a:t>
            </a:r>
            <a:r>
              <a:rPr lang="en-US" dirty="0">
                <a:solidFill>
                  <a:schemeClr val="accent2"/>
                </a:solidFill>
              </a:rPr>
              <a:t>(file)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/c/Users/</a:t>
            </a:r>
            <a:r>
              <a:rPr lang="en-US" dirty="0" err="1"/>
              <a:t>bburger</a:t>
            </a:r>
            <a:r>
              <a:rPr lang="en-US" dirty="0"/>
              <a:t>/Documents/ </a:t>
            </a:r>
            <a:r>
              <a:rPr lang="en-US" dirty="0">
                <a:solidFill>
                  <a:schemeClr val="accent2"/>
                </a:solidFill>
              </a:rPr>
              <a:t>(directory)</a:t>
            </a:r>
          </a:p>
          <a:p>
            <a:r>
              <a:rPr lang="en-US" dirty="0"/>
              <a:t>A </a:t>
            </a:r>
            <a:r>
              <a:rPr lang="en-US" u="sng" dirty="0"/>
              <a:t>relative</a:t>
            </a:r>
            <a:r>
              <a:rPr lang="en-US" dirty="0"/>
              <a:t> path is a partial path, starting from the current working directory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Downloads/file.txt </a:t>
            </a:r>
            <a:r>
              <a:rPr lang="en-US" dirty="0">
                <a:solidFill>
                  <a:schemeClr val="accent2"/>
                </a:solidFill>
              </a:rPr>
              <a:t>(file – notice no starting slash)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Documents/ </a:t>
            </a:r>
            <a:r>
              <a:rPr lang="en-US" dirty="0">
                <a:solidFill>
                  <a:schemeClr val="accent2"/>
                </a:solidFill>
              </a:rPr>
              <a:t>(directory – notice no starting slash)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18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sz="9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r>
              <a:rPr lang="en-US" sz="13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cd ../..</a:t>
            </a:r>
            <a:endParaRPr lang="en-US" sz="13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82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201400" cy="52578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TAB</a:t>
            </a:r>
            <a:r>
              <a:rPr lang="en-US" dirty="0" smtClean="0"/>
              <a:t> </a:t>
            </a:r>
            <a:r>
              <a:rPr lang="en-US" dirty="0"/>
              <a:t>– When typing out a command, pressing the TAB key will attempt to auto-complete it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 – Pressing the UP key will cycle through your command history</a:t>
            </a:r>
          </a:p>
          <a:p>
            <a:endParaRPr lang="en-US" dirty="0"/>
          </a:p>
          <a:p>
            <a:r>
              <a:rPr lang="en-US" b="1" dirty="0" err="1"/>
              <a:t>Ctrl+C</a:t>
            </a:r>
            <a:r>
              <a:rPr lang="en-US" dirty="0"/>
              <a:t> – Pressing the key combination of Ctrl and C will kill the current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3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992555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EDVjg5y0H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10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5900"/>
            <a:ext cx="11430000" cy="4914900"/>
          </a:xfrm>
        </p:spPr>
        <p:txBody>
          <a:bodyPr/>
          <a:lstStyle/>
          <a:p>
            <a:r>
              <a:rPr lang="en-US" u="sng" dirty="0" smtClean="0"/>
              <a:t>Command-Line </a:t>
            </a:r>
            <a:r>
              <a:rPr lang="en-US" u="sng" dirty="0"/>
              <a:t>Interfaces</a:t>
            </a:r>
            <a:r>
              <a:rPr lang="en-US" dirty="0"/>
              <a:t> (</a:t>
            </a:r>
            <a:r>
              <a:rPr lang="en-US" b="1" dirty="0"/>
              <a:t>CLI</a:t>
            </a:r>
            <a:r>
              <a:rPr lang="en-US" dirty="0"/>
              <a:t>) were once the primary means of computer </a:t>
            </a:r>
            <a:r>
              <a:rPr lang="en-US" dirty="0" smtClean="0"/>
              <a:t>interaction</a:t>
            </a:r>
          </a:p>
          <a:p>
            <a:endParaRPr lang="en-US" dirty="0"/>
          </a:p>
          <a:p>
            <a:r>
              <a:rPr lang="en-US" u="sng" dirty="0"/>
              <a:t>Graphical User Interfaces</a:t>
            </a:r>
            <a:r>
              <a:rPr lang="en-US" dirty="0"/>
              <a:t> (</a:t>
            </a:r>
            <a:r>
              <a:rPr lang="en-US" b="1" dirty="0"/>
              <a:t>GUI</a:t>
            </a:r>
            <a:r>
              <a:rPr lang="en-US" dirty="0"/>
              <a:t>): the modern-day visual programs we all know and </a:t>
            </a:r>
            <a:r>
              <a:rPr lang="en-US" dirty="0" smtClean="0"/>
              <a:t>love</a:t>
            </a:r>
          </a:p>
          <a:p>
            <a:endParaRPr lang="en-US" dirty="0"/>
          </a:p>
          <a:p>
            <a:r>
              <a:rPr lang="en-US" dirty="0"/>
              <a:t>Now, the command line provides the ability to perform complex tasks that </a:t>
            </a:r>
            <a:r>
              <a:rPr lang="en-US" i="1" dirty="0"/>
              <a:t>cannot</a:t>
            </a:r>
            <a:r>
              <a:rPr lang="en-US" dirty="0"/>
              <a:t> be achieved with the available features provided by the operating system’s GUIs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02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/>
          </a:p>
          <a:p>
            <a:r>
              <a:rPr lang="en-US" u="sng" dirty="0" smtClean="0"/>
              <a:t>Shell</a:t>
            </a:r>
            <a:r>
              <a:rPr lang="en-US" dirty="0" smtClean="0"/>
              <a:t> </a:t>
            </a:r>
            <a:r>
              <a:rPr lang="en-US" dirty="0"/>
              <a:t>programs allow you to run a variety of commands on your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r>
              <a:rPr lang="en-US" u="sng" dirty="0"/>
              <a:t>Bash</a:t>
            </a:r>
            <a:r>
              <a:rPr lang="en-US" dirty="0"/>
              <a:t> is a Unix </a:t>
            </a:r>
            <a:r>
              <a:rPr lang="en-US" i="1" dirty="0"/>
              <a:t>shell</a:t>
            </a:r>
            <a:r>
              <a:rPr lang="en-US" dirty="0"/>
              <a:t> and command language, and is the default shell on Linux and OS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u="sng" dirty="0" err="1"/>
              <a:t>Git</a:t>
            </a:r>
            <a:r>
              <a:rPr lang="en-US" u="sng" dirty="0"/>
              <a:t> Bash</a:t>
            </a:r>
            <a:r>
              <a:rPr lang="en-US" dirty="0"/>
              <a:t> is a program that emulates a </a:t>
            </a:r>
            <a:r>
              <a:rPr lang="en-US" i="1" dirty="0"/>
              <a:t>bash</a:t>
            </a:r>
            <a:r>
              <a:rPr lang="en-US" dirty="0"/>
              <a:t> environment for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2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4" y="1579659"/>
            <a:ext cx="9913235" cy="41750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5034" y="4840357"/>
            <a:ext cx="559062" cy="387626"/>
          </a:xfrm>
          <a:prstGeom prst="rect">
            <a:avLst/>
          </a:prstGeom>
          <a:solidFill>
            <a:srgbClr val="00D3F6">
              <a:alpha val="27843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096" y="4858651"/>
            <a:ext cx="527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D3F6"/>
                </a:solidFill>
              </a:rPr>
              <a:t>Command Prompt – where the user enters commands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416367"/>
            <a:ext cx="944217" cy="306955"/>
          </a:xfrm>
          <a:prstGeom prst="rect">
            <a:avLst/>
          </a:prstGeom>
          <a:solidFill>
            <a:srgbClr val="E95EBE">
              <a:alpha val="28000"/>
            </a:srgbClr>
          </a:solidFill>
          <a:ln w="28575">
            <a:solidFill>
              <a:srgbClr val="E95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0017" y="2404844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95EBE"/>
                </a:solidFill>
              </a:rPr>
              <a:t>Command example</a:t>
            </a:r>
            <a:endParaRPr lang="en-US" dirty="0">
              <a:solidFill>
                <a:srgbClr val="E95EB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034" y="2723322"/>
            <a:ext cx="9385009" cy="1608555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4565" y="429550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Command output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034" y="2126974"/>
            <a:ext cx="7287853" cy="289393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92887" y="208700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System information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4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Bash Commands</a:t>
            </a:r>
            <a:endParaRPr lang="en-US" dirty="0"/>
          </a:p>
        </p:txBody>
      </p:sp>
      <p:pic>
        <p:nvPicPr>
          <p:cNvPr id="1028" name="Picture 4" descr="Image result for comm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102837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16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Bash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pwd</a:t>
            </a:r>
            <a:r>
              <a:rPr lang="en-US" dirty="0"/>
              <a:t> – </a:t>
            </a:r>
            <a:r>
              <a:rPr lang="en-US" b="1" dirty="0"/>
              <a:t>p</a:t>
            </a:r>
            <a:r>
              <a:rPr lang="en-US" dirty="0"/>
              <a:t>rints the 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directory</a:t>
            </a:r>
            <a:r>
              <a:rPr lang="en-US" dirty="0"/>
              <a:t> is </a:t>
            </a:r>
            <a:r>
              <a:rPr lang="en-US" dirty="0" smtClean="0"/>
              <a:t>a folder</a:t>
            </a:r>
            <a:r>
              <a:rPr lang="en-US" dirty="0"/>
              <a:t>, just like in File Explorer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ls</a:t>
            </a:r>
            <a:r>
              <a:rPr lang="en-US" dirty="0"/>
              <a:t> – lists the contents of the working directory</a:t>
            </a:r>
          </a:p>
          <a:p>
            <a:pPr lvl="1"/>
            <a:r>
              <a:rPr lang="en-US" dirty="0"/>
              <a:t>This will show both files and folders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cd</a:t>
            </a:r>
            <a:r>
              <a:rPr lang="en-US" dirty="0"/>
              <a:t> – </a:t>
            </a:r>
            <a:r>
              <a:rPr lang="en-US" b="1" dirty="0"/>
              <a:t>c</a:t>
            </a:r>
            <a:r>
              <a:rPr lang="en-US" dirty="0"/>
              <a:t>hanges the working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1"/>
            <a:r>
              <a:rPr lang="en-US" dirty="0"/>
              <a:t>This is the main way to move around in the file system</a:t>
            </a:r>
          </a:p>
          <a:p>
            <a:pPr lvl="1"/>
            <a:r>
              <a:rPr lang="en-US" dirty="0"/>
              <a:t>This command takes an </a:t>
            </a:r>
            <a:r>
              <a:rPr lang="en-US" i="1" dirty="0"/>
              <a:t>argument</a:t>
            </a:r>
            <a:r>
              <a:rPr lang="en-US" dirty="0"/>
              <a:t> to know where to </a:t>
            </a:r>
            <a:r>
              <a:rPr lang="en-US" dirty="0" smtClean="0"/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71988"/>
              </p:ext>
            </p:extLst>
          </p:nvPr>
        </p:nvGraphicFramePr>
        <p:xfrm>
          <a:off x="381000" y="1143000"/>
          <a:ext cx="11087100" cy="51435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374450832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811702718"/>
                    </a:ext>
                  </a:extLst>
                </a:gridCol>
              </a:tblGrid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When you enter…</a:t>
                      </a:r>
                      <a:endParaRPr 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The directory changes to…</a:t>
                      </a:r>
                      <a:endParaRPr lang="en-US" sz="3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44406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</a:t>
                      </a:r>
                      <a:endParaRPr lang="en-US" sz="4000" dirty="0">
                        <a:solidFill>
                          <a:srgbClr val="00586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Home directory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97406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 </a:t>
                      </a:r>
                      <a:r>
                        <a:rPr lang="en-US" sz="4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&lt;path&gt;</a:t>
                      </a:r>
                      <a:endParaRPr lang="en-US" sz="4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&lt;path&gt;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150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 ..</a:t>
                      </a:r>
                      <a:endParaRPr lang="en-US" sz="4000" dirty="0">
                        <a:solidFill>
                          <a:srgbClr val="00586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One folder level up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46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23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412</Words>
  <Application>Microsoft Office PowerPoint</Application>
  <PresentationFormat>Widescreen</PresentationFormat>
  <Paragraphs>72</Paragraphs>
  <Slides>12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Command Line</vt:lpstr>
      <vt:lpstr>Agenda</vt:lpstr>
      <vt:lpstr>PowerPoint Presentation</vt:lpstr>
      <vt:lpstr>Before The Gui</vt:lpstr>
      <vt:lpstr>Bash</vt:lpstr>
      <vt:lpstr>What does it look like?</vt:lpstr>
      <vt:lpstr>Bash Commands</vt:lpstr>
      <vt:lpstr>Basic Bash commands</vt:lpstr>
      <vt:lpstr>The cd command</vt:lpstr>
      <vt:lpstr>Paths</vt:lpstr>
      <vt:lpstr>MINI-Quiz: What would happen?</vt:lpstr>
      <vt:lpstr>Helpful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66</cp:revision>
  <dcterms:created xsi:type="dcterms:W3CDTF">2019-03-11T04:04:09Z</dcterms:created>
  <dcterms:modified xsi:type="dcterms:W3CDTF">2020-05-11T12:53:43Z</dcterms:modified>
</cp:coreProperties>
</file>