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8" r:id="rId4"/>
    <p:sldId id="260" r:id="rId5"/>
    <p:sldId id="269" r:id="rId6"/>
    <p:sldId id="270" r:id="rId7"/>
    <p:sldId id="261" r:id="rId8"/>
    <p:sldId id="264" r:id="rId9"/>
    <p:sldId id="262" r:id="rId10"/>
    <p:sldId id="267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FAF5"/>
    <a:srgbClr val="2F3459"/>
    <a:srgbClr val="F8CCEA"/>
    <a:srgbClr val="020202"/>
    <a:srgbClr val="DD6BDD"/>
    <a:srgbClr val="BBE2DD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database</a:t>
            </a:r>
            <a:r>
              <a:rPr lang="en-US" b="0" baseline="0" dirty="0" smtClean="0"/>
              <a:t> holds all the </a:t>
            </a:r>
            <a:r>
              <a:rPr lang="en-US" b="0" i="1" baseline="0" dirty="0" smtClean="0"/>
              <a:t>data</a:t>
            </a:r>
            <a:r>
              <a:rPr lang="en-US" b="0" i="0" baseline="0" dirty="0" smtClean="0"/>
              <a:t> for the web application.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database maintainer needs to remove </a:t>
            </a:r>
            <a:r>
              <a:rPr lang="en-US" baseline="0" dirty="0" smtClean="0"/>
              <a:t>a row, this is possible with </a:t>
            </a:r>
            <a:r>
              <a:rPr lang="en-US" b="1" baseline="0" dirty="0" smtClean="0"/>
              <a:t>DELETE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the syntax: </a:t>
            </a:r>
            <a:r>
              <a:rPr lang="en-US" b="1" baseline="0" dirty="0" smtClean="0"/>
              <a:t>DELETE FROM </a:t>
            </a:r>
            <a:r>
              <a:rPr lang="en-US" b="0" baseline="0" dirty="0" smtClean="0"/>
              <a:t>{</a:t>
            </a:r>
            <a:r>
              <a:rPr lang="en-US" b="0" baseline="0" dirty="0" err="1" smtClean="0"/>
              <a:t>tablename</a:t>
            </a:r>
            <a:r>
              <a:rPr lang="en-US" b="0" baseline="0" dirty="0" smtClean="0"/>
              <a:t>} </a:t>
            </a:r>
            <a:r>
              <a:rPr lang="en-US" b="1" baseline="0" dirty="0" smtClean="0"/>
              <a:t>WHERE </a:t>
            </a:r>
            <a:r>
              <a:rPr lang="en-US" b="0" baseline="0" dirty="0" smtClean="0"/>
              <a:t>{</a:t>
            </a:r>
            <a:r>
              <a:rPr lang="en-US" b="0" baseline="0" dirty="0" err="1" smtClean="0"/>
              <a:t>colname</a:t>
            </a:r>
            <a:r>
              <a:rPr lang="en-US" b="0" baseline="0" dirty="0" smtClean="0"/>
              <a:t>} = {value}</a:t>
            </a:r>
          </a:p>
          <a:p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It is very important to remember the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clause! Without the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clause, every single row would be deleted!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relational database, like </a:t>
            </a:r>
            <a:r>
              <a:rPr lang="en-US" b="1" dirty="0" smtClean="0"/>
              <a:t>MySQL</a:t>
            </a:r>
            <a:r>
              <a:rPr lang="en-US" dirty="0" smtClean="0"/>
              <a:t>, the data is</a:t>
            </a:r>
            <a:r>
              <a:rPr lang="en-US" baseline="0" dirty="0" smtClean="0"/>
              <a:t> held in </a:t>
            </a:r>
            <a:r>
              <a:rPr lang="en-US" i="1" baseline="0" dirty="0" smtClean="0"/>
              <a:t>tables</a:t>
            </a:r>
            <a:r>
              <a:rPr lang="en-US" b="1" i="1" baseline="0" dirty="0" smtClean="0"/>
              <a:t>. </a:t>
            </a:r>
            <a:r>
              <a:rPr lang="en-US" b="0" i="0" baseline="0" dirty="0" smtClean="0"/>
              <a:t>Each </a:t>
            </a:r>
            <a:r>
              <a:rPr lang="en-US" b="1" i="0" baseline="0" dirty="0" smtClean="0"/>
              <a:t>row</a:t>
            </a:r>
            <a:r>
              <a:rPr lang="en-US" b="0" i="0" baseline="0" dirty="0" smtClean="0"/>
              <a:t> in the table represents one object (or record), and each </a:t>
            </a:r>
            <a:r>
              <a:rPr lang="en-US" b="1" i="0" baseline="0" dirty="0" smtClean="0"/>
              <a:t>column</a:t>
            </a:r>
            <a:r>
              <a:rPr lang="en-US" b="0" i="0" baseline="0" dirty="0" smtClean="0"/>
              <a:t> represents one property (or field) for the object.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is basically a language to talk to databases. Lots of different DB Engines use SQL.</a:t>
            </a:r>
            <a:r>
              <a:rPr lang="en-US" baseline="0" dirty="0" smtClean="0"/>
              <a:t> Web servers can use SQL to communicate with the database.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What kind of interactions would the web server have with the DB?</a:t>
            </a:r>
            <a:r>
              <a:rPr lang="en-US" baseline="0" dirty="0" smtClean="0"/>
              <a:t> -&gt;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if anyone has seen the movie C.H.U.D. (they</a:t>
            </a:r>
            <a:r>
              <a:rPr lang="en-US" baseline="0" dirty="0" smtClean="0"/>
              <a:t> probably haven’t). We aren’t actually going to talk about C.H.U.D. though; we will talk about </a:t>
            </a:r>
            <a:r>
              <a:rPr lang="en-US" b="1" baseline="0" dirty="0" smtClean="0"/>
              <a:t>CRUD</a:t>
            </a:r>
            <a:r>
              <a:rPr lang="en-US" baseline="0" dirty="0" smtClean="0"/>
              <a:t>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CRUD</a:t>
            </a:r>
            <a:r>
              <a:rPr lang="en-US" b="0" baseline="0" dirty="0" smtClean="0"/>
              <a:t> encompasses the basic database interactions necessary for a simple app.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we wanted to add another movie to this table. It’s incomplete;</a:t>
            </a:r>
            <a:r>
              <a:rPr lang="en-US" baseline="0" dirty="0" smtClean="0"/>
              <a:t> we need to add </a:t>
            </a:r>
            <a:r>
              <a:rPr lang="en-US" b="1" baseline="0" dirty="0" smtClean="0"/>
              <a:t>Pixels</a:t>
            </a:r>
            <a:r>
              <a:rPr lang="en-US" b="0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SQL `INSERT INTO` statement allows database maintainers to add a row to a table. Note the syntax:</a:t>
            </a:r>
          </a:p>
          <a:p>
            <a:r>
              <a:rPr lang="en-US" b="1" baseline="0" dirty="0" smtClean="0"/>
              <a:t>INSERT INTO </a:t>
            </a:r>
            <a:r>
              <a:rPr lang="en-US" baseline="0" dirty="0" smtClean="0"/>
              <a:t>{</a:t>
            </a:r>
            <a:r>
              <a:rPr lang="en-US" baseline="0" dirty="0" err="1" smtClean="0"/>
              <a:t>tablename</a:t>
            </a:r>
            <a:r>
              <a:rPr lang="en-US" baseline="0" dirty="0" smtClean="0"/>
              <a:t>} </a:t>
            </a:r>
            <a:r>
              <a:rPr lang="en-US" b="1" baseline="0" dirty="0" smtClean="0"/>
              <a:t>VALUES</a:t>
            </a:r>
            <a:r>
              <a:rPr lang="en-US" baseline="0" dirty="0" smtClean="0"/>
              <a:t> ({val1}, {val2}, …);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running the </a:t>
            </a:r>
            <a:r>
              <a:rPr lang="en-US" b="1" baseline="0" dirty="0" smtClean="0"/>
              <a:t>INSERT INTO</a:t>
            </a:r>
            <a:r>
              <a:rPr lang="en-US" b="0" baseline="0" dirty="0" smtClean="0"/>
              <a:t> statement, the new row appears in the table!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we wanted to actually get some content out of the database.</a:t>
            </a:r>
            <a:r>
              <a:rPr lang="en-US" baseline="0" dirty="0" smtClean="0"/>
              <a:t> This is possible with </a:t>
            </a:r>
            <a:r>
              <a:rPr lang="en-US" b="1" baseline="0" dirty="0" smtClean="0"/>
              <a:t>SELECT</a:t>
            </a:r>
            <a:r>
              <a:rPr lang="en-US" b="0" baseline="0" dirty="0" smtClean="0"/>
              <a:t>!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You can select one property from each row, or select all properties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</a:t>
            </a:r>
            <a:r>
              <a:rPr lang="en-US" baseline="0" dirty="0" smtClean="0"/>
              <a:t> also possible to narrow down the data you retrieve. This is possible with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the representation in JSON here – this is somewhat arbitrary. The important thing is that the movies were narrowed down to ONLY comedy films, and only the title and year were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</a:t>
            </a:r>
            <a:r>
              <a:rPr lang="en-US" baseline="0" dirty="0" smtClean="0"/>
              <a:t> database maintainer needs to modify an existing row in a table, that is possible with </a:t>
            </a:r>
            <a:r>
              <a:rPr lang="en-US" b="1" baseline="0" dirty="0" smtClean="0"/>
              <a:t>UPDATE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the syntax: </a:t>
            </a:r>
            <a:r>
              <a:rPr lang="en-US" b="1" baseline="0" dirty="0" smtClean="0"/>
              <a:t>UPDATE </a:t>
            </a:r>
            <a:r>
              <a:rPr lang="en-US" b="0" baseline="0" dirty="0" smtClean="0"/>
              <a:t>{</a:t>
            </a:r>
            <a:r>
              <a:rPr lang="en-US" b="0" baseline="0" dirty="0" err="1" smtClean="0"/>
              <a:t>tablename</a:t>
            </a:r>
            <a:r>
              <a:rPr lang="en-US" b="0" baseline="0" dirty="0" smtClean="0"/>
              <a:t>} </a:t>
            </a:r>
            <a:r>
              <a:rPr lang="en-US" b="1" baseline="0" dirty="0" smtClean="0"/>
              <a:t>SET</a:t>
            </a:r>
            <a:r>
              <a:rPr lang="en-US" b="0" baseline="0" dirty="0" smtClean="0"/>
              <a:t> {</a:t>
            </a:r>
            <a:r>
              <a:rPr lang="en-US" b="0" baseline="0" dirty="0" err="1" smtClean="0"/>
              <a:t>colname</a:t>
            </a:r>
            <a:r>
              <a:rPr lang="en-US" b="0" baseline="0" dirty="0" smtClean="0"/>
              <a:t>} = {value}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{</a:t>
            </a:r>
            <a:r>
              <a:rPr lang="en-US" b="0" baseline="0" dirty="0" err="1" smtClean="0"/>
              <a:t>colname</a:t>
            </a:r>
            <a:r>
              <a:rPr lang="en-US" b="0" baseline="0" dirty="0" smtClean="0"/>
              <a:t>} = {value}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It is very important to remember the </a:t>
            </a:r>
            <a:r>
              <a:rPr lang="en-US" b="1" baseline="0" dirty="0" smtClean="0"/>
              <a:t>WHERE</a:t>
            </a:r>
            <a:r>
              <a:rPr lang="en-US" b="0" baseline="0" dirty="0" smtClean="0"/>
              <a:t> clause!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Databases Overview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– With Constraints (WHERE)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8001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title, 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genre=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"Comedy"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10766409" cy="40749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JSON Representation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"Billy Madison"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1995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"The Wedding Singer"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1998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"Grown Ups 2"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2013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"Pixels"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2016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4246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29300"/>
            <a:ext cx="11430000" cy="5715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title=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1920"/>
              </p:ext>
            </p:extLst>
          </p:nvPr>
        </p:nvGraphicFramePr>
        <p:xfrm>
          <a:off x="381000" y="1257300"/>
          <a:ext cx="11087099" cy="40005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11414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34019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827544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507942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Genre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Billy Madison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Tamra</a:t>
                      </a:r>
                      <a:r>
                        <a:rPr lang="en-US" sz="2400" baseline="0" dirty="0" smtClean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Wedding Singer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Frank </a:t>
                      </a:r>
                      <a:r>
                        <a:rPr lang="en-US" sz="2400" dirty="0" err="1" smtClean="0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Reign Over 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Grown Ups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Dennis Dugan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Uncut Gems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Thriller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Josh </a:t>
                      </a:r>
                      <a:r>
                        <a:rPr lang="en-US" sz="2400" dirty="0" err="1" smtClean="0"/>
                        <a:t>Safdie</a:t>
                      </a:r>
                      <a:r>
                        <a:rPr lang="en-US" sz="2400" dirty="0" smtClean="0"/>
                        <a:t> &amp; Benny </a:t>
                      </a:r>
                      <a:r>
                        <a:rPr lang="en-US" sz="2400" dirty="0" err="1" smtClean="0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Pixels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 Columbus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0" y="4686300"/>
            <a:ext cx="870751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767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29300"/>
            <a:ext cx="11430000" cy="5715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title=</a:t>
            </a:r>
            <a:r>
              <a:rPr lang="en-US" sz="32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"Pixels"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69521"/>
              </p:ext>
            </p:extLst>
          </p:nvPr>
        </p:nvGraphicFramePr>
        <p:xfrm>
          <a:off x="381000" y="1257300"/>
          <a:ext cx="11087099" cy="40005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11414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34019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827544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507942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Genre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Billy Madison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Tamra</a:t>
                      </a:r>
                      <a:r>
                        <a:rPr lang="en-US" sz="2400" baseline="0" dirty="0" smtClean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Wedding Singer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Frank </a:t>
                      </a:r>
                      <a:r>
                        <a:rPr lang="en-US" sz="2400" dirty="0" err="1" smtClean="0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Reign Over 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Grown Ups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Dennis Dugan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Uncut Gems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Thriller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Josh </a:t>
                      </a:r>
                      <a:r>
                        <a:rPr lang="en-US" sz="2400" dirty="0" err="1" smtClean="0"/>
                        <a:t>Safdie</a:t>
                      </a:r>
                      <a:r>
                        <a:rPr lang="en-US" sz="2400" dirty="0" smtClean="0"/>
                        <a:t> &amp; Benny </a:t>
                      </a:r>
                      <a:r>
                        <a:rPr lang="en-US" sz="2400" dirty="0" err="1" smtClean="0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Pixels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 Columbus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953000" y="5600700"/>
            <a:ext cx="1485900" cy="914400"/>
          </a:xfrm>
          <a:prstGeom prst="rect">
            <a:avLst/>
          </a:prstGeom>
          <a:solidFill>
            <a:schemeClr val="accent2">
              <a:alpha val="19000"/>
            </a:schemeClr>
          </a:solidFill>
          <a:ln w="1365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686300"/>
            <a:ext cx="114300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3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database?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0" y="1485900"/>
            <a:ext cx="6172200" cy="4229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/>
                </a:solidFill>
              </a:rPr>
              <a:t>database</a:t>
            </a:r>
            <a:r>
              <a:rPr lang="en-US" sz="4400" dirty="0">
                <a:solidFill>
                  <a:schemeClr val="bg1"/>
                </a:solidFill>
              </a:rPr>
              <a:t> is an organized collection of structured information, or </a:t>
            </a:r>
            <a:r>
              <a:rPr lang="en-US" sz="4400" i="1" dirty="0">
                <a:solidFill>
                  <a:schemeClr val="bg1"/>
                </a:solidFill>
              </a:rPr>
              <a:t>data</a:t>
            </a:r>
            <a:r>
              <a:rPr lang="en-US" sz="4400" dirty="0">
                <a:solidFill>
                  <a:schemeClr val="bg1"/>
                </a:solidFill>
              </a:rPr>
              <a:t>, typically stored electronically in a computer </a:t>
            </a:r>
            <a:r>
              <a:rPr lang="en-US" sz="4400" dirty="0" smtClean="0">
                <a:solidFill>
                  <a:schemeClr val="bg1"/>
                </a:solidFill>
              </a:rPr>
              <a:t>system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database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30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9307897" y="4663756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4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11430000" cy="5715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b="1" dirty="0" smtClean="0"/>
              <a:t>row</a:t>
            </a:r>
            <a:r>
              <a:rPr lang="en-US" dirty="0" smtClean="0"/>
              <a:t> is an object, each </a:t>
            </a:r>
            <a:r>
              <a:rPr lang="en-US" b="1" dirty="0" smtClean="0"/>
              <a:t>column</a:t>
            </a:r>
            <a:r>
              <a:rPr lang="en-US" dirty="0" smtClean="0"/>
              <a:t> is a property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1757"/>
              </p:ext>
            </p:extLst>
          </p:nvPr>
        </p:nvGraphicFramePr>
        <p:xfrm>
          <a:off x="723900" y="20574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Genre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Billy Madison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Tamra</a:t>
                      </a:r>
                      <a:r>
                        <a:rPr lang="en-US" sz="2400" baseline="0" dirty="0" smtClean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Wedding Singer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Frank </a:t>
                      </a:r>
                      <a:r>
                        <a:rPr lang="en-US" sz="2400" dirty="0" err="1" smtClean="0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Reign Over 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Grown Ups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Dennis Dugan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Uncut Gems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Thriller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Josh </a:t>
                      </a:r>
                      <a:r>
                        <a:rPr lang="en-US" sz="2400" dirty="0" err="1" smtClean="0"/>
                        <a:t>Safdie</a:t>
                      </a:r>
                      <a:r>
                        <a:rPr lang="en-US" sz="2400" dirty="0" smtClean="0"/>
                        <a:t> &amp; Benny </a:t>
                      </a:r>
                      <a:r>
                        <a:rPr lang="en-US" sz="2400" dirty="0" err="1" smtClean="0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4016" y="1228725"/>
            <a:ext cx="11430000" cy="571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 smtClean="0"/>
              <a:t>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</a:t>
            </a:r>
            <a:r>
              <a:rPr lang="en-US" dirty="0" err="1" smtClean="0"/>
              <a:t>DatabaseS</a:t>
            </a:r>
            <a:r>
              <a:rPr lang="en-US" dirty="0" smtClean="0"/>
              <a:t> –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</a:t>
            </a:r>
            <a:r>
              <a:rPr lang="en-US" sz="3200" dirty="0" smtClean="0"/>
              <a:t>tructured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  <a:r>
              <a:rPr lang="en-US" sz="3200" b="1" dirty="0" smtClean="0"/>
              <a:t>L</a:t>
            </a:r>
            <a:r>
              <a:rPr lang="en-US" sz="3200" dirty="0" smtClean="0"/>
              <a:t>anguage </a:t>
            </a:r>
            <a:r>
              <a:rPr lang="en-US" sz="3200" dirty="0"/>
              <a:t>is a language designed to allow both technical and non-technical users </a:t>
            </a:r>
            <a:r>
              <a:rPr lang="en-US" sz="3200" i="1" dirty="0"/>
              <a:t>query</a:t>
            </a:r>
            <a:r>
              <a:rPr lang="en-US" sz="3200" dirty="0"/>
              <a:t>, </a:t>
            </a:r>
            <a:r>
              <a:rPr lang="en-US" sz="3200" i="1" dirty="0"/>
              <a:t>manipulate</a:t>
            </a:r>
            <a:r>
              <a:rPr lang="en-US" sz="3200" dirty="0"/>
              <a:t>, and </a:t>
            </a:r>
            <a:r>
              <a:rPr lang="en-US" sz="3200" i="1" dirty="0"/>
              <a:t>transform</a:t>
            </a:r>
            <a:r>
              <a:rPr lang="en-US" sz="3200" dirty="0"/>
              <a:t> data from a relational </a:t>
            </a:r>
            <a:r>
              <a:rPr lang="en-US" sz="3200" dirty="0" smtClean="0"/>
              <a:t>database</a:t>
            </a:r>
          </a:p>
          <a:p>
            <a:endParaRPr lang="en-US" sz="3200" dirty="0"/>
          </a:p>
          <a:p>
            <a:r>
              <a:rPr lang="en-US" sz="3200" dirty="0" smtClean="0"/>
              <a:t>Many different types of databases support the common SQL language standard, including Microsoft SQL Server, Oracle, and MySQL</a:t>
            </a:r>
          </a:p>
          <a:p>
            <a:endParaRPr lang="en-US" sz="3200" dirty="0"/>
          </a:p>
          <a:p>
            <a:r>
              <a:rPr lang="en-US" sz="3200" dirty="0" smtClean="0"/>
              <a:t>SQL is a common way for web servers to interact with data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5919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-28421"/>
            <a:ext cx="4457700" cy="6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524500" y="5385816"/>
            <a:ext cx="411480" cy="548640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480" y="5212080"/>
            <a:ext cx="571500" cy="10641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i="1" dirty="0" smtClean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8908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– The building blocks of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23305"/>
            <a:ext cx="8153400" cy="331470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</a:t>
            </a:r>
            <a:r>
              <a:rPr lang="en-US" sz="4000" dirty="0" smtClean="0"/>
              <a:t>reate – SQL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</a:p>
          <a:p>
            <a:r>
              <a:rPr lang="en-US" sz="4000" b="1" dirty="0" smtClean="0"/>
              <a:t>R</a:t>
            </a:r>
            <a:r>
              <a:rPr lang="en-US" sz="4000" dirty="0" smtClean="0"/>
              <a:t>ead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4000" b="1" dirty="0" smtClean="0"/>
              <a:t>U</a:t>
            </a:r>
            <a:r>
              <a:rPr lang="en-US" sz="4000" dirty="0" smtClean="0"/>
              <a:t>pdate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4000" b="1" dirty="0" smtClean="0"/>
              <a:t>D</a:t>
            </a:r>
            <a:r>
              <a:rPr lang="en-US" sz="4000" dirty="0" smtClean="0"/>
              <a:t>elete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32450"/>
            <a:ext cx="3543300" cy="5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85287" y="5476380"/>
            <a:ext cx="374904" cy="39319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02920" cy="9217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 smtClean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91811"/>
              </p:ext>
            </p:extLst>
          </p:nvPr>
        </p:nvGraphicFramePr>
        <p:xfrm>
          <a:off x="723900" y="1371600"/>
          <a:ext cx="10401300" cy="3600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Genre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Billy Madison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Tamra</a:t>
                      </a:r>
                      <a:r>
                        <a:rPr lang="en-US" sz="2400" baseline="0" dirty="0" smtClean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Wedding Singer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Frank </a:t>
                      </a:r>
                      <a:r>
                        <a:rPr lang="en-US" sz="2400" dirty="0" err="1" smtClean="0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Reign Over 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Grown Ups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Dennis Dugan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Uncut Gems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Thriller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Josh </a:t>
                      </a:r>
                      <a:r>
                        <a:rPr lang="en-US" sz="2400" dirty="0" err="1" smtClean="0"/>
                        <a:t>Safdie</a:t>
                      </a:r>
                      <a:r>
                        <a:rPr lang="en-US" sz="2400" dirty="0" smtClean="0"/>
                        <a:t> &amp; Benny </a:t>
                      </a:r>
                      <a:r>
                        <a:rPr lang="en-US" sz="2400" dirty="0" err="1" smtClean="0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Pixels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 Columbus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(Create)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11430000" cy="1143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"Pixels"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Comedy,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"Chris Columbus"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90209"/>
              </p:ext>
            </p:extLst>
          </p:nvPr>
        </p:nvGraphicFramePr>
        <p:xfrm>
          <a:off x="723900" y="13716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Genre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Billy Madison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Tamra</a:t>
                      </a:r>
                      <a:r>
                        <a:rPr lang="en-US" sz="2400" baseline="0" dirty="0" smtClean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Wedding Singer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Frank </a:t>
                      </a:r>
                      <a:r>
                        <a:rPr lang="en-US" sz="2400" dirty="0" err="1" smtClean="0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Reign Over 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Grown Ups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Comedy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Dennis Dugan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Uncut Gems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Thriller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Josh </a:t>
                      </a:r>
                      <a:r>
                        <a:rPr lang="en-US" sz="2400" dirty="0" err="1" smtClean="0"/>
                        <a:t>Safdie</a:t>
                      </a:r>
                      <a:r>
                        <a:rPr lang="en-US" sz="2400" dirty="0" smtClean="0"/>
                        <a:t> &amp; Benny </a:t>
                      </a:r>
                      <a:r>
                        <a:rPr lang="en-US" sz="2400" dirty="0" err="1" smtClean="0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62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(Read)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91396"/>
            <a:ext cx="8115300" cy="74485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 smtClean="0"/>
              <a:t>Tamra</a:t>
            </a:r>
            <a:r>
              <a:rPr lang="en-US" dirty="0" smtClean="0"/>
              <a:t> Davis, Frank </a:t>
            </a:r>
            <a:r>
              <a:rPr lang="en-US" dirty="0" err="1" smtClean="0"/>
              <a:t>Coraci</a:t>
            </a:r>
            <a:r>
              <a:rPr lang="en-US" dirty="0" smtClean="0"/>
              <a:t>, Mike Binder, Josh </a:t>
            </a:r>
            <a:r>
              <a:rPr lang="en-US" dirty="0" err="1" smtClean="0"/>
              <a:t>Safdie</a:t>
            </a:r>
            <a:r>
              <a:rPr lang="en-US" dirty="0" smtClean="0"/>
              <a:t> &amp; Benny </a:t>
            </a:r>
            <a:r>
              <a:rPr lang="en-US" dirty="0" err="1" smtClean="0"/>
              <a:t>Safdie</a:t>
            </a:r>
            <a:r>
              <a:rPr lang="en-US" dirty="0" smtClean="0"/>
              <a:t>, Chris Columbus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104519"/>
            <a:ext cx="8343900" cy="787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director </a:t>
            </a:r>
            <a:r>
              <a:rPr 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572365"/>
            <a:ext cx="8343900" cy="787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3675"/>
              </p:ext>
            </p:extLst>
          </p:nvPr>
        </p:nvGraphicFramePr>
        <p:xfrm>
          <a:off x="1181100" y="3273162"/>
          <a:ext cx="9144001" cy="33718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10531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371789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Year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Genre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Director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Billy Madison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1995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Comedy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Tamra</a:t>
                      </a:r>
                      <a:r>
                        <a:rPr lang="en-US" sz="2000" baseline="0" dirty="0" smtClean="0"/>
                        <a:t> Davis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Wedding Singer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Comedy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Frank </a:t>
                      </a:r>
                      <a:r>
                        <a:rPr lang="en-US" sz="2000" dirty="0" err="1" smtClean="0"/>
                        <a:t>Coraci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Reign Over 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Grown Ups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Comedy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Dennis Dugan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Uncut Gems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Thriller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Josh </a:t>
                      </a:r>
                      <a:r>
                        <a:rPr lang="en-US" sz="2000" dirty="0" err="1" smtClean="0"/>
                        <a:t>Safdie</a:t>
                      </a:r>
                      <a:r>
                        <a:rPr lang="en-US" sz="2000" dirty="0" smtClean="0"/>
                        <a:t> &amp; Benny </a:t>
                      </a:r>
                      <a:r>
                        <a:rPr lang="en-US" sz="2000" dirty="0" err="1" smtClean="0"/>
                        <a:t>Safdie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Pixels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Comedy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Chris Columbus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51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897</Words>
  <Application>Microsoft Office PowerPoint</Application>
  <PresentationFormat>Widescreen</PresentationFormat>
  <Paragraphs>266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Chiller</vt:lpstr>
      <vt:lpstr>Consolas</vt:lpstr>
      <vt:lpstr>Courier New</vt:lpstr>
      <vt:lpstr>Segoe UI</vt:lpstr>
      <vt:lpstr>Wingdings</vt:lpstr>
      <vt:lpstr>Hyland 2019</vt:lpstr>
      <vt:lpstr>Databases Overview</vt:lpstr>
      <vt:lpstr>What is a database?</vt:lpstr>
      <vt:lpstr>Full-Stack Web Architecture</vt:lpstr>
      <vt:lpstr>Relational Database tables</vt:lpstr>
      <vt:lpstr>Interacting with DatabaseS – SQL</vt:lpstr>
      <vt:lpstr>PowerPoint Presentation</vt:lpstr>
      <vt:lpstr>CRUD – The building blocks of an app</vt:lpstr>
      <vt:lpstr>SQL INSERT INTO (Create)</vt:lpstr>
      <vt:lpstr>SQL Select (Read)</vt:lpstr>
      <vt:lpstr>SQL Select – With Constraints (WHERE)</vt:lpstr>
      <vt:lpstr>SQL Update</vt:lpstr>
      <vt:lpstr>SQL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136</cp:revision>
  <dcterms:created xsi:type="dcterms:W3CDTF">2019-03-11T04:04:09Z</dcterms:created>
  <dcterms:modified xsi:type="dcterms:W3CDTF">2020-01-21T20:07:59Z</dcterms:modified>
</cp:coreProperties>
</file>