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321" r:id="rId4"/>
    <p:sldId id="322" r:id="rId5"/>
    <p:sldId id="257" r:id="rId6"/>
    <p:sldId id="267" r:id="rId7"/>
    <p:sldId id="268" r:id="rId8"/>
    <p:sldId id="323" r:id="rId9"/>
    <p:sldId id="324" r:id="rId10"/>
    <p:sldId id="32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57" autoAdjust="0"/>
  </p:normalViewPr>
  <p:slideViewPr>
    <p:cSldViewPr snapToGrid="0">
      <p:cViewPr varScale="1">
        <p:scale>
          <a:sx n="95" d="100"/>
          <a:sy n="95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1345-6A46-4D93-B0FF-607628DFB91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25507-BE25-42D9-8921-145AAB3F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in JavaScript can be coalesced into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undefined are weird. You don’t need to know much about them, but they can be interesting to 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25507-BE25-42D9-8921-145AAB3F0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57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25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BOOLEANS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1496449" y="2026508"/>
            <a:ext cx="3793523" cy="3645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one more</a:t>
            </a:r>
          </a:p>
        </p:txBody>
      </p:sp>
      <p:pic>
        <p:nvPicPr>
          <p:cNvPr id="9218" name="Picture 2" descr="Old meme format, timeless JavaScript quirks : r/ProgrammerHumor">
            <a:extLst>
              <a:ext uri="{FF2B5EF4-FFF2-40B4-BE49-F238E27FC236}">
                <a16:creationId xmlns:a16="http://schemas.microsoft.com/office/drawing/2014/main" id="{504E85B3-486E-D46E-FFAB-BCC8CE318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 b="36757"/>
          <a:stretch/>
        </p:blipFill>
        <p:spPr bwMode="auto">
          <a:xfrm>
            <a:off x="5254183" y="53208"/>
            <a:ext cx="6103736" cy="35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9728BE-CD8F-7455-16D8-7E93FE8181F8}"/>
              </a:ext>
            </a:extLst>
          </p:cNvPr>
          <p:cNvSpPr/>
          <p:nvPr/>
        </p:nvSpPr>
        <p:spPr>
          <a:xfrm>
            <a:off x="0" y="-1"/>
            <a:ext cx="1532238" cy="68580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A53F9-AA77-EC23-732A-F7584D6C084F}"/>
              </a:ext>
            </a:extLst>
          </p:cNvPr>
          <p:cNvSpPr/>
          <p:nvPr/>
        </p:nvSpPr>
        <p:spPr>
          <a:xfrm rot="19695396" flipV="1">
            <a:off x="1501631" y="3037130"/>
            <a:ext cx="17196650" cy="477306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9779726" y="130227"/>
            <a:ext cx="2412274" cy="11234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67377" y="82329"/>
            <a:ext cx="12070079" cy="1189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>
              <a:lnSpc>
                <a:spcPts val="12400"/>
              </a:lnSpc>
            </a:pPr>
            <a:r>
              <a:rPr lang="en-US" sz="80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TRUE or </a:t>
            </a:r>
            <a:r>
              <a:rPr lang="en-US" sz="8000" spc="-10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 rot="5400000">
            <a:off x="-2981568" y="3235205"/>
            <a:ext cx="6858000" cy="38759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true false">
            <a:extLst>
              <a:ext uri="{FF2B5EF4-FFF2-40B4-BE49-F238E27FC236}">
                <a16:creationId xmlns:a16="http://schemas.microsoft.com/office/drawing/2014/main" id="{3F2F27C9-D47B-4136-87CD-91A7571E0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t="40651" r="150" b="41591"/>
          <a:stretch/>
        </p:blipFill>
        <p:spPr bwMode="auto">
          <a:xfrm>
            <a:off x="962241" y="130227"/>
            <a:ext cx="5041230" cy="1189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26707-24D1-290C-8609-BCC48DE7CE48}"/>
              </a:ext>
            </a:extLst>
          </p:cNvPr>
          <p:cNvGrpSpPr/>
          <p:nvPr/>
        </p:nvGrpSpPr>
        <p:grpSpPr>
          <a:xfrm>
            <a:off x="962241" y="1527751"/>
            <a:ext cx="5041229" cy="4668512"/>
            <a:chOff x="962241" y="1527751"/>
            <a:chExt cx="5041229" cy="46685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1D5027-C24B-1DEE-2C82-DBF491CE4EA2}"/>
                </a:ext>
              </a:extLst>
            </p:cNvPr>
            <p:cNvSpPr/>
            <p:nvPr/>
          </p:nvSpPr>
          <p:spPr>
            <a:xfrm>
              <a:off x="962241" y="1527751"/>
              <a:ext cx="5041229" cy="4668512"/>
            </a:xfrm>
            <a:prstGeom prst="rect">
              <a:avLst/>
            </a:prstGeom>
            <a:solidFill>
              <a:schemeClr val="tx1"/>
            </a:solidFill>
            <a:effectLst>
              <a:outerShdw blurRad="431800" sx="102000" sy="102000" algn="ctr" rotWithShape="0">
                <a:schemeClr val="tx1">
                  <a:alpha val="2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9D0FA2-88FB-0424-1C25-163D80094101}"/>
                </a:ext>
              </a:extLst>
            </p:cNvPr>
            <p:cNvGrpSpPr/>
            <p:nvPr/>
          </p:nvGrpSpPr>
          <p:grpSpPr>
            <a:xfrm>
              <a:off x="2732590" y="1636295"/>
              <a:ext cx="3150851" cy="4442516"/>
              <a:chOff x="962241" y="1527751"/>
              <a:chExt cx="3299690" cy="4551061"/>
            </a:xfrm>
          </p:grpSpPr>
          <p:pic>
            <p:nvPicPr>
              <p:cNvPr id="1026" name="Picture 2" descr="An Investigation of the Laws of Thought, on Which Are Founded the Mathematical  Theories of Logic and Probabilities (Classic Reprint): George Boole:  9780666574381: Amazon.com: Books">
                <a:extLst>
                  <a:ext uri="{FF2B5EF4-FFF2-40B4-BE49-F238E27FC236}">
                    <a16:creationId xmlns:a16="http://schemas.microsoft.com/office/drawing/2014/main" id="{93F02CFC-BF8F-A50E-E6B7-67FA176F0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7" t="8947" r="11552" b="46955"/>
              <a:stretch/>
            </p:blipFill>
            <p:spPr bwMode="auto">
              <a:xfrm>
                <a:off x="962242" y="1527751"/>
                <a:ext cx="3299689" cy="2719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An Investigation of the Laws of Thought, on Which Are Founded the Mathematical  Theories of Logic and Probabilities (Classic Reprint): George Boole:  9780666574381: Amazon.com: Books">
                <a:extLst>
                  <a:ext uri="{FF2B5EF4-FFF2-40B4-BE49-F238E27FC236}">
                    <a16:creationId xmlns:a16="http://schemas.microsoft.com/office/drawing/2014/main" id="{2FBDACB6-CEA6-2BA9-3F74-644BBA74D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7" t="61525" r="11552" b="8772"/>
              <a:stretch/>
            </p:blipFill>
            <p:spPr bwMode="auto">
              <a:xfrm>
                <a:off x="962241" y="4247147"/>
                <a:ext cx="3299689" cy="1831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The Bicentennial of George Boole, the Man Who Laid the Foundations of the  Digital Age - Scientific American Blog Network">
              <a:extLst>
                <a:ext uri="{FF2B5EF4-FFF2-40B4-BE49-F238E27FC236}">
                  <a16:creationId xmlns:a16="http://schemas.microsoft.com/office/drawing/2014/main" id="{75B4B2D7-2A80-AC93-F53B-83CFB3B0BB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1" r="23590"/>
            <a:stretch/>
          </p:blipFill>
          <p:spPr bwMode="auto">
            <a:xfrm>
              <a:off x="1102154" y="1636295"/>
              <a:ext cx="1630435" cy="4442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D3FC2-CDFB-355D-44AD-8C2A8D512D30}"/>
              </a:ext>
            </a:extLst>
          </p:cNvPr>
          <p:cNvSpPr/>
          <p:nvPr/>
        </p:nvSpPr>
        <p:spPr>
          <a:xfrm>
            <a:off x="6188533" y="1523297"/>
            <a:ext cx="5749830" cy="4668512"/>
          </a:xfrm>
          <a:prstGeom prst="rect">
            <a:avLst/>
          </a:prstGeom>
          <a:solidFill>
            <a:schemeClr val="tx1"/>
          </a:solidFill>
          <a:effectLst>
            <a:outerShdw blurRad="431800" sx="102000" sy="102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r>
              <a:rPr lang="en-US" sz="5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</a:p>
          <a:p>
            <a:pPr algn="ctr"/>
            <a:endParaRPr lang="en-US" sz="4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darkModeOn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activeRecord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allowed = age &gt; </a:t>
            </a:r>
            <a:r>
              <a:rPr lang="en-US" sz="2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answer = </a:t>
            </a:r>
            <a:r>
              <a:rPr lang="en-US" sz="28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9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15D752-2097-EF21-5481-39EB713FF759}"/>
              </a:ext>
            </a:extLst>
          </p:cNvPr>
          <p:cNvSpPr/>
          <p:nvPr/>
        </p:nvSpPr>
        <p:spPr>
          <a:xfrm>
            <a:off x="0" y="1076770"/>
            <a:ext cx="12191998" cy="5781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1254"/>
          </a:xfrm>
          <a:solidFill>
            <a:schemeClr val="bg1"/>
          </a:solidFill>
        </p:spPr>
        <p:txBody>
          <a:bodyPr lIns="1097280">
            <a:normAutofit/>
          </a:bodyPr>
          <a:lstStyle/>
          <a:p>
            <a:r>
              <a:rPr lang="en-US" dirty="0"/>
              <a:t>true/false 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2999"/>
            <a:ext cx="11125200" cy="268050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 Michael Keaton’s real name is Michael Douglas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 changed it because no two actors can share a name in SAG</a:t>
            </a:r>
          </a:p>
          <a:p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20671"/>
          <a:stretch/>
        </p:blipFill>
        <p:spPr bwMode="auto">
          <a:xfrm>
            <a:off x="589547" y="3823505"/>
            <a:ext cx="271088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94368" y="3766541"/>
            <a:ext cx="2940585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94368" y="1055895"/>
            <a:ext cx="10401300" cy="1095432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60073-92C4-855C-F692-36EE29FADDFE}"/>
              </a:ext>
            </a:extLst>
          </p:cNvPr>
          <p:cNvSpPr/>
          <p:nvPr/>
        </p:nvSpPr>
        <p:spPr>
          <a:xfrm rot="5400000">
            <a:off x="222083" y="66407"/>
            <a:ext cx="542424" cy="9865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00A63-A5A9-8572-5188-68D82A605F1A}"/>
              </a:ext>
            </a:extLst>
          </p:cNvPr>
          <p:cNvSpPr/>
          <p:nvPr/>
        </p:nvSpPr>
        <p:spPr>
          <a:xfrm>
            <a:off x="5981700" y="288489"/>
            <a:ext cx="6210300" cy="54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0A214-4D4E-60F3-8962-C377C52CA51C}"/>
              </a:ext>
            </a:extLst>
          </p:cNvPr>
          <p:cNvSpPr/>
          <p:nvPr/>
        </p:nvSpPr>
        <p:spPr>
          <a:xfrm>
            <a:off x="0" y="1076770"/>
            <a:ext cx="12191998" cy="5781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49743"/>
            <a:ext cx="11490158" cy="48272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oldest domestic cat on record lived for 38 years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her name was Crème Puff and she lived in Austin, TX</a:t>
            </a:r>
          </a:p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Sonic the Hedgehog’s personality is inspired by Bill Clinton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13" y="3397667"/>
            <a:ext cx="3647317" cy="29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85" y="3375296"/>
            <a:ext cx="2257057" cy="30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7" y="3375296"/>
            <a:ext cx="5356748" cy="30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67967" y="1138239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8A69D3-70E4-5733-FAE6-7A4A9EAB12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61254"/>
          </a:xfrm>
          <a:prstGeom prst="rect">
            <a:avLst/>
          </a:prstGeom>
          <a:solidFill>
            <a:schemeClr val="bg1"/>
          </a:solidFill>
        </p:spPr>
        <p:txBody>
          <a:bodyPr vert="horz" lIns="1097280" tIns="45720" rIns="109728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true/false trivia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5CF17-C319-5787-BFFD-A3BCF4204CE9}"/>
              </a:ext>
            </a:extLst>
          </p:cNvPr>
          <p:cNvSpPr/>
          <p:nvPr/>
        </p:nvSpPr>
        <p:spPr>
          <a:xfrm rot="5400000">
            <a:off x="2591147" y="-2302656"/>
            <a:ext cx="542424" cy="57247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A5374-5E08-10FC-D654-941D9C8B6D14}"/>
              </a:ext>
            </a:extLst>
          </p:cNvPr>
          <p:cNvSpPr/>
          <p:nvPr/>
        </p:nvSpPr>
        <p:spPr>
          <a:xfrm>
            <a:off x="11237495" y="288489"/>
            <a:ext cx="954503" cy="5424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0" y="1792705"/>
            <a:ext cx="6096000" cy="48968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"Hey"</a:t>
            </a:r>
          </a:p>
          <a:p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!== 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Mikle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5715000" y="-272675"/>
            <a:ext cx="6597316" cy="172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7200" spc="-1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example expressions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5715000" y="1218219"/>
            <a:ext cx="6477000" cy="35492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B1920-30C5-7901-E6A0-ACB87F651909}"/>
              </a:ext>
            </a:extLst>
          </p:cNvPr>
          <p:cNvSpPr/>
          <p:nvPr/>
        </p:nvSpPr>
        <p:spPr>
          <a:xfrm>
            <a:off x="6096000" y="1792705"/>
            <a:ext cx="6096000" cy="48968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457200" rtlCol="0" anchor="ctr"/>
          <a:lstStyle/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</a:p>
          <a:p>
            <a:pPr algn="r"/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4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Ayy</a:t>
            </a:r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r"/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 &gt;=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4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r"/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4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algn="r"/>
            <a:r>
              <a:rPr lang="en-US" sz="4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"Just some text"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300004-D20A-9A77-A5E2-16877F151355}"/>
              </a:ext>
            </a:extLst>
          </p:cNvPr>
          <p:cNvCxnSpPr>
            <a:cxnSpLocks/>
          </p:cNvCxnSpPr>
          <p:nvPr/>
        </p:nvCxnSpPr>
        <p:spPr>
          <a:xfrm flipV="1">
            <a:off x="6096000" y="1900990"/>
            <a:ext cx="0" cy="466825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acial Expressions | Facial expressions drawing, Drawing face expressions,  Drawing cartoon faces">
            <a:extLst>
              <a:ext uri="{FF2B5EF4-FFF2-40B4-BE49-F238E27FC236}">
                <a16:creationId xmlns:a16="http://schemas.microsoft.com/office/drawing/2014/main" id="{70DB87DA-76B1-D391-19FC-E837FF943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66"/>
          <a:stretch/>
        </p:blipFill>
        <p:spPr bwMode="auto">
          <a:xfrm>
            <a:off x="0" y="164392"/>
            <a:ext cx="5715000" cy="14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EF4A8-DA56-77EF-D853-549B9C2EBE2E}"/>
              </a:ext>
            </a:extLst>
          </p:cNvPr>
          <p:cNvSpPr txBox="1"/>
          <p:nvPr/>
        </p:nvSpPr>
        <p:spPr>
          <a:xfrm>
            <a:off x="-1" y="202222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8FE4B-0DCE-73ED-19F8-4AC7E67C1F34}"/>
              </a:ext>
            </a:extLst>
          </p:cNvPr>
          <p:cNvSpPr txBox="1"/>
          <p:nvPr/>
        </p:nvSpPr>
        <p:spPr>
          <a:xfrm>
            <a:off x="-3267" y="272125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FDC56-00A9-1A7E-E06A-DE3A45985B18}"/>
              </a:ext>
            </a:extLst>
          </p:cNvPr>
          <p:cNvSpPr txBox="1"/>
          <p:nvPr/>
        </p:nvSpPr>
        <p:spPr>
          <a:xfrm>
            <a:off x="-3268" y="470540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39906-C8D0-48E7-1536-5AEC6E98FCB0}"/>
              </a:ext>
            </a:extLst>
          </p:cNvPr>
          <p:cNvSpPr txBox="1"/>
          <p:nvPr/>
        </p:nvSpPr>
        <p:spPr>
          <a:xfrm>
            <a:off x="0" y="608073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72875-4DBD-8CA4-EEB2-26D43595B1BE}"/>
              </a:ext>
            </a:extLst>
          </p:cNvPr>
          <p:cNvSpPr txBox="1"/>
          <p:nvPr/>
        </p:nvSpPr>
        <p:spPr>
          <a:xfrm>
            <a:off x="11689939" y="202222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524B7-8E85-97D2-4F79-0965209E2DED}"/>
              </a:ext>
            </a:extLst>
          </p:cNvPr>
          <p:cNvSpPr txBox="1"/>
          <p:nvPr/>
        </p:nvSpPr>
        <p:spPr>
          <a:xfrm>
            <a:off x="11689938" y="275708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4392C-A5C5-A162-AD4E-AC35D57ACB1B}"/>
              </a:ext>
            </a:extLst>
          </p:cNvPr>
          <p:cNvSpPr txBox="1"/>
          <p:nvPr/>
        </p:nvSpPr>
        <p:spPr>
          <a:xfrm>
            <a:off x="11689939" y="405045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425A4-B14F-4732-2EFF-ABE632FD45A6}"/>
              </a:ext>
            </a:extLst>
          </p:cNvPr>
          <p:cNvSpPr txBox="1"/>
          <p:nvPr/>
        </p:nvSpPr>
        <p:spPr>
          <a:xfrm>
            <a:off x="11689939" y="537000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12EAD-7B1C-0E74-FD54-A677FDECBE69}"/>
              </a:ext>
            </a:extLst>
          </p:cNvPr>
          <p:cNvSpPr txBox="1"/>
          <p:nvPr/>
        </p:nvSpPr>
        <p:spPr>
          <a:xfrm>
            <a:off x="11689937" y="609805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34AA5-ACFF-1A41-2677-51B0459561EC}"/>
              </a:ext>
            </a:extLst>
          </p:cNvPr>
          <p:cNvSpPr txBox="1"/>
          <p:nvPr/>
        </p:nvSpPr>
        <p:spPr>
          <a:xfrm>
            <a:off x="0" y="342028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2323C-7AB5-D7EB-11CC-B8BE06F00EFE}"/>
              </a:ext>
            </a:extLst>
          </p:cNvPr>
          <p:cNvSpPr txBox="1"/>
          <p:nvPr/>
        </p:nvSpPr>
        <p:spPr>
          <a:xfrm>
            <a:off x="-15298" y="407960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13FBF-6C25-2F08-0119-DC0CE5CCE028}"/>
              </a:ext>
            </a:extLst>
          </p:cNvPr>
          <p:cNvSpPr txBox="1"/>
          <p:nvPr/>
        </p:nvSpPr>
        <p:spPr>
          <a:xfrm>
            <a:off x="11698795" y="475135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E5A7B4-34A3-649C-8496-6E7C4AD66CDF}"/>
              </a:ext>
            </a:extLst>
          </p:cNvPr>
          <p:cNvSpPr txBox="1"/>
          <p:nvPr/>
        </p:nvSpPr>
        <p:spPr>
          <a:xfrm>
            <a:off x="12772" y="538761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36B23-4FEB-2DD4-F5B3-F72B31A55D37}"/>
              </a:ext>
            </a:extLst>
          </p:cNvPr>
          <p:cNvSpPr txBox="1"/>
          <p:nvPr/>
        </p:nvSpPr>
        <p:spPr>
          <a:xfrm>
            <a:off x="11738828" y="338667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❔</a:t>
            </a:r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7C0437-7021-C5F2-ED8C-C707D52E46DE}"/>
              </a:ext>
            </a:extLst>
          </p:cNvPr>
          <p:cNvSpPr/>
          <p:nvPr/>
        </p:nvSpPr>
        <p:spPr>
          <a:xfrm>
            <a:off x="1" y="0"/>
            <a:ext cx="2863516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1" y="2"/>
            <a:ext cx="12192000" cy="1514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truthy</a:t>
            </a: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and </a:t>
            </a:r>
            <a:r>
              <a:rPr lang="en-US" sz="8800" spc="-1200" dirty="0" err="1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falsy</a:t>
            </a:r>
            <a:endParaRPr lang="en-US" sz="8800" spc="-1200" dirty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7014411" y="1"/>
            <a:ext cx="5177590" cy="151447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C4100-F449-E52F-B912-BBB119E98376}"/>
              </a:ext>
            </a:extLst>
          </p:cNvPr>
          <p:cNvSpPr txBox="1"/>
          <p:nvPr/>
        </p:nvSpPr>
        <p:spPr>
          <a:xfrm>
            <a:off x="132347" y="1739414"/>
            <a:ext cx="308008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92D050"/>
                </a:solidFill>
              </a:rPr>
              <a:t>true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{}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[]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FF00"/>
                </a:solidFill>
              </a:rPr>
              <a:t>42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C000"/>
                </a:solidFill>
              </a:rPr>
              <a:t>"0"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C000"/>
                </a:solidFill>
              </a:rPr>
              <a:t>"false"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00B0F0"/>
                </a:solidFill>
              </a:rPr>
              <a:t>new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Date</a:t>
            </a:r>
            <a:r>
              <a:rPr lang="en-US" sz="2400" dirty="0">
                <a:solidFill>
                  <a:schemeClr val="bg1"/>
                </a:solidFill>
              </a:rPr>
              <a:t>())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(-</a:t>
            </a:r>
            <a:r>
              <a:rPr lang="en-US" sz="2400" dirty="0">
                <a:solidFill>
                  <a:srgbClr val="FFFF00"/>
                </a:solidFill>
              </a:rPr>
              <a:t>42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FF00"/>
                </a:solidFill>
              </a:rPr>
              <a:t>12n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FFFF00"/>
                </a:solidFill>
              </a:rPr>
              <a:t>3.14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(-</a:t>
            </a:r>
            <a:r>
              <a:rPr lang="en-US" sz="2400" dirty="0">
                <a:solidFill>
                  <a:srgbClr val="FFFF00"/>
                </a:solidFill>
              </a:rPr>
              <a:t>3.14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>
                <a:solidFill>
                  <a:srgbClr val="92D050"/>
                </a:solidFill>
              </a:rPr>
              <a:t>Infinity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(-</a:t>
            </a:r>
            <a:r>
              <a:rPr lang="en-US" sz="2400" dirty="0">
                <a:solidFill>
                  <a:srgbClr val="92D050"/>
                </a:solidFill>
              </a:rPr>
              <a:t>Infinity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9AC1C2-AC46-3217-2209-2233D96614C4}"/>
              </a:ext>
            </a:extLst>
          </p:cNvPr>
          <p:cNvSpPr txBox="1"/>
          <p:nvPr/>
        </p:nvSpPr>
        <p:spPr>
          <a:xfrm>
            <a:off x="2995862" y="1743179"/>
            <a:ext cx="352525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(</a:t>
            </a:r>
            <a:r>
              <a:rPr lang="en-US" sz="2400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0070C0"/>
                </a:solidFill>
              </a:rPr>
              <a:t>null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undefined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if (-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0n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 err="1">
                <a:solidFill>
                  <a:srgbClr val="0070C0"/>
                </a:solidFill>
              </a:rPr>
              <a:t>NaN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C000"/>
                </a:solidFill>
              </a:rPr>
              <a:t>""</a:t>
            </a:r>
            <a:r>
              <a:rPr lang="en-US" sz="2400" dirty="0"/>
              <a:t>)</a:t>
            </a:r>
          </a:p>
          <a:p>
            <a:r>
              <a:rPr lang="en-US" sz="2400" dirty="0"/>
              <a:t>if (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&amp;&amp; </a:t>
            </a:r>
            <a:r>
              <a:rPr lang="en-US" sz="2400" dirty="0">
                <a:solidFill>
                  <a:srgbClr val="00B050"/>
                </a:solidFill>
              </a:rPr>
              <a:t>false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alert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|| </a:t>
            </a:r>
            <a:r>
              <a:rPr lang="en-US" sz="2800" dirty="0">
                <a:solidFill>
                  <a:srgbClr val="EE8E00"/>
                </a:solidFill>
              </a:rPr>
              <a:t>"hi"</a:t>
            </a:r>
            <a:r>
              <a:rPr lang="en-US" sz="2800" dirty="0"/>
              <a:t>)</a:t>
            </a:r>
            <a:endParaRPr lang="en-US" sz="2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650D9D-ABFB-AAFB-5FFB-683C6B559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4"/>
          <a:stretch/>
        </p:blipFill>
        <p:spPr>
          <a:xfrm>
            <a:off x="2995862" y="6069494"/>
            <a:ext cx="3882665" cy="600159"/>
          </a:xfrm>
          <a:prstGeom prst="rect">
            <a:avLst/>
          </a:prstGeom>
        </p:spPr>
      </p:pic>
      <p:pic>
        <p:nvPicPr>
          <p:cNvPr id="6150" name="Picture 6" descr="Old meme format, timeless JavaScript quirks : r/ProgrammerHumor">
            <a:extLst>
              <a:ext uri="{FF2B5EF4-FFF2-40B4-BE49-F238E27FC236}">
                <a16:creationId xmlns:a16="http://schemas.microsoft.com/office/drawing/2014/main" id="{E573C87F-E14D-FF64-F17A-B37F96C0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11" y="-2"/>
            <a:ext cx="5177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22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3" y="5365102"/>
            <a:ext cx="8101287" cy="1492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null and undefined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3080085" y="5365103"/>
            <a:ext cx="9111916" cy="18145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BC59FD9-A4A9-BD84-EC5E-9F7C1DC62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8735" r="11991" b="11469"/>
          <a:stretch/>
        </p:blipFill>
        <p:spPr bwMode="auto">
          <a:xfrm>
            <a:off x="128338" y="177805"/>
            <a:ext cx="5967662" cy="47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0A212-947F-120A-1F2D-0E32C33D2675}"/>
              </a:ext>
            </a:extLst>
          </p:cNvPr>
          <p:cNvSpPr/>
          <p:nvPr/>
        </p:nvSpPr>
        <p:spPr>
          <a:xfrm>
            <a:off x="1" y="5365102"/>
            <a:ext cx="2863516" cy="14928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310E38-18E5-10DA-E541-2B73D469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778" y="162417"/>
            <a:ext cx="5702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literal expresses a lack of identification, indicating that a variable points to no object.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80066-96A3-110E-A600-88D991393665}"/>
              </a:ext>
            </a:extLst>
          </p:cNvPr>
          <p:cNvSpPr txBox="1"/>
          <p:nvPr/>
        </p:nvSpPr>
        <p:spPr>
          <a:xfrm>
            <a:off x="3960492" y="3287609"/>
            <a:ext cx="19089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property indicates that a variable has not been assigned a value, or not declared at all.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B54D7F-E75F-BC5D-88C4-4BDF55BB8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78" y="788514"/>
            <a:ext cx="5630061" cy="44583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895882-E4E5-B66B-DE8A-A5F670FBD0E7}"/>
              </a:ext>
            </a:extLst>
          </p:cNvPr>
          <p:cNvSpPr/>
          <p:nvPr/>
        </p:nvSpPr>
        <p:spPr>
          <a:xfrm>
            <a:off x="6314303" y="4547286"/>
            <a:ext cx="5239265" cy="5807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7636043" y="222422"/>
            <a:ext cx="4555957" cy="301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weird stuff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 flipV="1">
            <a:off x="7619682" y="3429000"/>
            <a:ext cx="4572317" cy="34475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0A212-947F-120A-1F2D-0E32C33D2675}"/>
              </a:ext>
            </a:extLst>
          </p:cNvPr>
          <p:cNvSpPr/>
          <p:nvPr/>
        </p:nvSpPr>
        <p:spPr>
          <a:xfrm rot="16200000">
            <a:off x="-2637547" y="2637546"/>
            <a:ext cx="6858000" cy="15829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 descr="Javascript vs memes - DEV Community">
            <a:extLst>
              <a:ext uri="{FF2B5EF4-FFF2-40B4-BE49-F238E27FC236}">
                <a16:creationId xmlns:a16="http://schemas.microsoft.com/office/drawing/2014/main" id="{71CEA326-0D20-5108-F359-58771FF4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8535"/>
            <a:ext cx="6036776" cy="683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00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 flipV="1">
            <a:off x="0" y="6042454"/>
            <a:ext cx="12191999" cy="83408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0A212-947F-120A-1F2D-0E32C33D2675}"/>
              </a:ext>
            </a:extLst>
          </p:cNvPr>
          <p:cNvSpPr/>
          <p:nvPr/>
        </p:nvSpPr>
        <p:spPr>
          <a:xfrm>
            <a:off x="0" y="-1"/>
            <a:ext cx="12192000" cy="17299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57200" rtlCol="0" anchor="ctr"/>
          <a:lstStyle/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 descr="Top 40+ Javascript Memes|Programming Humor :D - Flatlogic Blog">
            <a:extLst>
              <a:ext uri="{FF2B5EF4-FFF2-40B4-BE49-F238E27FC236}">
                <a16:creationId xmlns:a16="http://schemas.microsoft.com/office/drawing/2014/main" id="{D84C7B06-26BE-4724-AA5A-1BD7C7B94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240056" y="1938466"/>
            <a:ext cx="6353175" cy="410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937425" y="4550689"/>
            <a:ext cx="7014519" cy="1908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13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23156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437</Words>
  <Application>Microsoft Office PowerPoint</Application>
  <PresentationFormat>Widescreen</PresentationFormat>
  <Paragraphs>96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NSimSun</vt:lpstr>
      <vt:lpstr>Arial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true/false trivia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15</cp:revision>
  <dcterms:created xsi:type="dcterms:W3CDTF">2023-04-28T14:40:16Z</dcterms:created>
  <dcterms:modified xsi:type="dcterms:W3CDTF">2023-05-16T18:19:07Z</dcterms:modified>
</cp:coreProperties>
</file>