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1" r:id="rId4"/>
    <p:sldId id="283" r:id="rId5"/>
    <p:sldId id="284" r:id="rId6"/>
    <p:sldId id="285" r:id="rId7"/>
    <p:sldId id="287" r:id="rId8"/>
    <p:sldId id="288" r:id="rId9"/>
    <p:sldId id="28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3" d="100"/>
          <a:sy n="73" d="100"/>
        </p:scale>
        <p:origin x="124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E3AA9-29FA-42D3-8A13-B6AB8DBFE4B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492CB-4274-43C2-B4FB-ADAC20B7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8B45-A041-584F-2F41-A4ECF8BEE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1B6CB-0045-20D4-8A8A-AD0749F05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B8C8-F47C-C44A-41CA-B5CD661A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AA4DB-667D-306F-DFED-F999E07C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3DE8-7F24-8695-4D12-A4C3950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E747-1D8C-B637-7687-CAD18695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C180-C4CA-2345-72DC-9D7CBF085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B9CB-9418-7984-258F-1A21B00C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E710A-8DE4-0825-FAE9-7426D0D4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6345-D0F9-7B3A-E9B8-7B30803A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5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E812B-1803-EE53-5159-4BED672E5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91E2F-4901-1A58-1AC9-C0D8684DF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6AA31-D8A7-1093-31BA-BA678F68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4D634-3FEB-E24C-B2B4-125A542A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98C9-E620-E35E-7E03-F9FE4ECB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9D90-F0F1-C9DE-686F-5C857567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F1D6E-94DE-CD4D-DBBC-6CDA6788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EAB3-8689-48B9-81AC-63E5C41E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DC7C-E14C-4D2E-6DCF-A2690595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6ACAD-374D-74B2-E0A4-6B1E755E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A244-146A-8726-003A-E8BD57B9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CC30-31AB-DCE4-69B4-86831671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0298-C234-E2BB-1AC9-E4D42138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5CA5-6D75-2FC0-14DC-6CFDE95A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1879-6635-5EDE-9C48-D78BAF6F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74BF-E9A1-624F-EDBB-3AA4A2F7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E7AF-7C6A-11E5-3B44-4F5C042FA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5DB24-4360-99A6-93E8-AE4369B0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08B53-FB5E-1664-7DC2-45997A5D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1BDA5-E43C-8A0C-81EB-8FEDBD1C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DEDF0-E670-F5B9-E8D2-FEB94CAA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029A-1BC5-7FB2-394B-1F5BD163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E739-0D72-3551-F522-509B50005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2ECFE-B6DD-F81B-660F-3FA4502E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84714-1AC3-4296-BE32-52B4CBBA9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FA668-6803-1EBA-FD21-9C10EB810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0759E-5154-800C-D43D-156FF4A7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93A72-EA6E-6E38-7EA7-3FA0676F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8A6E4-69E5-5476-0974-872BD814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5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366F-734F-B6D5-129D-25BBFC58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15154-B1CD-028B-1472-A5FE4A43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C0BA9-D6EB-88FA-2936-2CD17771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3731D-40F0-9180-F1F9-8E737E3F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1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105D3-9906-2B81-E570-7761AFC3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EBD3B-A3DA-2F86-D7D0-1B201F5D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5022F-6B38-F524-2302-0A04211A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3FAF-812D-3EC8-8710-D444D28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DB81-DDAC-ABC1-7F09-076531EF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54CAE-0B57-23BA-3EF2-B1D195A05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62CB2-1C9A-8488-D992-CBAABC1D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B24DD-7F48-481C-11E8-8927FE26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BDA7-1171-30A1-43AF-0C03E306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365C-D64B-D8EC-7771-DDDDFF75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D090F-4D16-FDB0-A743-C417DCBDA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D08EC-2399-212E-8B6C-91E1AFDD7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5DD9C-3600-E6CB-7640-EFCE3C7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45102-1A49-8007-C456-F919FE09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60F21-08E2-45F9-1602-009945F8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A3DC9-0842-E7A9-6AD6-1B414D3E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E529-3988-EFF4-89DA-3B8AD7AD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2248-EB71-F0D5-1D25-A71203BBD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4CF3-FEF0-4F19-A95E-E3BEC29F619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02394-B009-B602-9974-8AA174A0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8631-E839-D3BB-9962-8189C05D0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9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0" y="300789"/>
            <a:ext cx="12192000" cy="4928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4000"/>
              </a:lnSpc>
            </a:pPr>
            <a:r>
              <a:rPr lang="en-US" sz="20900" spc="-18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more </a:t>
            </a:r>
            <a:r>
              <a:rPr lang="en-US" sz="14500" spc="-18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ways</a:t>
            </a:r>
            <a:endParaRPr lang="en-US" sz="20900" spc="-1800" dirty="0">
              <a:solidFill>
                <a:schemeClr val="tx1"/>
              </a:solidFill>
              <a:latin typeface="+mj-lt"/>
              <a:ea typeface="SimSun" panose="02010600030101010101" pitchFamily="2" charset="-122"/>
            </a:endParaRPr>
          </a:p>
          <a:p>
            <a:pPr algn="ctr">
              <a:lnSpc>
                <a:spcPts val="14000"/>
              </a:lnSpc>
            </a:pPr>
            <a:r>
              <a:rPr lang="en-US" sz="14500" spc="-18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to</a:t>
            </a:r>
            <a:r>
              <a:rPr lang="en-US" sz="20900" spc="-18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 array</a:t>
            </a:r>
            <a:r>
              <a:rPr lang="en-US" sz="20900" spc="-1800" dirty="0">
                <a:solidFill>
                  <a:schemeClr val="bg2">
                    <a:lumMod val="90000"/>
                  </a:schemeClr>
                </a:solidFill>
                <a:latin typeface="+mj-lt"/>
                <a:ea typeface="SimSun" panose="02010600030101010101" pitchFamily="2" charset="-122"/>
              </a:rPr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>
            <a:off x="4271211" y="5366085"/>
            <a:ext cx="7920789" cy="49329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6E0FBA-AFE8-81A3-D8A3-8458F55E4FF2}"/>
              </a:ext>
            </a:extLst>
          </p:cNvPr>
          <p:cNvSpPr/>
          <p:nvPr/>
        </p:nvSpPr>
        <p:spPr>
          <a:xfrm>
            <a:off x="6096001" y="5996516"/>
            <a:ext cx="6096000" cy="2913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62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8B4546-9218-3912-8B33-906C9AF6203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5AB760-E414-CEF2-AC39-3FAE7484F17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400"/>
              </a:lnSpc>
            </a:pPr>
            <a:r>
              <a:rPr lang="en-US" sz="14500" spc="-12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84267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6ABA923-EAB3-2998-E6E8-1CC8513AA5E9}"/>
              </a:ext>
            </a:extLst>
          </p:cNvPr>
          <p:cNvSpPr/>
          <p:nvPr/>
        </p:nvSpPr>
        <p:spPr>
          <a:xfrm>
            <a:off x="4301069" y="5960533"/>
            <a:ext cx="2833510" cy="5305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355B8-45B3-08FE-D892-DEF227092A74}"/>
              </a:ext>
            </a:extLst>
          </p:cNvPr>
          <p:cNvSpPr/>
          <p:nvPr/>
        </p:nvSpPr>
        <p:spPr>
          <a:xfrm>
            <a:off x="0" y="0"/>
            <a:ext cx="21336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4090714" y="1"/>
            <a:ext cx="8101286" cy="1900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400"/>
              </a:lnSpc>
            </a:pP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ARRAY METHODS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DD6C4-3D3D-D415-715B-0D331F103B6E}"/>
              </a:ext>
            </a:extLst>
          </p:cNvPr>
          <p:cNvSpPr/>
          <p:nvPr/>
        </p:nvSpPr>
        <p:spPr>
          <a:xfrm>
            <a:off x="3327400" y="1545887"/>
            <a:ext cx="8864600" cy="16643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546ED-2936-A295-832E-6885EB08648C}"/>
              </a:ext>
            </a:extLst>
          </p:cNvPr>
          <p:cNvSpPr txBox="1"/>
          <p:nvPr/>
        </p:nvSpPr>
        <p:spPr>
          <a:xfrm>
            <a:off x="2455818" y="1779686"/>
            <a:ext cx="9736182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4000" dirty="0">
                <a:solidFill>
                  <a:srgbClr val="000000"/>
                </a:solidFill>
                <a:latin typeface="Consolas" panose="020B0609020204030204" pitchFamily="49" charset="0"/>
              </a:rPr>
              <a:t> myNums = [</a:t>
            </a:r>
            <a:r>
              <a:rPr lang="nn-NO" sz="4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nn-NO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sz="40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nn-NO" sz="4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nn-NO" sz="4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nn-NO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sz="4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nn-NO" sz="4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sz="3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3600" u="sng" dirty="0">
                <a:latin typeface="+mj-lt"/>
                <a:cs typeface="Courier New" panose="02070309020205020404" pitchFamily="49" charset="0"/>
              </a:rPr>
              <a:t>one way to iterate</a:t>
            </a:r>
            <a:endParaRPr lang="en-US" sz="3600" b="0" u="sng" dirty="0">
              <a:effectLst/>
              <a:latin typeface="+mj-lt"/>
              <a:cs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myNums.length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// do something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8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u="sng" dirty="0">
                <a:latin typeface="+mj-lt"/>
                <a:cs typeface="Courier New" panose="02070309020205020404" pitchFamily="49" charset="0"/>
              </a:rPr>
              <a:t>a less verbose way to iterate</a:t>
            </a:r>
            <a:endParaRPr lang="en-US" sz="3600" b="0" u="sng" dirty="0">
              <a:effectLst/>
              <a:latin typeface="+mj-lt"/>
              <a:cs typeface="Courier New" panose="02070309020205020404" pitchFamily="49" charset="0"/>
            </a:endParaRPr>
          </a:p>
          <a:p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myNums.</a:t>
            </a:r>
            <a:r>
              <a:rPr lang="en-US" sz="3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(callback);</a:t>
            </a:r>
          </a:p>
          <a:p>
            <a:endParaRPr lang="en-US" sz="28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9EF8C1-FBF6-3058-8046-B75EFCCDC286}"/>
              </a:ext>
            </a:extLst>
          </p:cNvPr>
          <p:cNvSpPr/>
          <p:nvPr/>
        </p:nvSpPr>
        <p:spPr>
          <a:xfrm>
            <a:off x="10188387" y="4123944"/>
            <a:ext cx="1832693" cy="25694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3200" b="1" dirty="0">
                <a:latin typeface="+mj-lt"/>
                <a:cs typeface="Courier New" panose="02070309020205020404" pitchFamily="49" charset="0"/>
              </a:rPr>
              <a:t>filter</a:t>
            </a:r>
          </a:p>
          <a:p>
            <a:r>
              <a:rPr lang="en-US" sz="3200" b="1" dirty="0">
                <a:latin typeface="+mj-lt"/>
                <a:cs typeface="Courier New" panose="02070309020205020404" pitchFamily="49" charset="0"/>
              </a:rPr>
              <a:t>every</a:t>
            </a:r>
          </a:p>
          <a:p>
            <a:r>
              <a:rPr lang="en-US" sz="3200" b="1" dirty="0">
                <a:latin typeface="+mj-lt"/>
                <a:cs typeface="Courier New" panose="02070309020205020404" pitchFamily="49" charset="0"/>
              </a:rPr>
              <a:t>find</a:t>
            </a:r>
          </a:p>
          <a:p>
            <a:r>
              <a:rPr lang="en-US" sz="3200" b="1" dirty="0" err="1">
                <a:latin typeface="+mj-lt"/>
                <a:cs typeface="Courier New" panose="02070309020205020404" pitchFamily="49" charset="0"/>
              </a:rPr>
              <a:t>forEach</a:t>
            </a:r>
            <a:endParaRPr lang="en-US" sz="32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993535-28CB-4B32-A9CA-01B88D176149}"/>
              </a:ext>
            </a:extLst>
          </p:cNvPr>
          <p:cNvSpPr/>
          <p:nvPr/>
        </p:nvSpPr>
        <p:spPr>
          <a:xfrm>
            <a:off x="0" y="0"/>
            <a:ext cx="2133601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  <a:cs typeface="Courier New" panose="02070309020205020404" pitchFamily="49" charset="0"/>
              </a:rPr>
              <a:t>There are </a:t>
            </a:r>
            <a:r>
              <a:rPr lang="en-US" sz="2800" b="1" dirty="0">
                <a:latin typeface="+mj-lt"/>
                <a:cs typeface="Courier New" panose="02070309020205020404" pitchFamily="49" charset="0"/>
              </a:rPr>
              <a:t>functions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that each array can </a:t>
            </a:r>
            <a:r>
              <a:rPr lang="en-US" sz="2800" b="1" dirty="0">
                <a:latin typeface="+mj-lt"/>
                <a:cs typeface="Courier New" panose="02070309020205020404" pitchFamily="49" charset="0"/>
              </a:rPr>
              <a:t>call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to interact with their data items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D108C6-FD88-F676-43C9-74A6A9111BFC}"/>
              </a:ext>
            </a:extLst>
          </p:cNvPr>
          <p:cNvSpPr txBox="1"/>
          <p:nvPr/>
        </p:nvSpPr>
        <p:spPr>
          <a:xfrm>
            <a:off x="10206675" y="4108269"/>
            <a:ext cx="8595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SimSun"/>
                <a:ea typeface="+mn-ea"/>
                <a:cs typeface="Courier New" panose="02070309020205020404" pitchFamily="49" charset="0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158234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6EA906D-2449-77FF-72C2-FB2098562A46}"/>
              </a:ext>
            </a:extLst>
          </p:cNvPr>
          <p:cNvSpPr/>
          <p:nvPr/>
        </p:nvSpPr>
        <p:spPr>
          <a:xfrm>
            <a:off x="9564789" y="942882"/>
            <a:ext cx="2627211" cy="497223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FFB45-DF28-A4DE-2594-0A581586B0CD}"/>
              </a:ext>
            </a:extLst>
          </p:cNvPr>
          <p:cNvSpPr txBox="1"/>
          <p:nvPr/>
        </p:nvSpPr>
        <p:spPr>
          <a:xfrm>
            <a:off x="10614660" y="-215521"/>
            <a:ext cx="15773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SimSun"/>
                <a:ea typeface="+mn-ea"/>
                <a:cs typeface="Courier New" panose="02070309020205020404" pitchFamily="49" charset="0"/>
              </a:rPr>
              <a:t>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7D163-B0AA-F766-43BB-0E081E491F33}"/>
              </a:ext>
            </a:extLst>
          </p:cNvPr>
          <p:cNvSpPr txBox="1"/>
          <p:nvPr/>
        </p:nvSpPr>
        <p:spPr>
          <a:xfrm>
            <a:off x="472076" y="892475"/>
            <a:ext cx="88830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myNums = [</a:t>
            </a:r>
            <a:r>
              <a:rPr lang="nn-NO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nn-NO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nn-NO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n-NO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558A1-3860-5B5C-070C-A10BA5CDEC75}"/>
              </a:ext>
            </a:extLst>
          </p:cNvPr>
          <p:cNvSpPr txBox="1"/>
          <p:nvPr/>
        </p:nvSpPr>
        <p:spPr>
          <a:xfrm>
            <a:off x="9713661" y="942880"/>
            <a:ext cx="2329467" cy="4972239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apply a function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to every element in the array, and return a new array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8174D-2262-45C9-4E94-549333202829}"/>
              </a:ext>
            </a:extLst>
          </p:cNvPr>
          <p:cNvSpPr txBox="1"/>
          <p:nvPr/>
        </p:nvSpPr>
        <p:spPr>
          <a:xfrm>
            <a:off x="463840" y="2013423"/>
            <a:ext cx="9008521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3600" u="sng" dirty="0">
                <a:effectLst/>
                <a:latin typeface="+mj-lt"/>
              </a:rPr>
              <a:t>call </a:t>
            </a:r>
            <a:r>
              <a:rPr lang="nn-NO" sz="3600" b="1" u="sng" dirty="0">
                <a:effectLst/>
              </a:rPr>
              <a:t>map</a:t>
            </a:r>
            <a:r>
              <a:rPr lang="nn-NO" sz="3600" u="sng" dirty="0">
                <a:effectLst/>
                <a:latin typeface="+mj-lt"/>
              </a:rPr>
              <a:t>, passing in the function</a:t>
            </a:r>
            <a:endParaRPr lang="nn-NO" sz="4000" u="sng" dirty="0">
              <a:effectLst/>
              <a:latin typeface="+mj-lt"/>
            </a:endParaRPr>
          </a:p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myNums.</a:t>
            </a:r>
            <a:r>
              <a:rPr lang="en-US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(x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x+</a:t>
            </a:r>
            <a:r>
              <a:rPr lang="en-US" sz="4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n-NO" sz="3600" u="sng" dirty="0">
              <a:effectLst/>
              <a:latin typeface="+mj-lt"/>
            </a:endParaRPr>
          </a:p>
          <a:p>
            <a:r>
              <a:rPr lang="nn-NO" sz="3600" u="sng" dirty="0">
                <a:effectLst/>
                <a:latin typeface="+mj-lt"/>
              </a:rPr>
              <a:t>display the resulting array</a:t>
            </a:r>
            <a:endParaRPr lang="nn-NO" sz="4000" u="sng" dirty="0">
              <a:effectLst/>
              <a:latin typeface="+mj-lt"/>
            </a:endParaRP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17D65595-8EC5-60D3-8144-76C7D9D876E6}"/>
              </a:ext>
            </a:extLst>
          </p:cNvPr>
          <p:cNvSpPr/>
          <p:nvPr/>
        </p:nvSpPr>
        <p:spPr>
          <a:xfrm>
            <a:off x="4016973" y="4461885"/>
            <a:ext cx="5157645" cy="1073941"/>
          </a:xfrm>
          <a:prstGeom prst="wedgeRectCallout">
            <a:avLst>
              <a:gd name="adj1" fmla="val -56074"/>
              <a:gd name="adj2" fmla="val -35424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1, 10, -1,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FE7547-6BE9-9A85-3DC1-E70D0930D8C8}"/>
              </a:ext>
            </a:extLst>
          </p:cNvPr>
          <p:cNvSpPr/>
          <p:nvPr/>
        </p:nvSpPr>
        <p:spPr>
          <a:xfrm>
            <a:off x="1027288" y="6553427"/>
            <a:ext cx="11164711" cy="197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11305F-485D-3732-5075-93789848D28D}"/>
              </a:ext>
            </a:extLst>
          </p:cNvPr>
          <p:cNvSpPr/>
          <p:nvPr/>
        </p:nvSpPr>
        <p:spPr>
          <a:xfrm>
            <a:off x="0" y="304573"/>
            <a:ext cx="10614660" cy="3725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39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95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charRg st="95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6EA906D-2449-77FF-72C2-FB2098562A46}"/>
              </a:ext>
            </a:extLst>
          </p:cNvPr>
          <p:cNvSpPr/>
          <p:nvPr/>
        </p:nvSpPr>
        <p:spPr>
          <a:xfrm>
            <a:off x="9564789" y="0"/>
            <a:ext cx="2627211" cy="591512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FFB45-DF28-A4DE-2594-0A581586B0CD}"/>
              </a:ext>
            </a:extLst>
          </p:cNvPr>
          <p:cNvSpPr txBox="1"/>
          <p:nvPr/>
        </p:nvSpPr>
        <p:spPr>
          <a:xfrm>
            <a:off x="6595795" y="-215521"/>
            <a:ext cx="281093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SimSun"/>
                <a:ea typeface="+mn-ea"/>
                <a:cs typeface="Courier New" panose="02070309020205020404" pitchFamily="49" charset="0"/>
              </a:rPr>
              <a:t>filter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7D163-B0AA-F766-43BB-0E081E491F33}"/>
              </a:ext>
            </a:extLst>
          </p:cNvPr>
          <p:cNvSpPr txBox="1"/>
          <p:nvPr/>
        </p:nvSpPr>
        <p:spPr>
          <a:xfrm>
            <a:off x="472076" y="892475"/>
            <a:ext cx="88830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myNums = [</a:t>
            </a:r>
            <a:r>
              <a:rPr lang="nn-NO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nn-NO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nn-NO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n-NO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558A1-3860-5B5C-070C-A10BA5CDEC75}"/>
              </a:ext>
            </a:extLst>
          </p:cNvPr>
          <p:cNvSpPr txBox="1"/>
          <p:nvPr/>
        </p:nvSpPr>
        <p:spPr>
          <a:xfrm>
            <a:off x="9713661" y="107245"/>
            <a:ext cx="2329467" cy="5807874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call a function on each element,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remove it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from the new array if it returns false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8174D-2262-45C9-4E94-549333202829}"/>
              </a:ext>
            </a:extLst>
          </p:cNvPr>
          <p:cNvSpPr txBox="1"/>
          <p:nvPr/>
        </p:nvSpPr>
        <p:spPr>
          <a:xfrm>
            <a:off x="463840" y="2013423"/>
            <a:ext cx="90085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3600" u="sng" dirty="0">
                <a:effectLst/>
                <a:latin typeface="+mj-lt"/>
              </a:rPr>
              <a:t>call </a:t>
            </a:r>
            <a:r>
              <a:rPr lang="nn-NO" sz="3600" b="1" u="sng" dirty="0">
                <a:effectLst/>
              </a:rPr>
              <a:t>filter</a:t>
            </a:r>
            <a:r>
              <a:rPr lang="nn-NO" sz="3600" u="sng" dirty="0">
                <a:effectLst/>
                <a:latin typeface="+mj-lt"/>
              </a:rPr>
              <a:t>, passing in the function</a:t>
            </a:r>
            <a:endParaRPr lang="nn-NO" sz="4000" u="sng" dirty="0">
              <a:effectLst/>
              <a:latin typeface="+mj-lt"/>
            </a:endParaRP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pos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myNums.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(x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x &gt; -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n-NO" sz="3600" u="sng" dirty="0">
              <a:effectLst/>
              <a:latin typeface="+mj-lt"/>
            </a:endParaRPr>
          </a:p>
          <a:p>
            <a:r>
              <a:rPr lang="nn-NO" sz="3600" u="sng" dirty="0">
                <a:effectLst/>
                <a:latin typeface="+mj-lt"/>
              </a:rPr>
              <a:t>display the resulting array</a:t>
            </a:r>
            <a:endParaRPr lang="nn-NO" sz="4000" u="sng" dirty="0">
              <a:effectLst/>
              <a:latin typeface="+mj-lt"/>
            </a:endParaRP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17D65595-8EC5-60D3-8144-76C7D9D876E6}"/>
              </a:ext>
            </a:extLst>
          </p:cNvPr>
          <p:cNvSpPr/>
          <p:nvPr/>
        </p:nvSpPr>
        <p:spPr>
          <a:xfrm>
            <a:off x="4016973" y="4461885"/>
            <a:ext cx="5157645" cy="1073941"/>
          </a:xfrm>
          <a:prstGeom prst="wedgeRectCallout">
            <a:avLst>
              <a:gd name="adj1" fmla="val -56074"/>
              <a:gd name="adj2" fmla="val -35424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0, 9, 3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FE7547-6BE9-9A85-3DC1-E70D0930D8C8}"/>
              </a:ext>
            </a:extLst>
          </p:cNvPr>
          <p:cNvSpPr/>
          <p:nvPr/>
        </p:nvSpPr>
        <p:spPr>
          <a:xfrm>
            <a:off x="1027288" y="6553427"/>
            <a:ext cx="11164711" cy="197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11305F-485D-3732-5075-93789848D28D}"/>
              </a:ext>
            </a:extLst>
          </p:cNvPr>
          <p:cNvSpPr/>
          <p:nvPr/>
        </p:nvSpPr>
        <p:spPr>
          <a:xfrm>
            <a:off x="0" y="304573"/>
            <a:ext cx="6408842" cy="3725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036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7FE7547-6BE9-9A85-3DC1-E70D0930D8C8}"/>
              </a:ext>
            </a:extLst>
          </p:cNvPr>
          <p:cNvSpPr/>
          <p:nvPr/>
        </p:nvSpPr>
        <p:spPr>
          <a:xfrm>
            <a:off x="9621233" y="892475"/>
            <a:ext cx="2570766" cy="51335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EA906D-2449-77FF-72C2-FB2098562A46}"/>
              </a:ext>
            </a:extLst>
          </p:cNvPr>
          <p:cNvSpPr/>
          <p:nvPr/>
        </p:nvSpPr>
        <p:spPr>
          <a:xfrm>
            <a:off x="8353779" y="304573"/>
            <a:ext cx="3838222" cy="37253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FFB45-DF28-A4DE-2594-0A581586B0CD}"/>
              </a:ext>
            </a:extLst>
          </p:cNvPr>
          <p:cNvSpPr txBox="1"/>
          <p:nvPr/>
        </p:nvSpPr>
        <p:spPr>
          <a:xfrm>
            <a:off x="5059539" y="-215521"/>
            <a:ext cx="434718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SimSun"/>
                <a:ea typeface="+mn-ea"/>
                <a:cs typeface="Courier New" panose="02070309020205020404" pitchFamily="49" charset="0"/>
              </a:rPr>
              <a:t>forEach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SimSun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7D163-B0AA-F766-43BB-0E081E491F33}"/>
              </a:ext>
            </a:extLst>
          </p:cNvPr>
          <p:cNvSpPr txBox="1"/>
          <p:nvPr/>
        </p:nvSpPr>
        <p:spPr>
          <a:xfrm>
            <a:off x="472076" y="892475"/>
            <a:ext cx="88830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myNums = [</a:t>
            </a:r>
            <a:r>
              <a:rPr lang="nn-NO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nn-NO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nn-NO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n-NO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558A1-3860-5B5C-070C-A10BA5CDEC75}"/>
              </a:ext>
            </a:extLst>
          </p:cNvPr>
          <p:cNvSpPr txBox="1"/>
          <p:nvPr/>
        </p:nvSpPr>
        <p:spPr>
          <a:xfrm>
            <a:off x="9752742" y="917678"/>
            <a:ext cx="2329467" cy="5025287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just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call a function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on each element; do not return a new array of any kind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8174D-2262-45C9-4E94-549333202829}"/>
              </a:ext>
            </a:extLst>
          </p:cNvPr>
          <p:cNvSpPr txBox="1"/>
          <p:nvPr/>
        </p:nvSpPr>
        <p:spPr>
          <a:xfrm>
            <a:off x="463840" y="2013423"/>
            <a:ext cx="90085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3600" u="sng" dirty="0">
                <a:effectLst/>
                <a:latin typeface="+mj-lt"/>
              </a:rPr>
              <a:t>call </a:t>
            </a:r>
            <a:r>
              <a:rPr lang="nn-NO" sz="3600" b="1" u="sng" dirty="0">
                <a:effectLst/>
              </a:rPr>
              <a:t>forEach</a:t>
            </a:r>
            <a:r>
              <a:rPr lang="nn-NO" sz="3600" u="sng" dirty="0">
                <a:effectLst/>
                <a:latin typeface="+mj-lt"/>
              </a:rPr>
              <a:t>, passing in the function</a:t>
            </a:r>
            <a:endParaRPr lang="nn-NO" sz="4000" u="sng" dirty="0">
              <a:effectLst/>
              <a:latin typeface="+mj-lt"/>
            </a:endParaRPr>
          </a:p>
          <a:p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myNums.forEach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(x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alert(x*</a:t>
            </a:r>
            <a:r>
              <a:rPr lang="en-US" sz="3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nn-NO" sz="3600" u="sng" dirty="0">
              <a:effectLst/>
              <a:latin typeface="+mj-lt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17D65595-8EC5-60D3-8144-76C7D9D876E6}"/>
              </a:ext>
            </a:extLst>
          </p:cNvPr>
          <p:cNvSpPr/>
          <p:nvPr/>
        </p:nvSpPr>
        <p:spPr>
          <a:xfrm>
            <a:off x="2719639" y="3371827"/>
            <a:ext cx="1149832" cy="1073941"/>
          </a:xfrm>
          <a:prstGeom prst="wedgeRectCallout">
            <a:avLst>
              <a:gd name="adj1" fmla="val 232725"/>
              <a:gd name="adj2" fmla="val -7326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11305F-485D-3732-5075-93789848D28D}"/>
              </a:ext>
            </a:extLst>
          </p:cNvPr>
          <p:cNvSpPr/>
          <p:nvPr/>
        </p:nvSpPr>
        <p:spPr>
          <a:xfrm>
            <a:off x="0" y="304573"/>
            <a:ext cx="4910667" cy="3725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FB24F47-7570-9047-0F00-CF1E480CD3F3}"/>
              </a:ext>
            </a:extLst>
          </p:cNvPr>
          <p:cNvSpPr/>
          <p:nvPr/>
        </p:nvSpPr>
        <p:spPr>
          <a:xfrm>
            <a:off x="4305682" y="4351726"/>
            <a:ext cx="1149832" cy="1073941"/>
          </a:xfrm>
          <a:prstGeom prst="wedgeRectCallout">
            <a:avLst>
              <a:gd name="adj1" fmla="val 155164"/>
              <a:gd name="adj2" fmla="val -152103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18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EEF07E6-80E4-3A76-2ACA-C5396C906B05}"/>
              </a:ext>
            </a:extLst>
          </p:cNvPr>
          <p:cNvSpPr/>
          <p:nvPr/>
        </p:nvSpPr>
        <p:spPr>
          <a:xfrm>
            <a:off x="6096000" y="4838229"/>
            <a:ext cx="1149832" cy="1073941"/>
          </a:xfrm>
          <a:prstGeom prst="wedgeRectCallout">
            <a:avLst>
              <a:gd name="adj1" fmla="val 56985"/>
              <a:gd name="adj2" fmla="val -203610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-4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8B73E34-FECB-AA9C-9084-C112AFF249EF}"/>
              </a:ext>
            </a:extLst>
          </p:cNvPr>
          <p:cNvSpPr/>
          <p:nvPr/>
        </p:nvSpPr>
        <p:spPr>
          <a:xfrm>
            <a:off x="7886318" y="4891584"/>
            <a:ext cx="1149832" cy="1073941"/>
          </a:xfrm>
          <a:prstGeom prst="wedgeRectCallout">
            <a:avLst>
              <a:gd name="adj1" fmla="val -63775"/>
              <a:gd name="adj2" fmla="val -212020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36659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5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CE8213-7629-52D2-063E-0169DB945EF7}"/>
              </a:ext>
            </a:extLst>
          </p:cNvPr>
          <p:cNvSpPr txBox="1"/>
          <p:nvPr/>
        </p:nvSpPr>
        <p:spPr>
          <a:xfrm>
            <a:off x="472076" y="2228068"/>
            <a:ext cx="86719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(num </a:t>
            </a:r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myNums</a:t>
            </a:r>
            <a:r>
              <a:rPr lang="en-US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sz="5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5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!`</a:t>
            </a:r>
            <a:r>
              <a:rPr lang="en-US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FE7547-6BE9-9A85-3DC1-E70D0930D8C8}"/>
              </a:ext>
            </a:extLst>
          </p:cNvPr>
          <p:cNvSpPr/>
          <p:nvPr/>
        </p:nvSpPr>
        <p:spPr>
          <a:xfrm>
            <a:off x="9621233" y="892475"/>
            <a:ext cx="2570766" cy="51335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EA906D-2449-77FF-72C2-FB2098562A46}"/>
              </a:ext>
            </a:extLst>
          </p:cNvPr>
          <p:cNvSpPr/>
          <p:nvPr/>
        </p:nvSpPr>
        <p:spPr>
          <a:xfrm>
            <a:off x="7055556" y="304573"/>
            <a:ext cx="5136445" cy="37253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FFB45-DF28-A4DE-2594-0A581586B0CD}"/>
              </a:ext>
            </a:extLst>
          </p:cNvPr>
          <p:cNvSpPr txBox="1"/>
          <p:nvPr/>
        </p:nvSpPr>
        <p:spPr>
          <a:xfrm>
            <a:off x="826205" y="-215521"/>
            <a:ext cx="858052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SimSun"/>
                <a:ea typeface="+mn-ea"/>
                <a:cs typeface="Courier New" panose="02070309020205020404" pitchFamily="49" charset="0"/>
              </a:rPr>
              <a:t>for ... of 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7D163-B0AA-F766-43BB-0E081E491F33}"/>
              </a:ext>
            </a:extLst>
          </p:cNvPr>
          <p:cNvSpPr txBox="1"/>
          <p:nvPr/>
        </p:nvSpPr>
        <p:spPr>
          <a:xfrm>
            <a:off x="472076" y="892475"/>
            <a:ext cx="88830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myNums = [</a:t>
            </a:r>
            <a:r>
              <a:rPr lang="nn-NO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nn-NO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nn-NO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n-NO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558A1-3860-5B5C-070C-A10BA5CDEC75}"/>
              </a:ext>
            </a:extLst>
          </p:cNvPr>
          <p:cNvSpPr txBox="1"/>
          <p:nvPr/>
        </p:nvSpPr>
        <p:spPr>
          <a:xfrm>
            <a:off x="9752742" y="917678"/>
            <a:ext cx="2329467" cy="5025287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another way to iterate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through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a collection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17D65595-8EC5-60D3-8144-76C7D9D876E6}"/>
              </a:ext>
            </a:extLst>
          </p:cNvPr>
          <p:cNvSpPr/>
          <p:nvPr/>
        </p:nvSpPr>
        <p:spPr>
          <a:xfrm>
            <a:off x="1072991" y="4813391"/>
            <a:ext cx="1149832" cy="1073941"/>
          </a:xfrm>
          <a:prstGeom prst="wedgeRectCallout">
            <a:avLst>
              <a:gd name="adj1" fmla="val 101166"/>
              <a:gd name="adj2" fmla="val -13002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0!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11305F-485D-3732-5075-93789848D28D}"/>
              </a:ext>
            </a:extLst>
          </p:cNvPr>
          <p:cNvSpPr/>
          <p:nvPr/>
        </p:nvSpPr>
        <p:spPr>
          <a:xfrm>
            <a:off x="0" y="304573"/>
            <a:ext cx="677333" cy="3725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FB24F47-7570-9047-0F00-CF1E480CD3F3}"/>
              </a:ext>
            </a:extLst>
          </p:cNvPr>
          <p:cNvSpPr/>
          <p:nvPr/>
        </p:nvSpPr>
        <p:spPr>
          <a:xfrm>
            <a:off x="3323549" y="4946255"/>
            <a:ext cx="1149832" cy="1073941"/>
          </a:xfrm>
          <a:prstGeom prst="wedgeRectCallout">
            <a:avLst>
              <a:gd name="adj1" fmla="val -21557"/>
              <a:gd name="adj2" fmla="val -13633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9!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EEF07E6-80E4-3A76-2ACA-C5396C906B05}"/>
              </a:ext>
            </a:extLst>
          </p:cNvPr>
          <p:cNvSpPr/>
          <p:nvPr/>
        </p:nvSpPr>
        <p:spPr>
          <a:xfrm>
            <a:off x="5116465" y="4946255"/>
            <a:ext cx="1623001" cy="1073941"/>
          </a:xfrm>
          <a:prstGeom prst="wedgeRectCallout">
            <a:avLst>
              <a:gd name="adj1" fmla="val -34828"/>
              <a:gd name="adj2" fmla="val -142643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-2!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8B73E34-FECB-AA9C-9084-C112AFF249EF}"/>
              </a:ext>
            </a:extLst>
          </p:cNvPr>
          <p:cNvSpPr/>
          <p:nvPr/>
        </p:nvSpPr>
        <p:spPr>
          <a:xfrm>
            <a:off x="7886318" y="4891584"/>
            <a:ext cx="1149832" cy="1073941"/>
          </a:xfrm>
          <a:prstGeom prst="wedgeRectCallout">
            <a:avLst>
              <a:gd name="adj1" fmla="val -178644"/>
              <a:gd name="adj2" fmla="val -124773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3!</a:t>
            </a:r>
          </a:p>
        </p:txBody>
      </p:sp>
    </p:spTree>
    <p:extLst>
      <p:ext uri="{BB962C8B-B14F-4D97-AF65-F5344CB8AC3E}">
        <p14:creationId xmlns:p14="http://schemas.microsoft.com/office/powerpoint/2010/main" val="2989118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8" grpId="0" animBg="1"/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1D067B-E42C-5FC0-84A0-CAADDFB71A74}"/>
              </a:ext>
            </a:extLst>
          </p:cNvPr>
          <p:cNvSpPr/>
          <p:nvPr/>
        </p:nvSpPr>
        <p:spPr>
          <a:xfrm rot="10800000">
            <a:off x="9979378" y="112889"/>
            <a:ext cx="2212621" cy="4628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96D9E9-28EA-8B89-704C-E0770B5BB72A}"/>
              </a:ext>
            </a:extLst>
          </p:cNvPr>
          <p:cNvSpPr/>
          <p:nvPr/>
        </p:nvSpPr>
        <p:spPr>
          <a:xfrm flipH="1">
            <a:off x="5486400" y="5644444"/>
            <a:ext cx="6705600" cy="12135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6F50E-46BC-B835-BD03-E38DCC0BDD97}"/>
              </a:ext>
            </a:extLst>
          </p:cNvPr>
          <p:cNvSpPr txBox="1"/>
          <p:nvPr/>
        </p:nvSpPr>
        <p:spPr>
          <a:xfrm>
            <a:off x="191912" y="5644444"/>
            <a:ext cx="51703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i="0" u="none" strike="noStrike" kern="1200" cap="none" spc="-700" normalizeH="0" noProof="0" dirty="0">
                <a:ln>
                  <a:noFill/>
                </a:ln>
                <a:effectLst/>
                <a:uLnTx/>
                <a:uFillTx/>
                <a:latin typeface="NSimSun"/>
                <a:ea typeface="+mn-ea"/>
                <a:cs typeface="Courier New" panose="02070309020205020404" pitchFamily="49" charset="0"/>
              </a:rPr>
              <a:t>SPREAD SYNTAX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EBA62-BB7C-8561-1D2B-4EB8AC371C5A}"/>
              </a:ext>
            </a:extLst>
          </p:cNvPr>
          <p:cNvSpPr txBox="1"/>
          <p:nvPr/>
        </p:nvSpPr>
        <p:spPr>
          <a:xfrm>
            <a:off x="434622" y="694266"/>
            <a:ext cx="1132275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warm = [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"orange" 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cool = [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"green" 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colors = [...warm, ...cool];</a:t>
            </a:r>
          </a:p>
          <a:p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alert(colors);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F67DD8-1B7B-F0C8-7DD5-005EA2890F9B}"/>
              </a:ext>
            </a:extLst>
          </p:cNvPr>
          <p:cNvSpPr txBox="1"/>
          <p:nvPr/>
        </p:nvSpPr>
        <p:spPr>
          <a:xfrm>
            <a:off x="3696619" y="689606"/>
            <a:ext cx="3973689" cy="646331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"red"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"orange"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88336B-E7E2-35F2-6959-5974C4EC28EF}"/>
              </a:ext>
            </a:extLst>
          </p:cNvPr>
          <p:cNvSpPr txBox="1"/>
          <p:nvPr/>
        </p:nvSpPr>
        <p:spPr>
          <a:xfrm>
            <a:off x="3696473" y="1238787"/>
            <a:ext cx="3973689" cy="646331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blue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"green"</a:t>
            </a:r>
            <a:endParaRPr lang="en-US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AEE0FED1-60F0-BCDD-9169-DE8849BA047B}"/>
              </a:ext>
            </a:extLst>
          </p:cNvPr>
          <p:cNvSpPr/>
          <p:nvPr/>
        </p:nvSpPr>
        <p:spPr>
          <a:xfrm>
            <a:off x="4097867" y="4143023"/>
            <a:ext cx="7439378" cy="917182"/>
          </a:xfrm>
          <a:prstGeom prst="wedgeRectCallout">
            <a:avLst>
              <a:gd name="adj1" fmla="val -57140"/>
              <a:gd name="adj2" fmla="val -55311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"red", "orange", "blue", "green"</a:t>
            </a:r>
          </a:p>
        </p:txBody>
      </p:sp>
    </p:spTree>
    <p:extLst>
      <p:ext uri="{BB962C8B-B14F-4D97-AF65-F5344CB8AC3E}">
        <p14:creationId xmlns:p14="http://schemas.microsoft.com/office/powerpoint/2010/main" val="1893581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1D067B-E42C-5FC0-84A0-CAADDFB71A74}"/>
              </a:ext>
            </a:extLst>
          </p:cNvPr>
          <p:cNvSpPr/>
          <p:nvPr/>
        </p:nvSpPr>
        <p:spPr>
          <a:xfrm rot="10800000">
            <a:off x="9979378" y="112889"/>
            <a:ext cx="2212621" cy="4628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96D9E9-28EA-8B89-704C-E0770B5BB72A}"/>
              </a:ext>
            </a:extLst>
          </p:cNvPr>
          <p:cNvSpPr/>
          <p:nvPr/>
        </p:nvSpPr>
        <p:spPr>
          <a:xfrm flipH="1">
            <a:off x="5486400" y="5644444"/>
            <a:ext cx="6705600" cy="12135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6F50E-46BC-B835-BD03-E38DCC0BDD97}"/>
              </a:ext>
            </a:extLst>
          </p:cNvPr>
          <p:cNvSpPr txBox="1"/>
          <p:nvPr/>
        </p:nvSpPr>
        <p:spPr>
          <a:xfrm>
            <a:off x="191912" y="5644444"/>
            <a:ext cx="51703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i="0" u="none" strike="noStrike" kern="1200" cap="none" spc="-700" normalizeH="0" noProof="0" dirty="0">
                <a:ln>
                  <a:noFill/>
                </a:ln>
                <a:effectLst/>
                <a:uLnTx/>
                <a:uFillTx/>
                <a:latin typeface="NSimSun"/>
                <a:ea typeface="+mn-ea"/>
                <a:cs typeface="Courier New" panose="02070309020205020404" pitchFamily="49" charset="0"/>
              </a:rPr>
              <a:t>SPREAD SYNTAX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EBA62-BB7C-8561-1D2B-4EB8AC371C5A}"/>
              </a:ext>
            </a:extLst>
          </p:cNvPr>
          <p:cNvSpPr txBox="1"/>
          <p:nvPr/>
        </p:nvSpPr>
        <p:spPr>
          <a:xfrm>
            <a:off x="434622" y="694266"/>
            <a:ext cx="1132275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warm = [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"orange" 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cool = [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"green" 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colors = [...warm, ...cool];</a:t>
            </a:r>
          </a:p>
          <a:p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alert(colors);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F67DD8-1B7B-F0C8-7DD5-005EA2890F9B}"/>
              </a:ext>
            </a:extLst>
          </p:cNvPr>
          <p:cNvSpPr txBox="1"/>
          <p:nvPr/>
        </p:nvSpPr>
        <p:spPr>
          <a:xfrm>
            <a:off x="5181600" y="2665245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"red"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"orange"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88336B-E7E2-35F2-6959-5974C4EC28EF}"/>
              </a:ext>
            </a:extLst>
          </p:cNvPr>
          <p:cNvSpPr txBox="1"/>
          <p:nvPr/>
        </p:nvSpPr>
        <p:spPr>
          <a:xfrm>
            <a:off x="8274758" y="2665245"/>
            <a:ext cx="2302932" cy="6463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blue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"green"</a:t>
            </a:r>
            <a:endParaRPr lang="en-US" sz="2000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AEE0FED1-60F0-BCDD-9169-DE8849BA047B}"/>
              </a:ext>
            </a:extLst>
          </p:cNvPr>
          <p:cNvSpPr/>
          <p:nvPr/>
        </p:nvSpPr>
        <p:spPr>
          <a:xfrm>
            <a:off x="4097867" y="4143023"/>
            <a:ext cx="7439378" cy="917182"/>
          </a:xfrm>
          <a:prstGeom prst="wedgeRectCallout">
            <a:avLst>
              <a:gd name="adj1" fmla="val -57140"/>
              <a:gd name="adj2" fmla="val -55311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"red", "orange", "blue", "green"</a:t>
            </a:r>
          </a:p>
        </p:txBody>
      </p:sp>
    </p:spTree>
    <p:extLst>
      <p:ext uri="{BB962C8B-B14F-4D97-AF65-F5344CB8AC3E}">
        <p14:creationId xmlns:p14="http://schemas.microsoft.com/office/powerpoint/2010/main" val="1541204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1D067B-E42C-5FC0-84A0-CAADDFB71A74}"/>
              </a:ext>
            </a:extLst>
          </p:cNvPr>
          <p:cNvSpPr/>
          <p:nvPr/>
        </p:nvSpPr>
        <p:spPr>
          <a:xfrm rot="16200000">
            <a:off x="10210803" y="3629377"/>
            <a:ext cx="3273777" cy="37253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6F50E-46BC-B835-BD03-E38DCC0BDD97}"/>
              </a:ext>
            </a:extLst>
          </p:cNvPr>
          <p:cNvSpPr txBox="1"/>
          <p:nvPr/>
        </p:nvSpPr>
        <p:spPr>
          <a:xfrm>
            <a:off x="7021688" y="5644444"/>
            <a:ext cx="51703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i="0" u="none" strike="noStrike" kern="1200" cap="none" spc="-700" normalizeH="0" noProof="0" dirty="0">
                <a:ln>
                  <a:noFill/>
                </a:ln>
                <a:effectLst/>
                <a:uLnTx/>
                <a:uFillTx/>
                <a:latin typeface="NSimSun"/>
                <a:ea typeface="+mn-ea"/>
                <a:cs typeface="Courier New" panose="02070309020205020404" pitchFamily="49" charset="0"/>
              </a:rPr>
              <a:t>DESTRUCTURING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35E20-B47D-D7A6-7113-D816B687E956}"/>
              </a:ext>
            </a:extLst>
          </p:cNvPr>
          <p:cNvSpPr txBox="1"/>
          <p:nvPr/>
        </p:nvSpPr>
        <p:spPr>
          <a:xfrm>
            <a:off x="158041" y="596163"/>
            <a:ext cx="1187591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votes = [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"Joel"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"Nikola"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"Giannis"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"Jayson"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mvp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runnerUp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...others] = votes;</a:t>
            </a:r>
          </a:p>
          <a:p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mvp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4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Joel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runnerUp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4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Nikola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alert(others); </a:t>
            </a:r>
            <a:r>
              <a:rPr lang="en-US" sz="4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["Giannis", "Jayson"]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178E0C-4037-A356-4437-EBB9894AF2DD}"/>
              </a:ext>
            </a:extLst>
          </p:cNvPr>
          <p:cNvSpPr/>
          <p:nvPr/>
        </p:nvSpPr>
        <p:spPr>
          <a:xfrm flipH="1">
            <a:off x="0" y="5644444"/>
            <a:ext cx="6705600" cy="12135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168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ynthwave">
      <a:majorFont>
        <a:latin typeface="NSimSun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483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NSimSun</vt:lpstr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Maxwell</dc:creator>
  <cp:lastModifiedBy>Joseph Maxwell</cp:lastModifiedBy>
  <cp:revision>16</cp:revision>
  <dcterms:created xsi:type="dcterms:W3CDTF">2023-04-28T14:40:16Z</dcterms:created>
  <dcterms:modified xsi:type="dcterms:W3CDTF">2023-05-23T15:42:03Z</dcterms:modified>
</cp:coreProperties>
</file>