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65" r:id="rId6"/>
    <p:sldId id="269" r:id="rId7"/>
    <p:sldId id="270" r:id="rId8"/>
    <p:sldId id="289" r:id="rId9"/>
    <p:sldId id="290" r:id="rId10"/>
    <p:sldId id="291" r:id="rId11"/>
    <p:sldId id="29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019" autoAdjust="0"/>
  </p:normalViewPr>
  <p:slideViewPr>
    <p:cSldViewPr snapToGrid="0">
      <p:cViewPr>
        <p:scale>
          <a:sx n="80" d="100"/>
          <a:sy n="80" d="100"/>
        </p:scale>
        <p:origin x="10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1862-4E7E-4874-8885-BCDFA0DBE121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E9615-6451-4C91-8A40-03B64891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advanced of functions - treating them as objects, using arrow functions, </a:t>
            </a:r>
            <a:r>
              <a:rPr lang="en-US" dirty="0" err="1">
                <a:solidFill>
                  <a:schemeClr val="tx1"/>
                </a:solidFill>
              </a:rPr>
              <a:t>setInterval</a:t>
            </a:r>
            <a:endParaRPr lang="en-US" dirty="0">
              <a:solidFill>
                <a:schemeClr val="tx1"/>
              </a:solidFill>
            </a:endParaRP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talk about arrow functions, event listeners, callbacks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E9615-6451-4C91-8A40-03B648911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E9615-6451-4C91-8A40-03B6489113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9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E9615-6451-4C91-8A40-03B6489113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2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E9615-6451-4C91-8A40-03B6489113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Beyond the basics of replacing the “function” keyword with an equals sign and greater than sign, there are even more ways to simplify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One: functions with only one line in the body don’t even need curly brackets!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a function like this one would translate into…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like this! Just parentheses, arrow, and function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9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thing: parameters can easily be added between parentheses.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a function like this one would translate into…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like this! x and y within the parentheses just like they would be in the other function definition (notice no curly brackets too ;))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3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cool thing: returns are implicit for one-liners. What does that mean?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we had a function like this – it returns the sum of two parameter values. That could translate into…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Something like this! The return keyword is not used – it just returns the value of the expression in the one-line body. </a:t>
            </a:r>
            <a:r>
              <a:rPr lang="en-US" b="1" dirty="0"/>
              <a:t>Note that if you do use curly brackets and want to return something, the return keyword is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0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one small thing – if there’s only one parameter, you don’t even need parentheses.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 a function like this, that returns a value of a parameter plus one. It would turn into…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This! That whole function definition can happen with just 6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8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8B45-A041-584F-2F41-A4ECF8BE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1B6CB-0045-20D4-8A8A-AD0749F0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B8C8-F47C-C44A-41CA-B5CD661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A4DB-667D-306F-DFED-F999E07C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3DE8-7F24-8695-4D12-A4C3950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E747-1D8C-B637-7687-CAD1869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C180-C4CA-2345-72DC-9D7CBF085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B9CB-9418-7984-258F-1A21B00C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710A-8DE4-0825-FAE9-7426D0D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6345-D0F9-7B3A-E9B8-7B30803A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E812B-1803-EE53-5159-4BED672E5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91E2F-4901-1A58-1AC9-C0D8684D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AA31-D8A7-1093-31BA-BA678F68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D634-3FEB-E24C-B2B4-125A542A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98C9-E620-E35E-7E03-F9FE4EC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6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9D90-F0F1-C9DE-686F-5C85756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1D6E-94DE-CD4D-DBBC-6CDA6788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EAB3-8689-48B9-81AC-63E5C41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C7C-E14C-4D2E-6DCF-A2690595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ACAD-374D-74B2-E0A4-6B1E755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244-146A-8726-003A-E8BD57B9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CC30-31AB-DCE4-69B4-86831671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0298-C234-E2BB-1AC9-E4D42138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5CA5-6D75-2FC0-14DC-6CFDE95A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1879-6635-5EDE-9C48-D78BAF6F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74BF-E9A1-624F-EDBB-3AA4A2F7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E7AF-7C6A-11E5-3B44-4F5C042FA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DB24-4360-99A6-93E8-AE4369B0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08B53-FB5E-1664-7DC2-45997A5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BDA5-E43C-8A0C-81EB-8FEDBD1C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EDF0-E670-F5B9-E8D2-FEB94CAA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029A-1BC5-7FB2-394B-1F5BD16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E739-0D72-3551-F522-509B5000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2ECFE-B6DD-F81B-660F-3FA4502E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84714-1AC3-4296-BE32-52B4CBBA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FA668-6803-1EBA-FD21-9C10EB810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0759E-5154-800C-D43D-156FF4A7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93A72-EA6E-6E38-7EA7-3FA0676F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8A6E4-69E5-5476-0974-872BD814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366F-734F-B6D5-129D-25BBFC5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15154-B1CD-028B-1472-A5FE4A4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C0BA9-D6EB-88FA-2936-2CD1777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731D-40F0-9180-F1F9-8E737E3F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105D3-9906-2B81-E570-7761AFC3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EBD3B-A3DA-2F86-D7D0-1B201F5D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5022F-6B38-F524-2302-0A04211A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FAF-812D-3EC8-8710-D444D28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DB81-DDAC-ABC1-7F09-076531EF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54CAE-0B57-23BA-3EF2-B1D195A0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2CB2-1C9A-8488-D992-CBAABC1D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24DD-7F48-481C-11E8-8927FE2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BDA7-1171-30A1-43AF-0C03E30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65C-D64B-D8EC-7771-DDDDFF75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090F-4D16-FDB0-A743-C417DCBDA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08EC-2399-212E-8B6C-91E1AFDD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5DD9C-3600-E6CB-7640-EFCE3C7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45102-1A49-8007-C456-F919FE09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60F21-08E2-45F9-1602-009945F8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A3DC9-0842-E7A9-6AD6-1B414D3E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E529-3988-EFF4-89DA-3B8AD7AD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2248-EB71-F0D5-1D25-A71203BB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2394-B009-B602-9974-8AA174A0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8631-E839-D3BB-9962-8189C05D0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300789"/>
            <a:ext cx="12192000" cy="4576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2400"/>
              </a:lnSpc>
            </a:pPr>
            <a:r>
              <a:rPr lang="en-US" sz="174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Functions as Objects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4271211" y="5366085"/>
            <a:ext cx="7920789" cy="49329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5967663" y="6063917"/>
            <a:ext cx="6224337" cy="2767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059E8B0C-EDA3-E7A0-B31D-767854AD645C}"/>
              </a:ext>
            </a:extLst>
          </p:cNvPr>
          <p:cNvSpPr txBox="1"/>
          <p:nvPr/>
        </p:nvSpPr>
        <p:spPr>
          <a:xfrm>
            <a:off x="855785" y="2113393"/>
            <a:ext cx="110950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(x, y) {</a:t>
            </a:r>
          </a:p>
          <a:p>
            <a:r>
              <a:rPr lang="en-U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return </a:t>
            </a:r>
            <a:r>
              <a:rPr lang="en-US" sz="7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9A7401-787A-F776-39CA-93B3533EE36C}"/>
              </a:ext>
            </a:extLst>
          </p:cNvPr>
          <p:cNvSpPr/>
          <p:nvPr/>
        </p:nvSpPr>
        <p:spPr>
          <a:xfrm>
            <a:off x="4427623" y="4747846"/>
            <a:ext cx="7764377" cy="1418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y) =&gt; </a:t>
            </a:r>
            <a:r>
              <a:rPr lang="en-US" sz="72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endParaRPr lang="en-US" sz="7200" b="1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224CBB-493B-9730-6C92-258D9C482393}"/>
              </a:ext>
            </a:extLst>
          </p:cNvPr>
          <p:cNvCxnSpPr>
            <a:cxnSpLocks/>
          </p:cNvCxnSpPr>
          <p:nvPr/>
        </p:nvCxnSpPr>
        <p:spPr>
          <a:xfrm>
            <a:off x="11128593" y="2911642"/>
            <a:ext cx="0" cy="18362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0">
            <a:extLst>
              <a:ext uri="{FF2B5EF4-FFF2-40B4-BE49-F238E27FC236}">
                <a16:creationId xmlns:a16="http://schemas.microsoft.com/office/drawing/2014/main" id="{15F5E975-6BE7-5C10-40A7-83F422230FB9}"/>
              </a:ext>
            </a:extLst>
          </p:cNvPr>
          <p:cNvSpPr txBox="1">
            <a:spLocks/>
          </p:cNvSpPr>
          <p:nvPr/>
        </p:nvSpPr>
        <p:spPr>
          <a:xfrm>
            <a:off x="6605338" y="0"/>
            <a:ext cx="5586662" cy="678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more translations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B452-CB27-2F35-94B4-A641B294576A}"/>
              </a:ext>
            </a:extLst>
          </p:cNvPr>
          <p:cNvSpPr txBox="1"/>
          <p:nvPr/>
        </p:nvSpPr>
        <p:spPr>
          <a:xfrm>
            <a:off x="0" y="780010"/>
            <a:ext cx="12192000" cy="9284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sz="4800" b="1" spc="-400" dirty="0">
                <a:solidFill>
                  <a:schemeClr val="bg1"/>
                </a:solidFill>
                <a:latin typeface="+mj-lt"/>
              </a:rPr>
              <a:t>returns are implicit for one-liners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44478-C4C2-9884-D46B-25727170AB3E}"/>
              </a:ext>
            </a:extLst>
          </p:cNvPr>
          <p:cNvSpPr/>
          <p:nvPr/>
        </p:nvSpPr>
        <p:spPr>
          <a:xfrm>
            <a:off x="301325" y="2247588"/>
            <a:ext cx="216033" cy="461041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B855CF-E585-1E38-5AA4-4416A41C76D7}"/>
              </a:ext>
            </a:extLst>
          </p:cNvPr>
          <p:cNvSpPr/>
          <p:nvPr/>
        </p:nvSpPr>
        <p:spPr>
          <a:xfrm>
            <a:off x="855785" y="6166712"/>
            <a:ext cx="3571838" cy="69128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36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F75FD3A8-E962-7472-1C18-CF75BDD48F8C}"/>
              </a:ext>
            </a:extLst>
          </p:cNvPr>
          <p:cNvSpPr txBox="1"/>
          <p:nvPr/>
        </p:nvSpPr>
        <p:spPr>
          <a:xfrm>
            <a:off x="493295" y="2193003"/>
            <a:ext cx="102215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(x) {</a:t>
            </a:r>
          </a:p>
          <a:p>
            <a:r>
              <a:rPr lang="en-U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return x+1;</a:t>
            </a:r>
          </a:p>
          <a:p>
            <a:r>
              <a:rPr lang="en-U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724315F-B7F0-44CA-3D25-D43B06D6DE18}"/>
              </a:ext>
            </a:extLst>
          </p:cNvPr>
          <p:cNvSpPr/>
          <p:nvPr/>
        </p:nvSpPr>
        <p:spPr>
          <a:xfrm>
            <a:off x="5604093" y="4954457"/>
            <a:ext cx="4814206" cy="1309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=&gt; x+1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FDD114-E4DD-FF53-1895-9F85C47E9E31}"/>
              </a:ext>
            </a:extLst>
          </p:cNvPr>
          <p:cNvCxnSpPr>
            <a:cxnSpLocks/>
          </p:cNvCxnSpPr>
          <p:nvPr/>
        </p:nvCxnSpPr>
        <p:spPr>
          <a:xfrm>
            <a:off x="9119937" y="2907340"/>
            <a:ext cx="0" cy="1816460"/>
          </a:xfrm>
          <a:prstGeom prst="straightConnector1">
            <a:avLst/>
          </a:prstGeom>
          <a:ln w="762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D3E83-DAB4-3930-73A0-5FEBACA8BC39}"/>
              </a:ext>
            </a:extLst>
          </p:cNvPr>
          <p:cNvCxnSpPr>
            <a:cxnSpLocks/>
          </p:cNvCxnSpPr>
          <p:nvPr/>
        </p:nvCxnSpPr>
        <p:spPr>
          <a:xfrm flipH="1">
            <a:off x="8506326" y="2907340"/>
            <a:ext cx="61361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0">
            <a:extLst>
              <a:ext uri="{FF2B5EF4-FFF2-40B4-BE49-F238E27FC236}">
                <a16:creationId xmlns:a16="http://schemas.microsoft.com/office/drawing/2014/main" id="{FCBC3A4E-B53E-3117-7781-D28DB51EB71E}"/>
              </a:ext>
            </a:extLst>
          </p:cNvPr>
          <p:cNvSpPr txBox="1">
            <a:spLocks/>
          </p:cNvSpPr>
          <p:nvPr/>
        </p:nvSpPr>
        <p:spPr>
          <a:xfrm>
            <a:off x="6605338" y="0"/>
            <a:ext cx="5586662" cy="678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more translations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618CB-5CE3-7E0C-EC51-C7192C4FFC3F}"/>
              </a:ext>
            </a:extLst>
          </p:cNvPr>
          <p:cNvSpPr txBox="1"/>
          <p:nvPr/>
        </p:nvSpPr>
        <p:spPr>
          <a:xfrm>
            <a:off x="0" y="780010"/>
            <a:ext cx="12192000" cy="9284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sz="4800" b="1" spc="-400" dirty="0">
                <a:solidFill>
                  <a:schemeClr val="bg1"/>
                </a:solidFill>
                <a:latin typeface="+mj-lt"/>
              </a:rPr>
              <a:t>no parentheses needed for single params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88FD2-C9EB-F99A-41D9-C03EE4F19E97}"/>
              </a:ext>
            </a:extLst>
          </p:cNvPr>
          <p:cNvSpPr/>
          <p:nvPr/>
        </p:nvSpPr>
        <p:spPr>
          <a:xfrm rot="5400000">
            <a:off x="2621986" y="3411809"/>
            <a:ext cx="326758" cy="53780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24A290-CE6C-C547-4908-351F634CA079}"/>
              </a:ext>
            </a:extLst>
          </p:cNvPr>
          <p:cNvSpPr/>
          <p:nvPr/>
        </p:nvSpPr>
        <p:spPr>
          <a:xfrm rot="16200000">
            <a:off x="8956894" y="3622893"/>
            <a:ext cx="4993104" cy="14771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0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2C115C-06C8-EAF7-DC80-6CBC77500D12}"/>
              </a:ext>
            </a:extLst>
          </p:cNvPr>
          <p:cNvSpPr/>
          <p:nvPr/>
        </p:nvSpPr>
        <p:spPr>
          <a:xfrm rot="5400000">
            <a:off x="2666999" y="-2667001"/>
            <a:ext cx="6858000" cy="121920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AB760-E414-CEF2-AC39-3FAE7484F1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0"/>
              </a:lnSpc>
            </a:pPr>
            <a:r>
              <a:rPr lang="en-US" sz="14500" spc="-12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4267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324196" y="1381587"/>
            <a:ext cx="3297239" cy="54764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324196" y="-240255"/>
            <a:ext cx="4528359" cy="1820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background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093D4-1B40-A5DC-F6F9-363B337D3814}"/>
              </a:ext>
            </a:extLst>
          </p:cNvPr>
          <p:cNvSpPr/>
          <p:nvPr/>
        </p:nvSpPr>
        <p:spPr>
          <a:xfrm>
            <a:off x="4336868" y="2586786"/>
            <a:ext cx="7855131" cy="4271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4852555" y="492327"/>
            <a:ext cx="7339446" cy="35492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ED361-9098-E056-5FAB-BE828DF2C230}"/>
              </a:ext>
            </a:extLst>
          </p:cNvPr>
          <p:cNvSpPr txBox="1"/>
          <p:nvPr/>
        </p:nvSpPr>
        <p:spPr>
          <a:xfrm>
            <a:off x="4336868" y="1381586"/>
            <a:ext cx="7339446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functions in </a:t>
            </a:r>
            <a:r>
              <a:rPr lang="en-US" sz="3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js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are </a:t>
            </a:r>
            <a:r>
              <a:rPr lang="en-US" sz="3600" b="1" spc="100" dirty="0">
                <a:latin typeface="+mj-lt"/>
              </a:rPr>
              <a:t>data objects</a:t>
            </a:r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just like numbers, strings, etc.</a:t>
            </a:r>
          </a:p>
          <a:p>
            <a:endParaRPr lang="en-US" sz="3200" spc="-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because of this, developers can use them as </a:t>
            </a:r>
            <a:r>
              <a:rPr lang="en-US" sz="3600" b="1" spc="100" dirty="0">
                <a:latin typeface="+mj-lt"/>
              </a:rPr>
              <a:t>parameters</a:t>
            </a:r>
            <a:endParaRPr lang="en-US" sz="3200" b="1" spc="100" dirty="0">
              <a:latin typeface="+mj-lt"/>
            </a:endParaRPr>
          </a:p>
          <a:p>
            <a:endParaRPr lang="en-US" sz="3200" spc="-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sz="3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any function that is passed as an argument, and subsequently called by the function that receives it, is called a </a:t>
            </a:r>
            <a:r>
              <a:rPr lang="en-US" sz="3600" b="1" spc="100" dirty="0">
                <a:latin typeface="+mj-lt"/>
              </a:rPr>
              <a:t>callback</a:t>
            </a:r>
            <a:endParaRPr lang="en-US" sz="3200" spc="1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8F26B-C383-90AC-E93A-8DAC6E752EF2}"/>
              </a:ext>
            </a:extLst>
          </p:cNvPr>
          <p:cNvSpPr txBox="1"/>
          <p:nvPr/>
        </p:nvSpPr>
        <p:spPr>
          <a:xfrm>
            <a:off x="343939" y="2404943"/>
            <a:ext cx="3277496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🤳</a:t>
            </a:r>
          </a:p>
        </p:txBody>
      </p:sp>
    </p:spTree>
    <p:extLst>
      <p:ext uri="{BB962C8B-B14F-4D97-AF65-F5344CB8AC3E}">
        <p14:creationId xmlns:p14="http://schemas.microsoft.com/office/powerpoint/2010/main" val="15823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280697" y="2"/>
            <a:ext cx="332367" cy="596437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5476415"/>
            <a:ext cx="4528359" cy="1381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093D4-1B40-A5DC-F6F9-363B337D3814}"/>
              </a:ext>
            </a:extLst>
          </p:cNvPr>
          <p:cNvSpPr/>
          <p:nvPr/>
        </p:nvSpPr>
        <p:spPr>
          <a:xfrm>
            <a:off x="4336868" y="2586786"/>
            <a:ext cx="7855131" cy="4271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3366655" y="6248890"/>
            <a:ext cx="8825345" cy="35492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67A4B-6B39-0EC9-8295-24BA16BC9FEF}"/>
              </a:ext>
            </a:extLst>
          </p:cNvPr>
          <p:cNvSpPr txBox="1"/>
          <p:nvPr/>
        </p:nvSpPr>
        <p:spPr>
          <a:xfrm>
            <a:off x="1047031" y="241818"/>
            <a:ext cx="10638559" cy="55707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sayCatchphrase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alert("</a:t>
            </a: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D'oh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 marL="5715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runTwice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 {</a:t>
            </a:r>
          </a:p>
          <a:p>
            <a:pPr marL="5715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callback(); callback();</a:t>
            </a:r>
          </a:p>
          <a:p>
            <a:pPr marL="5715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0" indent="0">
              <a:buNone/>
            </a:pPr>
            <a:endParaRPr lang="en-US" sz="2000" b="1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runTwice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sayCatchphrase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1C71F-D4EB-B859-523E-1AC826FDA62C}"/>
              </a:ext>
            </a:extLst>
          </p:cNvPr>
          <p:cNvSpPr txBox="1"/>
          <p:nvPr/>
        </p:nvSpPr>
        <p:spPr>
          <a:xfrm>
            <a:off x="1044088" y="4868647"/>
            <a:ext cx="10638559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runTwice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sayCatchphrase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1026" name="Picture 2" descr="angry homer simpson in bed Meme Generator - Imgflip">
            <a:extLst>
              <a:ext uri="{FF2B5EF4-FFF2-40B4-BE49-F238E27FC236}">
                <a16:creationId xmlns:a16="http://schemas.microsoft.com/office/drawing/2014/main" id="{7C5DC04F-A23E-67CE-E1D3-69E1A3963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313" y="4399391"/>
            <a:ext cx="1495277" cy="141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476BF8-F3A6-6CE3-7B81-4CCFA2B250AF}"/>
              </a:ext>
            </a:extLst>
          </p:cNvPr>
          <p:cNvSpPr txBox="1"/>
          <p:nvPr/>
        </p:nvSpPr>
        <p:spPr>
          <a:xfrm>
            <a:off x="1058506" y="2555600"/>
            <a:ext cx="10638559" cy="21236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runTwice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pPr marL="5715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4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4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715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5000E-4B3F-D676-03AD-E5AFAA4A271A}"/>
              </a:ext>
            </a:extLst>
          </p:cNvPr>
          <p:cNvSpPr txBox="1"/>
          <p:nvPr/>
        </p:nvSpPr>
        <p:spPr>
          <a:xfrm>
            <a:off x="1053462" y="248379"/>
            <a:ext cx="10638559" cy="21236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4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sayCatchphrase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alert("</a:t>
            </a: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D'oh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 marL="5715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99256-27B4-7057-FE6C-93DAB169D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769" y="1173812"/>
            <a:ext cx="2229242" cy="105818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32C7CB-1AC4-DB11-6D0E-BF681B58C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526" y="1391970"/>
            <a:ext cx="2229242" cy="105818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15471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756C5D-2A02-B1FE-B54A-23CA079AF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 r="29300"/>
          <a:stretch/>
        </p:blipFill>
        <p:spPr bwMode="auto">
          <a:xfrm>
            <a:off x="9564685" y="687733"/>
            <a:ext cx="1744859" cy="2308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 rot="16200000">
            <a:off x="5998929" y="-5771967"/>
            <a:ext cx="194143" cy="12191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5476415"/>
            <a:ext cx="11526252" cy="1381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80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functions that use callbacks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093D4-1B40-A5DC-F6F9-363B337D3814}"/>
              </a:ext>
            </a:extLst>
          </p:cNvPr>
          <p:cNvSpPr/>
          <p:nvPr/>
        </p:nvSpPr>
        <p:spPr>
          <a:xfrm>
            <a:off x="4336868" y="2586786"/>
            <a:ext cx="7855131" cy="4271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11526253" y="0"/>
            <a:ext cx="665746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2E7432-A45E-4BBE-DBBC-B27647883AD7}"/>
              </a:ext>
            </a:extLst>
          </p:cNvPr>
          <p:cNvSpPr/>
          <p:nvPr/>
        </p:nvSpPr>
        <p:spPr>
          <a:xfrm>
            <a:off x="514923" y="4176588"/>
            <a:ext cx="10301466" cy="13815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5DF8BB-68B7-F145-5CCA-B95911EEF6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5444" y="3865109"/>
            <a:ext cx="2429214" cy="9812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3BB62F-CBE6-E822-ED75-B6F43B17434E}"/>
              </a:ext>
            </a:extLst>
          </p:cNvPr>
          <p:cNvSpPr txBox="1"/>
          <p:nvPr/>
        </p:nvSpPr>
        <p:spPr>
          <a:xfrm>
            <a:off x="257195" y="706549"/>
            <a:ext cx="98304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ay() {</a:t>
            </a:r>
          </a:p>
          <a:p>
            <a:r>
              <a:rPr lang="en-US" sz="4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alert("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¡Ay, caramba!</a:t>
            </a:r>
            <a:r>
              <a:rPr lang="en-US" sz="4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4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01B7A-BF72-4111-FAFD-11E4DF18765A}"/>
              </a:ext>
            </a:extLst>
          </p:cNvPr>
          <p:cNvSpPr txBox="1"/>
          <p:nvPr/>
        </p:nvSpPr>
        <p:spPr>
          <a:xfrm>
            <a:off x="777991" y="4861427"/>
            <a:ext cx="8788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btn.addEventListener</a:t>
            </a:r>
            <a: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"click"</a:t>
            </a:r>
            <a: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</a:t>
            </a:r>
            <a: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423E49-1EE0-CFB0-8EBE-B313A1201062}"/>
              </a:ext>
            </a:extLst>
          </p:cNvPr>
          <p:cNvSpPr/>
          <p:nvPr/>
        </p:nvSpPr>
        <p:spPr>
          <a:xfrm>
            <a:off x="1708801" y="2490267"/>
            <a:ext cx="5731711" cy="1417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(ay, </a:t>
            </a:r>
            <a:r>
              <a:rPr lang="en-US" sz="3200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994F9-6236-D8AE-C0E7-AC5B12E7088C}"/>
              </a:ext>
            </a:extLst>
          </p:cNvPr>
          <p:cNvSpPr txBox="1"/>
          <p:nvPr/>
        </p:nvSpPr>
        <p:spPr>
          <a:xfrm>
            <a:off x="3676785" y="4232783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Run </a:t>
            </a:r>
            <a:r>
              <a:rPr lang="en-US" sz="2000" b="1" i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ay</a:t>
            </a:r>
            <a:r>
              <a:rPr lang="en-US" sz="2000" i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 when </a:t>
            </a:r>
            <a:r>
              <a:rPr lang="en-US" sz="2000" b="1" i="1" dirty="0" err="1">
                <a:solidFill>
                  <a:schemeClr val="accent1">
                    <a:lumMod val="25000"/>
                  </a:schemeClr>
                </a:solidFill>
                <a:latin typeface="+mj-lt"/>
              </a:rPr>
              <a:t>btn</a:t>
            </a:r>
            <a:r>
              <a:rPr lang="en-US" sz="2000" i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 is clicked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4B20C7-450C-4184-3C2E-B19ECF035919}"/>
              </a:ext>
            </a:extLst>
          </p:cNvPr>
          <p:cNvSpPr txBox="1"/>
          <p:nvPr/>
        </p:nvSpPr>
        <p:spPr>
          <a:xfrm>
            <a:off x="2834819" y="2514802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Run </a:t>
            </a:r>
            <a:r>
              <a:rPr lang="en-US" sz="2000" b="1" i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ay</a:t>
            </a:r>
            <a:r>
              <a:rPr lang="en-US" sz="2000" i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 once every </a:t>
            </a:r>
            <a:r>
              <a:rPr lang="en-US" sz="2000" b="1" i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1000ms</a:t>
            </a:r>
          </a:p>
        </p:txBody>
      </p:sp>
    </p:spTree>
    <p:extLst>
      <p:ext uri="{BB962C8B-B14F-4D97-AF65-F5344CB8AC3E}">
        <p14:creationId xmlns:p14="http://schemas.microsoft.com/office/powerpoint/2010/main" val="965824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1" grpId="0"/>
      <p:bldP spid="22" grpId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8085221" y="1"/>
            <a:ext cx="3874025" cy="190098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0"/>
            <a:ext cx="8085221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anonymous functions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324194" y="1377769"/>
            <a:ext cx="361606" cy="548023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11F2D-6052-5337-52F5-C05F953C062E}"/>
              </a:ext>
            </a:extLst>
          </p:cNvPr>
          <p:cNvSpPr txBox="1"/>
          <p:nvPr/>
        </p:nvSpPr>
        <p:spPr>
          <a:xfrm>
            <a:off x="707673" y="1377769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+mj-lt"/>
              </a:rPr>
              <a:t>are function </a:t>
            </a:r>
            <a:r>
              <a:rPr lang="en-US" sz="2800" b="1" i="1" dirty="0">
                <a:latin typeface="+mj-lt"/>
              </a:rPr>
              <a:t>expressions</a:t>
            </a:r>
            <a:r>
              <a:rPr lang="en-US" sz="2800" i="1" dirty="0">
                <a:latin typeface="+mj-lt"/>
              </a:rPr>
              <a:t> without names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5CF564-038F-3CE2-8D2C-BA9A9ABDA9B5}"/>
              </a:ext>
            </a:extLst>
          </p:cNvPr>
          <p:cNvSpPr/>
          <p:nvPr/>
        </p:nvSpPr>
        <p:spPr>
          <a:xfrm>
            <a:off x="685800" y="1900989"/>
            <a:ext cx="11273446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3FA70-526C-A134-2839-B8B0CA8A4ADA}"/>
              </a:ext>
            </a:extLst>
          </p:cNvPr>
          <p:cNvSpPr/>
          <p:nvPr/>
        </p:nvSpPr>
        <p:spPr>
          <a:xfrm>
            <a:off x="6432884" y="1898582"/>
            <a:ext cx="48126" cy="49594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E5D1A-EF8A-E26E-24AB-9147E7FBD696}"/>
              </a:ext>
            </a:extLst>
          </p:cNvPr>
          <p:cNvSpPr txBox="1"/>
          <p:nvPr/>
        </p:nvSpPr>
        <p:spPr>
          <a:xfrm>
            <a:off x="750879" y="3549315"/>
            <a:ext cx="5616926" cy="24314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3200" b="1" dirty="0">
                <a:solidFill>
                  <a:srgbClr val="92D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sz="32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  <a:endParaRPr lang="en-US" sz="3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alert("</a:t>
            </a:r>
            <a:r>
              <a:rPr lang="en-US" sz="32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Hrm</a:t>
            </a:r>
            <a:r>
              <a:rPr lang="en-US" sz="3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32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3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sz="32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92D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hm</a:t>
            </a:r>
            <a:r>
              <a:rPr lang="en-US" sz="32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1000);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748B3-4D26-57FD-79A8-EA234B56D2FA}"/>
              </a:ext>
            </a:extLst>
          </p:cNvPr>
          <p:cNvSpPr txBox="1"/>
          <p:nvPr/>
        </p:nvSpPr>
        <p:spPr>
          <a:xfrm>
            <a:off x="779862" y="2115985"/>
            <a:ext cx="54102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cs typeface="Arial" panose="020B0604020202020204" pitchFamily="34" charset="0"/>
              </a:rPr>
              <a:t>functions can be stored in </a:t>
            </a:r>
            <a:r>
              <a:rPr lang="en-US" sz="28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variables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 and passed as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objects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F1B1D-2583-EB78-EAC7-B23FB4783827}"/>
              </a:ext>
            </a:extLst>
          </p:cNvPr>
          <p:cNvSpPr txBox="1"/>
          <p:nvPr/>
        </p:nvSpPr>
        <p:spPr>
          <a:xfrm>
            <a:off x="6546089" y="2115985"/>
            <a:ext cx="546816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cs typeface="Arial" panose="020B0604020202020204" pitchFamily="34" charset="0"/>
              </a:rPr>
              <a:t>functions can also be passed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directly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 to other function calls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B75EFA-E85B-B98E-D2D2-E626A935E97C}"/>
              </a:ext>
            </a:extLst>
          </p:cNvPr>
          <p:cNvSpPr txBox="1"/>
          <p:nvPr/>
        </p:nvSpPr>
        <p:spPr>
          <a:xfrm>
            <a:off x="6546089" y="3549315"/>
            <a:ext cx="5516293" cy="243143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sz="2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r>
              <a:rPr lang="en-US" sz="2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alert("</a:t>
            </a:r>
            <a:r>
              <a:rPr lang="en-US" sz="28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Hrm</a:t>
            </a:r>
            <a:r>
              <a:rPr lang="en-US" sz="2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1000);</a:t>
            </a:r>
          </a:p>
        </p:txBody>
      </p:sp>
    </p:spTree>
    <p:extLst>
      <p:ext uri="{BB962C8B-B14F-4D97-AF65-F5344CB8AC3E}">
        <p14:creationId xmlns:p14="http://schemas.microsoft.com/office/powerpoint/2010/main" val="217410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10" grpId="0" animBg="1"/>
      <p:bldP spid="12" grpId="0"/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11442035" y="6169115"/>
            <a:ext cx="555782" cy="55706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688884"/>
            <a:ext cx="12192000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that's a lot of text...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291655" y="688884"/>
            <a:ext cx="361606" cy="548023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Gentlemen of Leisure: Retro Review: Lisa's Rival">
            <a:extLst>
              <a:ext uri="{FF2B5EF4-FFF2-40B4-BE49-F238E27FC236}">
                <a16:creationId xmlns:a16="http://schemas.microsoft.com/office/drawing/2014/main" id="{67532D9C-E58B-5B41-8666-B941EE885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63" y="2589874"/>
            <a:ext cx="4772323" cy="3579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F15743-258A-7A83-2FB3-2E25437E4A70}"/>
              </a:ext>
            </a:extLst>
          </p:cNvPr>
          <p:cNvSpPr/>
          <p:nvPr/>
        </p:nvSpPr>
        <p:spPr>
          <a:xfrm>
            <a:off x="6857999" y="2589872"/>
            <a:ext cx="3785937" cy="36906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+mj-lt"/>
              </a:rPr>
              <a:t>syntactic sugar</a:t>
            </a:r>
          </a:p>
        </p:txBody>
      </p:sp>
    </p:spTree>
    <p:extLst>
      <p:ext uri="{BB962C8B-B14F-4D97-AF65-F5344CB8AC3E}">
        <p14:creationId xmlns:p14="http://schemas.microsoft.com/office/powerpoint/2010/main" val="2791022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0" y="48749"/>
            <a:ext cx="12192000" cy="3616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410356"/>
            <a:ext cx="12192000" cy="1695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88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the magic arrow: </a:t>
            </a:r>
            <a:r>
              <a:rPr lang="en-US" sz="8800" b="1" spc="-10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 rot="5400000">
            <a:off x="5915197" y="532450"/>
            <a:ext cx="361606" cy="12191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346DA-BAE7-5A75-AE0B-D347EACDE298}"/>
              </a:ext>
            </a:extLst>
          </p:cNvPr>
          <p:cNvSpPr txBox="1"/>
          <p:nvPr/>
        </p:nvSpPr>
        <p:spPr>
          <a:xfrm>
            <a:off x="0" y="179658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a shorter way to write function expressions in </a:t>
            </a:r>
            <a:r>
              <a:rPr lang="en-US" sz="2800" i="1" dirty="0" err="1">
                <a:latin typeface="+mj-lt"/>
              </a:rPr>
              <a:t>javascript</a:t>
            </a:r>
            <a:endParaRPr lang="en-US" sz="2800" i="1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E77EF-3C9E-C32C-D8A2-AB1EFBC286F3}"/>
              </a:ext>
            </a:extLst>
          </p:cNvPr>
          <p:cNvSpPr/>
          <p:nvPr/>
        </p:nvSpPr>
        <p:spPr>
          <a:xfrm>
            <a:off x="2535112" y="2602989"/>
            <a:ext cx="6765486" cy="33768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dirty="0">
                <a:solidFill>
                  <a:srgbClr val="427B5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6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6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alert("Hi");</a:t>
            </a:r>
          </a:p>
          <a:p>
            <a:r>
              <a:rPr lang="en-US" sz="6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CE1E7-EC3D-7CC8-E4C1-E24BF2AFAE51}"/>
              </a:ext>
            </a:extLst>
          </p:cNvPr>
          <p:cNvSpPr/>
          <p:nvPr/>
        </p:nvSpPr>
        <p:spPr>
          <a:xfrm>
            <a:off x="2771090" y="2579016"/>
            <a:ext cx="6765486" cy="3376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endParaRPr lang="en-US" sz="6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0" b="1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0B741-688E-B52D-474C-FB819E51EEEF}"/>
              </a:ext>
            </a:extLst>
          </p:cNvPr>
          <p:cNvSpPr/>
          <p:nvPr/>
        </p:nvSpPr>
        <p:spPr>
          <a:xfrm>
            <a:off x="2535111" y="2613671"/>
            <a:ext cx="6765487" cy="3376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()</a:t>
            </a:r>
          </a:p>
          <a:p>
            <a:endParaRPr lang="en-US" sz="6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0" b="1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1B7116-E0ED-BAA3-287E-31E1F8CB5BBA}"/>
              </a:ext>
            </a:extLst>
          </p:cNvPr>
          <p:cNvSpPr/>
          <p:nvPr/>
        </p:nvSpPr>
        <p:spPr>
          <a:xfrm>
            <a:off x="2653100" y="2649706"/>
            <a:ext cx="6765487" cy="3376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endParaRPr lang="en-US" sz="6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0" b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50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10235 -0.000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9" grpId="1"/>
      <p:bldP spid="10" grpId="0"/>
      <p:bldP spid="10" grpId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338" y="0"/>
            <a:ext cx="5586662" cy="67822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more translations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A8EE4-4B25-9A15-B7CB-39E5E191D1D7}"/>
              </a:ext>
            </a:extLst>
          </p:cNvPr>
          <p:cNvSpPr txBox="1"/>
          <p:nvPr/>
        </p:nvSpPr>
        <p:spPr>
          <a:xfrm>
            <a:off x="0" y="780010"/>
            <a:ext cx="12192000" cy="9284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sz="4800" b="1" spc="-400" dirty="0">
                <a:solidFill>
                  <a:schemeClr val="bg1"/>
                </a:solidFill>
                <a:latin typeface="+mj-lt"/>
              </a:rPr>
              <a:t>one-line functions don’t need curly brackets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5794FF-1CAC-FDC2-5C15-C00C8425B885}"/>
              </a:ext>
            </a:extLst>
          </p:cNvPr>
          <p:cNvSpPr txBox="1"/>
          <p:nvPr/>
        </p:nvSpPr>
        <p:spPr>
          <a:xfrm>
            <a:off x="977916" y="2029536"/>
            <a:ext cx="93618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r>
              <a:rPr lang="en-U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alert("Hi");</a:t>
            </a:r>
          </a:p>
          <a:p>
            <a:r>
              <a:rPr lang="en-U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52FED0-D3E2-B0F8-E3E4-FF4A95AFF3B5}"/>
              </a:ext>
            </a:extLst>
          </p:cNvPr>
          <p:cNvSpPr/>
          <p:nvPr/>
        </p:nvSpPr>
        <p:spPr>
          <a:xfrm>
            <a:off x="2514603" y="4699754"/>
            <a:ext cx="9677398" cy="1444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alert("Hi")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E9F5880-4770-70D8-4F10-DA7F3554A357}"/>
              </a:ext>
            </a:extLst>
          </p:cNvPr>
          <p:cNvCxnSpPr>
            <a:cxnSpLocks/>
          </p:cNvCxnSpPr>
          <p:nvPr/>
        </p:nvCxnSpPr>
        <p:spPr>
          <a:xfrm>
            <a:off x="9964615" y="2688989"/>
            <a:ext cx="0" cy="2034811"/>
          </a:xfrm>
          <a:prstGeom prst="straightConnector1">
            <a:avLst/>
          </a:prstGeom>
          <a:ln w="762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5C1901A-1DB8-189C-B957-5BAF22FBC493}"/>
              </a:ext>
            </a:extLst>
          </p:cNvPr>
          <p:cNvCxnSpPr>
            <a:cxnSpLocks/>
          </p:cNvCxnSpPr>
          <p:nvPr/>
        </p:nvCxnSpPr>
        <p:spPr>
          <a:xfrm flipH="1">
            <a:off x="8337884" y="2688989"/>
            <a:ext cx="1626731" cy="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973CC51-B9A9-3DFF-1B47-CB4E302C56C7}"/>
              </a:ext>
            </a:extLst>
          </p:cNvPr>
          <p:cNvSpPr/>
          <p:nvPr/>
        </p:nvSpPr>
        <p:spPr>
          <a:xfrm>
            <a:off x="0" y="339113"/>
            <a:ext cx="6882063" cy="170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AC859A-E3BB-904B-909D-ACB1C6128F57}"/>
              </a:ext>
            </a:extLst>
          </p:cNvPr>
          <p:cNvSpPr/>
          <p:nvPr/>
        </p:nvSpPr>
        <p:spPr>
          <a:xfrm rot="5400000">
            <a:off x="510320" y="5120461"/>
            <a:ext cx="928473" cy="194911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8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5D894F-4686-13A8-31B4-63C1FD2606C4}"/>
              </a:ext>
            </a:extLst>
          </p:cNvPr>
          <p:cNvSpPr/>
          <p:nvPr/>
        </p:nvSpPr>
        <p:spPr>
          <a:xfrm>
            <a:off x="1756611" y="0"/>
            <a:ext cx="2827421" cy="196115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2ACE36-2B51-034F-8CDB-5DDD79E2D5A2}"/>
              </a:ext>
            </a:extLst>
          </p:cNvPr>
          <p:cNvSpPr txBox="1"/>
          <p:nvPr/>
        </p:nvSpPr>
        <p:spPr>
          <a:xfrm>
            <a:off x="329656" y="2128077"/>
            <a:ext cx="108188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(x, y) {</a:t>
            </a:r>
          </a:p>
          <a:p>
            <a:r>
              <a:rPr lang="es-E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s-ES" sz="7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7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s-E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ES" sz="7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B3C6F7-8398-49EE-5D9C-8BE5816E26F6}"/>
              </a:ext>
            </a:extLst>
          </p:cNvPr>
          <p:cNvSpPr/>
          <p:nvPr/>
        </p:nvSpPr>
        <p:spPr>
          <a:xfrm>
            <a:off x="1274256" y="4806463"/>
            <a:ext cx="10917744" cy="14758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y) =&gt; </a:t>
            </a:r>
            <a:r>
              <a:rPr lang="es-ES" sz="66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66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66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s-ES" sz="66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D77A7D-25C6-0630-D566-0250CC05C9E9}"/>
              </a:ext>
            </a:extLst>
          </p:cNvPr>
          <p:cNvCxnSpPr/>
          <p:nvPr/>
        </p:nvCxnSpPr>
        <p:spPr>
          <a:xfrm>
            <a:off x="8746650" y="3429000"/>
            <a:ext cx="0" cy="137746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0">
            <a:extLst>
              <a:ext uri="{FF2B5EF4-FFF2-40B4-BE49-F238E27FC236}">
                <a16:creationId xmlns:a16="http://schemas.microsoft.com/office/drawing/2014/main" id="{7F41F94D-0152-4F3F-2CE0-5528D671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338" y="0"/>
            <a:ext cx="5586662" cy="67822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more translations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F069C-D3CC-2654-0406-D2CB59799A7B}"/>
              </a:ext>
            </a:extLst>
          </p:cNvPr>
          <p:cNvSpPr txBox="1"/>
          <p:nvPr/>
        </p:nvSpPr>
        <p:spPr>
          <a:xfrm>
            <a:off x="0" y="780010"/>
            <a:ext cx="12192000" cy="9284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sz="4800" b="1" spc="-400" dirty="0">
                <a:solidFill>
                  <a:schemeClr val="bg1"/>
                </a:solidFill>
                <a:latin typeface="+mj-lt"/>
              </a:rPr>
              <a:t>parameters go between parentheses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76CD86-6F2A-19F5-4822-4C7E87DE35ED}"/>
              </a:ext>
            </a:extLst>
          </p:cNvPr>
          <p:cNvSpPr/>
          <p:nvPr/>
        </p:nvSpPr>
        <p:spPr>
          <a:xfrm rot="5400000">
            <a:off x="9945914" y="2301858"/>
            <a:ext cx="2586788" cy="19053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67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ynthwave">
      <a:majorFont>
        <a:latin typeface="NSimSun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637</Words>
  <Application>Microsoft Office PowerPoint</Application>
  <PresentationFormat>Widescreen</PresentationFormat>
  <Paragraphs>104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NSimSun</vt:lpstr>
      <vt:lpstr>Arial</vt:lpstr>
      <vt:lpstr>Calibri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translations</vt:lpstr>
      <vt:lpstr>more translations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14</cp:revision>
  <dcterms:created xsi:type="dcterms:W3CDTF">2023-04-28T14:40:16Z</dcterms:created>
  <dcterms:modified xsi:type="dcterms:W3CDTF">2023-05-12T19:24:05Z</dcterms:modified>
</cp:coreProperties>
</file>