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57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857CE-CE69-494B-BD16-49F3C583D24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2091-C535-4FC0-BF28-7B706F9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8B45-A041-584F-2F41-A4ECF8BE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1B6CB-0045-20D4-8A8A-AD0749F0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B8C8-F47C-C44A-41CA-B5CD661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A4DB-667D-306F-DFED-F999E07C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3DE8-7F24-8695-4D12-A4C3950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E747-1D8C-B637-7687-CAD1869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C180-C4CA-2345-72DC-9D7CBF085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B9CB-9418-7984-258F-1A21B00C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710A-8DE4-0825-FAE9-7426D0D4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6345-D0F9-7B3A-E9B8-7B30803A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E812B-1803-EE53-5159-4BED672E5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91E2F-4901-1A58-1AC9-C0D8684D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AA31-D8A7-1093-31BA-BA678F68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D634-3FEB-E24C-B2B4-125A542A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98C9-E620-E35E-7E03-F9FE4ECB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9D90-F0F1-C9DE-686F-5C857567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1D6E-94DE-CD4D-DBBC-6CDA6788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EAB3-8689-48B9-81AC-63E5C41E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C7C-E14C-4D2E-6DCF-A2690595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6ACAD-374D-74B2-E0A4-6B1E755E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A244-146A-8726-003A-E8BD57B9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CC30-31AB-DCE4-69B4-86831671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0298-C234-E2BB-1AC9-E4D42138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5CA5-6D75-2FC0-14DC-6CFDE95A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1879-6635-5EDE-9C48-D78BAF6F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74BF-E9A1-624F-EDBB-3AA4A2F7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E7AF-7C6A-11E5-3B44-4F5C042FA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5DB24-4360-99A6-93E8-AE4369B0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08B53-FB5E-1664-7DC2-45997A5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BDA5-E43C-8A0C-81EB-8FEDBD1C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EDF0-E670-F5B9-E8D2-FEB94CAA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029A-1BC5-7FB2-394B-1F5BD163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E739-0D72-3551-F522-509B5000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2ECFE-B6DD-F81B-660F-3FA4502E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84714-1AC3-4296-BE32-52B4CBBA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FA668-6803-1EBA-FD21-9C10EB810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0759E-5154-800C-D43D-156FF4A7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93A72-EA6E-6E38-7EA7-3FA0676F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8A6E4-69E5-5476-0974-872BD814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366F-734F-B6D5-129D-25BBFC5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15154-B1CD-028B-1472-A5FE4A43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C0BA9-D6EB-88FA-2936-2CD17771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3731D-40F0-9180-F1F9-8E737E3F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105D3-9906-2B81-E570-7761AFC3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EBD3B-A3DA-2F86-D7D0-1B201F5D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5022F-6B38-F524-2302-0A04211A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FAF-812D-3EC8-8710-D444D28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DB81-DDAC-ABC1-7F09-076531EF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54CAE-0B57-23BA-3EF2-B1D195A05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2CB2-1C9A-8488-D992-CBAABC1D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B24DD-7F48-481C-11E8-8927FE2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BDA7-1171-30A1-43AF-0C03E30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365C-D64B-D8EC-7771-DDDDFF75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090F-4D16-FDB0-A743-C417DCBDA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08EC-2399-212E-8B6C-91E1AFDD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5DD9C-3600-E6CB-7640-EFCE3C7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45102-1A49-8007-C456-F919FE09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60F21-08E2-45F9-1602-009945F8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A3DC9-0842-E7A9-6AD6-1B414D3E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E529-3988-EFF4-89DA-3B8AD7AD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2248-EB71-F0D5-1D25-A71203BB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2394-B009-B602-9974-8AA174A0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8631-E839-D3BB-9962-8189C05D0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324852"/>
            <a:ext cx="12192000" cy="4836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160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adding style to websites with </a:t>
            </a:r>
            <a:r>
              <a:rPr lang="en-US" sz="16000" spc="-1200" dirty="0" err="1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css</a:t>
            </a:r>
            <a:endParaRPr lang="en-US" sz="16000" spc="-1200" dirty="0">
              <a:solidFill>
                <a:schemeClr val="tx1"/>
              </a:solidFill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4271211" y="5366085"/>
            <a:ext cx="7920789" cy="49329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5967663" y="6063917"/>
            <a:ext cx="6224337" cy="2767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-337351"/>
            <a:ext cx="5743852" cy="7195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400"/>
              </a:lnSpc>
            </a:pPr>
            <a:r>
              <a:rPr lang="en-US" sz="8000" u="sng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ANALOGY</a:t>
            </a:r>
          </a:p>
          <a:p>
            <a:pPr algn="ctr">
              <a:lnSpc>
                <a:spcPts val="12400"/>
              </a:lnSpc>
            </a:pPr>
            <a:r>
              <a:rPr lang="en-US" sz="80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if html is the body, </a:t>
            </a:r>
            <a:r>
              <a:rPr lang="en-US" sz="8000" spc="-1200" dirty="0" err="1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css</a:t>
            </a:r>
            <a:r>
              <a:rPr lang="en-US" sz="80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 is the clothing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10875145" y="0"/>
            <a:ext cx="1316855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5918445" y="1"/>
            <a:ext cx="1316855" cy="6857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p, Up and Away - The New York Times">
            <a:extLst>
              <a:ext uri="{FF2B5EF4-FFF2-40B4-BE49-F238E27FC236}">
                <a16:creationId xmlns:a16="http://schemas.microsoft.com/office/drawing/2014/main" id="{049D49D2-9B85-B04A-21DA-4B5609FE2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1" r="31949"/>
          <a:stretch/>
        </p:blipFill>
        <p:spPr bwMode="auto">
          <a:xfrm>
            <a:off x="7235300" y="-1"/>
            <a:ext cx="36398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10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457201" y="0"/>
            <a:ext cx="3164234" cy="6857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4090714" y="1"/>
            <a:ext cx="8029073" cy="1900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stylesheets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67C02-7DDE-382F-5915-CFD7D78BB397}"/>
              </a:ext>
            </a:extLst>
          </p:cNvPr>
          <p:cNvSpPr/>
          <p:nvPr/>
        </p:nvSpPr>
        <p:spPr>
          <a:xfrm>
            <a:off x="573506" y="1"/>
            <a:ext cx="2955757" cy="5424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latin typeface="+mj-lt"/>
                <a:cs typeface="Courier New" panose="02070309020205020404" pitchFamily="49" charset="0"/>
              </a:rPr>
              <a:t>NOTE</a:t>
            </a:r>
          </a:p>
          <a:p>
            <a:pPr algn="ctr"/>
            <a:r>
              <a:rPr lang="en-US" sz="3200" dirty="0" err="1">
                <a:latin typeface="+mj-lt"/>
                <a:cs typeface="Courier New" panose="02070309020205020404" pitchFamily="49" charset="0"/>
              </a:rPr>
              <a:t>css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 stands for </a:t>
            </a:r>
            <a:r>
              <a:rPr lang="en-US" sz="3200" b="1" dirty="0">
                <a:latin typeface="+mj-lt"/>
                <a:cs typeface="Courier New" panose="02070309020205020404" pitchFamily="49" charset="0"/>
              </a:rPr>
              <a:t>c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ascading </a:t>
            </a:r>
            <a:r>
              <a:rPr lang="en-US" sz="3200" b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tyle</a:t>
            </a:r>
            <a:r>
              <a:rPr lang="en-US" sz="3200" b="1" dirty="0">
                <a:latin typeface="+mj-lt"/>
                <a:cs typeface="Courier New" panose="02070309020205020404" pitchFamily="49" charset="0"/>
              </a:rPr>
              <a:t>s</a:t>
            </a:r>
            <a:r>
              <a:rPr lang="en-US" sz="3200" dirty="0">
                <a:latin typeface="+mj-lt"/>
                <a:cs typeface="Courier New" panose="02070309020205020404" pitchFamily="49" charset="0"/>
              </a:rPr>
              <a:t>heets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E4086F-EA54-9DC2-1F6B-3E7FB5322DCA}"/>
              </a:ext>
            </a:extLst>
          </p:cNvPr>
          <p:cNvSpPr/>
          <p:nvPr/>
        </p:nvSpPr>
        <p:spPr>
          <a:xfrm>
            <a:off x="0" y="0"/>
            <a:ext cx="4531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4090714" y="1723528"/>
            <a:ext cx="8101287" cy="35492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29B6A-AD58-8C80-58BE-B55199CE0E96}"/>
              </a:ext>
            </a:extLst>
          </p:cNvPr>
          <p:cNvSpPr/>
          <p:nvPr/>
        </p:nvSpPr>
        <p:spPr>
          <a:xfrm>
            <a:off x="0" y="5424257"/>
            <a:ext cx="12192000" cy="143374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="style.css"&gt;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68BAAC-C24D-649B-F8C8-15C612E8A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3"/>
          <a:stretch/>
        </p:blipFill>
        <p:spPr>
          <a:xfrm>
            <a:off x="3621435" y="2182567"/>
            <a:ext cx="8570565" cy="32210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E1045A-982F-FFAD-971C-6339EF2BF6BE}"/>
              </a:ext>
            </a:extLst>
          </p:cNvPr>
          <p:cNvSpPr txBox="1"/>
          <p:nvPr/>
        </p:nvSpPr>
        <p:spPr>
          <a:xfrm>
            <a:off x="7288567" y="3551069"/>
            <a:ext cx="4243526" cy="1754326"/>
          </a:xfrm>
          <a:prstGeom prst="rect">
            <a:avLst/>
          </a:prstGeom>
          <a:solidFill>
            <a:schemeClr val="bg1"/>
          </a:solidFill>
          <a:ln w="38100">
            <a:solidFill>
              <a:srgbClr val="FFCC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color: pink;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834862-4AF3-E85C-96A5-DB64FD490A69}"/>
              </a:ext>
            </a:extLst>
          </p:cNvPr>
          <p:cNvSpPr/>
          <p:nvPr/>
        </p:nvSpPr>
        <p:spPr>
          <a:xfrm>
            <a:off x="10848513" y="3568823"/>
            <a:ext cx="665824" cy="363985"/>
          </a:xfrm>
          <a:prstGeom prst="rect">
            <a:avLst/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css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1FB30F-5F7A-583E-789A-262228A2B803}"/>
              </a:ext>
            </a:extLst>
          </p:cNvPr>
          <p:cNvSpPr/>
          <p:nvPr/>
        </p:nvSpPr>
        <p:spPr>
          <a:xfrm>
            <a:off x="11268724" y="5442010"/>
            <a:ext cx="923276" cy="3639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</a:rPr>
              <a:t>html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34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11" grpId="0" animBg="1"/>
      <p:bldP spid="12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0" y="6640497"/>
            <a:ext cx="12192000" cy="21750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-72212" y="-253012"/>
            <a:ext cx="12119788" cy="142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vocabulary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 flipV="1">
            <a:off x="3994951" y="763480"/>
            <a:ext cx="819704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9295A9-0C6A-AA32-4936-792E6E7D0470}"/>
              </a:ext>
            </a:extLst>
          </p:cNvPr>
          <p:cNvSpPr txBox="1"/>
          <p:nvPr/>
        </p:nvSpPr>
        <p:spPr>
          <a:xfrm>
            <a:off x="636639" y="2062152"/>
            <a:ext cx="115234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>
              <a:defRPr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defTabSz="457189">
              <a:defRPr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font-size: 60px;</a:t>
            </a:r>
          </a:p>
          <a:p>
            <a:pPr defTabSz="457189">
              <a:defRPr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background-color: purple;</a:t>
            </a:r>
          </a:p>
          <a:p>
            <a:pPr defTabSz="457189">
              <a:defRPr/>
            </a:pP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DF7431-9D43-8E06-5FD7-B347C0EF861D}"/>
              </a:ext>
            </a:extLst>
          </p:cNvPr>
          <p:cNvSpPr/>
          <p:nvPr/>
        </p:nvSpPr>
        <p:spPr>
          <a:xfrm>
            <a:off x="2111480" y="3533052"/>
            <a:ext cx="6286796" cy="867891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6EC197-F6B7-43B8-BFCF-38F5E75E9501}"/>
              </a:ext>
            </a:extLst>
          </p:cNvPr>
          <p:cNvSpPr txBox="1"/>
          <p:nvPr/>
        </p:nvSpPr>
        <p:spPr>
          <a:xfrm>
            <a:off x="2111480" y="4406760"/>
            <a:ext cx="1457472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189">
              <a:defRPr/>
            </a:pPr>
            <a:r>
              <a:rPr lang="en-US" sz="2400" b="1" dirty="0">
                <a:solidFill>
                  <a:srgbClr val="FFC000"/>
                </a:solidFill>
                <a:latin typeface="+mj-lt"/>
              </a:rPr>
              <a:t>property</a:t>
            </a:r>
            <a:endParaRPr lang="en-US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77B2EC-1286-8C0C-BD3E-DC0ADF15C08E}"/>
              </a:ext>
            </a:extLst>
          </p:cNvPr>
          <p:cNvSpPr/>
          <p:nvPr/>
        </p:nvSpPr>
        <p:spPr>
          <a:xfrm>
            <a:off x="8398276" y="3533051"/>
            <a:ext cx="2637646" cy="867891"/>
          </a:xfrm>
          <a:prstGeom prst="rect">
            <a:avLst/>
          </a:prstGeom>
          <a:solidFill>
            <a:srgbClr val="FFCCFF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6A1740-2D18-F8D4-CD14-DCDB20118A09}"/>
              </a:ext>
            </a:extLst>
          </p:cNvPr>
          <p:cNvSpPr txBox="1"/>
          <p:nvPr/>
        </p:nvSpPr>
        <p:spPr>
          <a:xfrm>
            <a:off x="9988789" y="4407765"/>
            <a:ext cx="1047133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189">
              <a:defRPr/>
            </a:pPr>
            <a:r>
              <a:rPr lang="en-US" sz="2400" b="1" dirty="0">
                <a:solidFill>
                  <a:srgbClr val="FFCCFF"/>
                </a:solidFill>
                <a:latin typeface="+mj-lt"/>
              </a:rPr>
              <a:t>value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A4E952-4F27-B6C8-FDA6-D3AB7A170740}"/>
              </a:ext>
            </a:extLst>
          </p:cNvPr>
          <p:cNvSpPr/>
          <p:nvPr/>
        </p:nvSpPr>
        <p:spPr>
          <a:xfrm>
            <a:off x="2111480" y="2866301"/>
            <a:ext cx="5969398" cy="66688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104DFC-AE54-2CDC-AFFE-0766FC1BFB1A}"/>
              </a:ext>
            </a:extLst>
          </p:cNvPr>
          <p:cNvSpPr txBox="1"/>
          <p:nvPr/>
        </p:nvSpPr>
        <p:spPr>
          <a:xfrm>
            <a:off x="6203441" y="2397625"/>
            <a:ext cx="1877437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2400" b="1" dirty="0">
                <a:solidFill>
                  <a:srgbClr val="92D050"/>
                </a:solidFill>
                <a:latin typeface="+mj-lt"/>
              </a:rPr>
              <a:t>declaration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4ECC3-F734-C288-B9AD-41997E3C4A02}"/>
              </a:ext>
            </a:extLst>
          </p:cNvPr>
          <p:cNvSpPr/>
          <p:nvPr/>
        </p:nvSpPr>
        <p:spPr>
          <a:xfrm>
            <a:off x="636641" y="2001194"/>
            <a:ext cx="983225" cy="865237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2F7806-9DF0-E8D8-722E-BBECBED1D5E0}"/>
              </a:ext>
            </a:extLst>
          </p:cNvPr>
          <p:cNvSpPr txBox="1"/>
          <p:nvPr/>
        </p:nvSpPr>
        <p:spPr>
          <a:xfrm>
            <a:off x="636639" y="2866432"/>
            <a:ext cx="1415772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2400" b="1" dirty="0">
                <a:solidFill>
                  <a:srgbClr val="00B0F0"/>
                </a:solidFill>
                <a:latin typeface="+mj-lt"/>
              </a:rPr>
              <a:t>selector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395F09-55D5-85D7-7AD2-7999A199B6DF}"/>
              </a:ext>
            </a:extLst>
          </p:cNvPr>
          <p:cNvSpPr/>
          <p:nvPr/>
        </p:nvSpPr>
        <p:spPr>
          <a:xfrm>
            <a:off x="381001" y="1748861"/>
            <a:ext cx="11415252" cy="3876465"/>
          </a:xfrm>
          <a:prstGeom prst="rect">
            <a:avLst/>
          </a:prstGeom>
          <a:solidFill>
            <a:srgbClr val="FFFF00">
              <a:alpha val="5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027DD8-AC89-4B57-E4AA-9B12779E1E16}"/>
              </a:ext>
            </a:extLst>
          </p:cNvPr>
          <p:cNvSpPr txBox="1"/>
          <p:nvPr/>
        </p:nvSpPr>
        <p:spPr>
          <a:xfrm>
            <a:off x="381001" y="1287196"/>
            <a:ext cx="1261884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2400" b="1" dirty="0">
                <a:solidFill>
                  <a:srgbClr val="FFFF00"/>
                </a:solidFill>
                <a:latin typeface="+mj-lt"/>
              </a:rPr>
              <a:t>ruleset</a:t>
            </a:r>
          </a:p>
        </p:txBody>
      </p:sp>
    </p:spTree>
    <p:extLst>
      <p:ext uri="{BB962C8B-B14F-4D97-AF65-F5344CB8AC3E}">
        <p14:creationId xmlns:p14="http://schemas.microsoft.com/office/powerpoint/2010/main" val="3299248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4FC182-085D-B212-4489-0C8C9BA2167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AB760-E414-CEF2-AC39-3FAE7484F1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400"/>
              </a:lnSpc>
            </a:pPr>
            <a:r>
              <a:rPr lang="en-US" sz="14500" spc="-12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4267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ynthwave">
      <a:majorFont>
        <a:latin typeface="NSimSun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NSimSun</vt:lpstr>
      <vt:lpstr>Arial</vt:lpstr>
      <vt:lpstr>Calibri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9</cp:revision>
  <dcterms:created xsi:type="dcterms:W3CDTF">2023-04-28T14:40:16Z</dcterms:created>
  <dcterms:modified xsi:type="dcterms:W3CDTF">2023-05-10T13:09:23Z</dcterms:modified>
</cp:coreProperties>
</file>