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79" r:id="rId5"/>
    <p:sldId id="280" r:id="rId6"/>
    <p:sldId id="281" r:id="rId7"/>
    <p:sldId id="282" r:id="rId8"/>
    <p:sldId id="272" r:id="rId9"/>
    <p:sldId id="267"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8B45-A041-584F-2F41-A4ECF8BEE5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51B6CB-0045-20D4-8A8A-AD0749F05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08B8C8-F47C-C44A-41CA-B5CD661AC1E0}"/>
              </a:ext>
            </a:extLst>
          </p:cNvPr>
          <p:cNvSpPr>
            <a:spLocks noGrp="1"/>
          </p:cNvSpPr>
          <p:nvPr>
            <p:ph type="dt" sz="half" idx="10"/>
          </p:nvPr>
        </p:nvSpPr>
        <p:spPr/>
        <p:txBody>
          <a:bodyPr/>
          <a:lstStyle/>
          <a:p>
            <a:fld id="{2A3A4CF3-FEF0-4F19-A95E-E3BEC29F619C}" type="datetimeFigureOut">
              <a:rPr lang="en-US" smtClean="0"/>
              <a:t>5/25/2023</a:t>
            </a:fld>
            <a:endParaRPr lang="en-US"/>
          </a:p>
        </p:txBody>
      </p:sp>
      <p:sp>
        <p:nvSpPr>
          <p:cNvPr id="5" name="Footer Placeholder 4">
            <a:extLst>
              <a:ext uri="{FF2B5EF4-FFF2-40B4-BE49-F238E27FC236}">
                <a16:creationId xmlns:a16="http://schemas.microsoft.com/office/drawing/2014/main" id="{1D5AA4DB-667D-306F-DFED-F999E07C5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13DE8-7F24-8695-4D12-A4C3950E6337}"/>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211988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E747-1D8C-B637-7687-CAD186955A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F5C180-C4CA-2345-72DC-9D7CBF0854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CB9CB-9418-7984-258F-1A21B00C9DA6}"/>
              </a:ext>
            </a:extLst>
          </p:cNvPr>
          <p:cNvSpPr>
            <a:spLocks noGrp="1"/>
          </p:cNvSpPr>
          <p:nvPr>
            <p:ph type="dt" sz="half" idx="10"/>
          </p:nvPr>
        </p:nvSpPr>
        <p:spPr/>
        <p:txBody>
          <a:bodyPr/>
          <a:lstStyle/>
          <a:p>
            <a:fld id="{2A3A4CF3-FEF0-4F19-A95E-E3BEC29F619C}" type="datetimeFigureOut">
              <a:rPr lang="en-US" smtClean="0"/>
              <a:t>5/25/2023</a:t>
            </a:fld>
            <a:endParaRPr lang="en-US"/>
          </a:p>
        </p:txBody>
      </p:sp>
      <p:sp>
        <p:nvSpPr>
          <p:cNvPr id="5" name="Footer Placeholder 4">
            <a:extLst>
              <a:ext uri="{FF2B5EF4-FFF2-40B4-BE49-F238E27FC236}">
                <a16:creationId xmlns:a16="http://schemas.microsoft.com/office/drawing/2014/main" id="{CF1E710A-8DE4-0825-FAE9-7426D0D42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A86345-D0F9-7B3A-E9B8-7B30803A1A7C}"/>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2021352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2E812B-1803-EE53-5159-4BED672E59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291E2F-4901-1A58-1AC9-C0D8684DF2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16AA31-D8A7-1093-31BA-BA678F68DD4F}"/>
              </a:ext>
            </a:extLst>
          </p:cNvPr>
          <p:cNvSpPr>
            <a:spLocks noGrp="1"/>
          </p:cNvSpPr>
          <p:nvPr>
            <p:ph type="dt" sz="half" idx="10"/>
          </p:nvPr>
        </p:nvSpPr>
        <p:spPr/>
        <p:txBody>
          <a:bodyPr/>
          <a:lstStyle/>
          <a:p>
            <a:fld id="{2A3A4CF3-FEF0-4F19-A95E-E3BEC29F619C}" type="datetimeFigureOut">
              <a:rPr lang="en-US" smtClean="0"/>
              <a:t>5/25/2023</a:t>
            </a:fld>
            <a:endParaRPr lang="en-US"/>
          </a:p>
        </p:txBody>
      </p:sp>
      <p:sp>
        <p:nvSpPr>
          <p:cNvPr id="5" name="Footer Placeholder 4">
            <a:extLst>
              <a:ext uri="{FF2B5EF4-FFF2-40B4-BE49-F238E27FC236}">
                <a16:creationId xmlns:a16="http://schemas.microsoft.com/office/drawing/2014/main" id="{1E94D634-3FEB-E24C-B2B4-125A542A7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E98C9-E620-E35E-7E03-F9FE4ECBD0C1}"/>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4276708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29D90-F0F1-C9DE-686F-5C85756710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9F1D6E-94DE-CD4D-DBBC-6CDA67889B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E1EAB3-8689-48B9-81AC-63E5C41E7511}"/>
              </a:ext>
            </a:extLst>
          </p:cNvPr>
          <p:cNvSpPr>
            <a:spLocks noGrp="1"/>
          </p:cNvSpPr>
          <p:nvPr>
            <p:ph type="dt" sz="half" idx="10"/>
          </p:nvPr>
        </p:nvSpPr>
        <p:spPr/>
        <p:txBody>
          <a:bodyPr/>
          <a:lstStyle/>
          <a:p>
            <a:fld id="{2A3A4CF3-FEF0-4F19-A95E-E3BEC29F619C}" type="datetimeFigureOut">
              <a:rPr lang="en-US" smtClean="0"/>
              <a:t>5/25/2023</a:t>
            </a:fld>
            <a:endParaRPr lang="en-US"/>
          </a:p>
        </p:txBody>
      </p:sp>
      <p:sp>
        <p:nvSpPr>
          <p:cNvPr id="5" name="Footer Placeholder 4">
            <a:extLst>
              <a:ext uri="{FF2B5EF4-FFF2-40B4-BE49-F238E27FC236}">
                <a16:creationId xmlns:a16="http://schemas.microsoft.com/office/drawing/2014/main" id="{8A93DC7C-E14C-4D2E-6DCF-A26905955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6ACAD-374D-74B2-E0A4-6B1E755ED705}"/>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52422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A244-146A-8726-003A-E8BD57B913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28CC30-31AB-DCE4-69B4-868316719D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180298-C234-E2BB-1AC9-E4D421384BC8}"/>
              </a:ext>
            </a:extLst>
          </p:cNvPr>
          <p:cNvSpPr>
            <a:spLocks noGrp="1"/>
          </p:cNvSpPr>
          <p:nvPr>
            <p:ph type="dt" sz="half" idx="10"/>
          </p:nvPr>
        </p:nvSpPr>
        <p:spPr/>
        <p:txBody>
          <a:bodyPr/>
          <a:lstStyle/>
          <a:p>
            <a:fld id="{2A3A4CF3-FEF0-4F19-A95E-E3BEC29F619C}" type="datetimeFigureOut">
              <a:rPr lang="en-US" smtClean="0"/>
              <a:t>5/25/2023</a:t>
            </a:fld>
            <a:endParaRPr lang="en-US"/>
          </a:p>
        </p:txBody>
      </p:sp>
      <p:sp>
        <p:nvSpPr>
          <p:cNvPr id="5" name="Footer Placeholder 4">
            <a:extLst>
              <a:ext uri="{FF2B5EF4-FFF2-40B4-BE49-F238E27FC236}">
                <a16:creationId xmlns:a16="http://schemas.microsoft.com/office/drawing/2014/main" id="{17905CA5-6D75-2FC0-14DC-6CFDE95A0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71879-6635-5EDE-9C48-D78BAF6F848D}"/>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39603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D74BF-E9A1-624F-EDBB-3AA4A2F75B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D9E7AF-7C6A-11E5-3B44-4F5C042FA0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5DB24-4360-99A6-93E8-AE4369B04F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A08B53-FB5E-1664-7DC2-45997A5D15F2}"/>
              </a:ext>
            </a:extLst>
          </p:cNvPr>
          <p:cNvSpPr>
            <a:spLocks noGrp="1"/>
          </p:cNvSpPr>
          <p:nvPr>
            <p:ph type="dt" sz="half" idx="10"/>
          </p:nvPr>
        </p:nvSpPr>
        <p:spPr/>
        <p:txBody>
          <a:bodyPr/>
          <a:lstStyle/>
          <a:p>
            <a:fld id="{2A3A4CF3-FEF0-4F19-A95E-E3BEC29F619C}" type="datetimeFigureOut">
              <a:rPr lang="en-US" smtClean="0"/>
              <a:t>5/25/2023</a:t>
            </a:fld>
            <a:endParaRPr lang="en-US"/>
          </a:p>
        </p:txBody>
      </p:sp>
      <p:sp>
        <p:nvSpPr>
          <p:cNvPr id="6" name="Footer Placeholder 5">
            <a:extLst>
              <a:ext uri="{FF2B5EF4-FFF2-40B4-BE49-F238E27FC236}">
                <a16:creationId xmlns:a16="http://schemas.microsoft.com/office/drawing/2014/main" id="{4441BDA5-E43C-8A0C-81EB-8FEDBD1C9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DEDF0-E670-F5B9-E8D2-FEB94CAA94CB}"/>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271568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8029A-1BC5-7FB2-394B-1F5BD16339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ADE739-0D72-3551-F522-509B50005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B2ECFE-B6DD-F81B-660F-3FA4502EDC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E84714-1AC3-4296-BE32-52B4CBBA95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4FA668-6803-1EBA-FD21-9C10EB8105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10759E-5154-800C-D43D-156FF4A70616}"/>
              </a:ext>
            </a:extLst>
          </p:cNvPr>
          <p:cNvSpPr>
            <a:spLocks noGrp="1"/>
          </p:cNvSpPr>
          <p:nvPr>
            <p:ph type="dt" sz="half" idx="10"/>
          </p:nvPr>
        </p:nvSpPr>
        <p:spPr/>
        <p:txBody>
          <a:bodyPr/>
          <a:lstStyle/>
          <a:p>
            <a:fld id="{2A3A4CF3-FEF0-4F19-A95E-E3BEC29F619C}" type="datetimeFigureOut">
              <a:rPr lang="en-US" smtClean="0"/>
              <a:t>5/25/2023</a:t>
            </a:fld>
            <a:endParaRPr lang="en-US"/>
          </a:p>
        </p:txBody>
      </p:sp>
      <p:sp>
        <p:nvSpPr>
          <p:cNvPr id="8" name="Footer Placeholder 7">
            <a:extLst>
              <a:ext uri="{FF2B5EF4-FFF2-40B4-BE49-F238E27FC236}">
                <a16:creationId xmlns:a16="http://schemas.microsoft.com/office/drawing/2014/main" id="{E1A93A72-EA6E-6E38-7EA7-3FA0676F74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48A6E4-69E5-5476-0974-872BD8143791}"/>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773451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D366F-734F-B6D5-129D-25BBFC58D1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215154-B1CD-028B-1472-A5FE4A436D34}"/>
              </a:ext>
            </a:extLst>
          </p:cNvPr>
          <p:cNvSpPr>
            <a:spLocks noGrp="1"/>
          </p:cNvSpPr>
          <p:nvPr>
            <p:ph type="dt" sz="half" idx="10"/>
          </p:nvPr>
        </p:nvSpPr>
        <p:spPr/>
        <p:txBody>
          <a:bodyPr/>
          <a:lstStyle/>
          <a:p>
            <a:fld id="{2A3A4CF3-FEF0-4F19-A95E-E3BEC29F619C}" type="datetimeFigureOut">
              <a:rPr lang="en-US" smtClean="0"/>
              <a:t>5/25/2023</a:t>
            </a:fld>
            <a:endParaRPr lang="en-US"/>
          </a:p>
        </p:txBody>
      </p:sp>
      <p:sp>
        <p:nvSpPr>
          <p:cNvPr id="4" name="Footer Placeholder 3">
            <a:extLst>
              <a:ext uri="{FF2B5EF4-FFF2-40B4-BE49-F238E27FC236}">
                <a16:creationId xmlns:a16="http://schemas.microsoft.com/office/drawing/2014/main" id="{3F4C0BA9-D6EB-88FA-2936-2CD177717D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93731D-40F0-9180-F1F9-8E737E3F6C94}"/>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116301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7105D3-9906-2B81-E570-7761AFC3798B}"/>
              </a:ext>
            </a:extLst>
          </p:cNvPr>
          <p:cNvSpPr>
            <a:spLocks noGrp="1"/>
          </p:cNvSpPr>
          <p:nvPr>
            <p:ph type="dt" sz="half" idx="10"/>
          </p:nvPr>
        </p:nvSpPr>
        <p:spPr/>
        <p:txBody>
          <a:bodyPr/>
          <a:lstStyle/>
          <a:p>
            <a:fld id="{2A3A4CF3-FEF0-4F19-A95E-E3BEC29F619C}" type="datetimeFigureOut">
              <a:rPr lang="en-US" smtClean="0"/>
              <a:t>5/25/2023</a:t>
            </a:fld>
            <a:endParaRPr lang="en-US"/>
          </a:p>
        </p:txBody>
      </p:sp>
      <p:sp>
        <p:nvSpPr>
          <p:cNvPr id="3" name="Footer Placeholder 2">
            <a:extLst>
              <a:ext uri="{FF2B5EF4-FFF2-40B4-BE49-F238E27FC236}">
                <a16:creationId xmlns:a16="http://schemas.microsoft.com/office/drawing/2014/main" id="{751EBD3B-A3DA-2F86-D7D0-1B201F5D8B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15022F-6B38-F524-2302-0A04211AF794}"/>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1872762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3FAF-812D-3EC8-8710-D444D2874F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40DB81-DDAC-ABC1-7F09-076531EF53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554CAE-0B57-23BA-3EF2-B1D195A056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62CB2-1C9A-8488-D992-CBAABC1D1D27}"/>
              </a:ext>
            </a:extLst>
          </p:cNvPr>
          <p:cNvSpPr>
            <a:spLocks noGrp="1"/>
          </p:cNvSpPr>
          <p:nvPr>
            <p:ph type="dt" sz="half" idx="10"/>
          </p:nvPr>
        </p:nvSpPr>
        <p:spPr/>
        <p:txBody>
          <a:bodyPr/>
          <a:lstStyle/>
          <a:p>
            <a:fld id="{2A3A4CF3-FEF0-4F19-A95E-E3BEC29F619C}" type="datetimeFigureOut">
              <a:rPr lang="en-US" smtClean="0"/>
              <a:t>5/25/2023</a:t>
            </a:fld>
            <a:endParaRPr lang="en-US"/>
          </a:p>
        </p:txBody>
      </p:sp>
      <p:sp>
        <p:nvSpPr>
          <p:cNvPr id="6" name="Footer Placeholder 5">
            <a:extLst>
              <a:ext uri="{FF2B5EF4-FFF2-40B4-BE49-F238E27FC236}">
                <a16:creationId xmlns:a16="http://schemas.microsoft.com/office/drawing/2014/main" id="{67FB24DD-7F48-481C-11E8-8927FE26D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EDBDA7-1171-30A1-43AF-0C03E306B252}"/>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1009325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7365C-D64B-D8EC-7771-DDDDFF75FE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5D090F-4D16-FDB0-A743-C417DCBDA7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5D08EC-2399-212E-8B6C-91E1AFDD7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B5DD9C-3600-E6CB-7640-EFCE3C796FC4}"/>
              </a:ext>
            </a:extLst>
          </p:cNvPr>
          <p:cNvSpPr>
            <a:spLocks noGrp="1"/>
          </p:cNvSpPr>
          <p:nvPr>
            <p:ph type="dt" sz="half" idx="10"/>
          </p:nvPr>
        </p:nvSpPr>
        <p:spPr/>
        <p:txBody>
          <a:bodyPr/>
          <a:lstStyle/>
          <a:p>
            <a:fld id="{2A3A4CF3-FEF0-4F19-A95E-E3BEC29F619C}" type="datetimeFigureOut">
              <a:rPr lang="en-US" smtClean="0"/>
              <a:t>5/25/2023</a:t>
            </a:fld>
            <a:endParaRPr lang="en-US"/>
          </a:p>
        </p:txBody>
      </p:sp>
      <p:sp>
        <p:nvSpPr>
          <p:cNvPr id="6" name="Footer Placeholder 5">
            <a:extLst>
              <a:ext uri="{FF2B5EF4-FFF2-40B4-BE49-F238E27FC236}">
                <a16:creationId xmlns:a16="http://schemas.microsoft.com/office/drawing/2014/main" id="{CFF45102-1A49-8007-C456-F919FE098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E60F21-08E2-45F9-1602-009945F865EF}"/>
              </a:ext>
            </a:extLst>
          </p:cNvPr>
          <p:cNvSpPr>
            <a:spLocks noGrp="1"/>
          </p:cNvSpPr>
          <p:nvPr>
            <p:ph type="sldNum" sz="quarter" idx="12"/>
          </p:nvPr>
        </p:nvSpPr>
        <p:spPr/>
        <p:txBody>
          <a:bodyPr/>
          <a:lstStyle/>
          <a:p>
            <a:fld id="{A9F007D2-1DDD-4A99-89FD-0FAB3D5CCF4F}" type="slidenum">
              <a:rPr lang="en-US" smtClean="0"/>
              <a:t>‹#›</a:t>
            </a:fld>
            <a:endParaRPr lang="en-US"/>
          </a:p>
        </p:txBody>
      </p:sp>
    </p:spTree>
    <p:extLst>
      <p:ext uri="{BB962C8B-B14F-4D97-AF65-F5344CB8AC3E}">
        <p14:creationId xmlns:p14="http://schemas.microsoft.com/office/powerpoint/2010/main" val="175019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7A3DC9-0842-E7A9-6AD6-1B414D3E39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9AE529-3988-EFF4-89DA-3B8AD7ADA7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A2248-EB71-F0D5-1D25-A71203BBD7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A4CF3-FEF0-4F19-A95E-E3BEC29F619C}" type="datetimeFigureOut">
              <a:rPr lang="en-US" smtClean="0"/>
              <a:t>5/25/2023</a:t>
            </a:fld>
            <a:endParaRPr lang="en-US"/>
          </a:p>
        </p:txBody>
      </p:sp>
      <p:sp>
        <p:nvSpPr>
          <p:cNvPr id="5" name="Footer Placeholder 4">
            <a:extLst>
              <a:ext uri="{FF2B5EF4-FFF2-40B4-BE49-F238E27FC236}">
                <a16:creationId xmlns:a16="http://schemas.microsoft.com/office/drawing/2014/main" id="{99002394-B009-B602-9974-8AA174A0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A88631-E839-D3BB-9962-8189C05D00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007D2-1DDD-4A99-89FD-0FAB3D5CCF4F}" type="slidenum">
              <a:rPr lang="en-US" smtClean="0"/>
              <a:t>‹#›</a:t>
            </a:fld>
            <a:endParaRPr lang="en-US"/>
          </a:p>
        </p:txBody>
      </p:sp>
    </p:spTree>
    <p:extLst>
      <p:ext uri="{BB962C8B-B14F-4D97-AF65-F5344CB8AC3E}">
        <p14:creationId xmlns:p14="http://schemas.microsoft.com/office/powerpoint/2010/main" val="3650398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0" y="300789"/>
            <a:ext cx="12192000" cy="4576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2400"/>
              </a:lnSpc>
            </a:pPr>
            <a:r>
              <a:rPr lang="en-US" sz="30100" spc="-1200" dirty="0">
                <a:solidFill>
                  <a:schemeClr val="tx1"/>
                </a:solidFill>
                <a:latin typeface="+mj-lt"/>
                <a:ea typeface="SimSun" panose="02010600030101010101" pitchFamily="2" charset="-122"/>
              </a:rPr>
              <a:t>JSON</a:t>
            </a:r>
          </a:p>
        </p:txBody>
      </p:sp>
      <p:sp>
        <p:nvSpPr>
          <p:cNvPr id="9" name="Rectangle 8">
            <a:extLst>
              <a:ext uri="{FF2B5EF4-FFF2-40B4-BE49-F238E27FC236}">
                <a16:creationId xmlns:a16="http://schemas.microsoft.com/office/drawing/2014/main" id="{76A04712-70CB-3CBE-2F53-8C6DEF7F698F}"/>
              </a:ext>
            </a:extLst>
          </p:cNvPr>
          <p:cNvSpPr/>
          <p:nvPr/>
        </p:nvSpPr>
        <p:spPr>
          <a:xfrm>
            <a:off x="4271211" y="5366085"/>
            <a:ext cx="7920789" cy="49329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9F4EAF7-3FC6-3ADE-3A9D-97983D42A312}"/>
              </a:ext>
            </a:extLst>
          </p:cNvPr>
          <p:cNvSpPr/>
          <p:nvPr/>
        </p:nvSpPr>
        <p:spPr>
          <a:xfrm>
            <a:off x="5967663" y="6063917"/>
            <a:ext cx="6224337" cy="27672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3462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8B4546-9218-3912-8B33-906C9AF62033}"/>
              </a:ext>
            </a:extLst>
          </p:cNvPr>
          <p:cNvSpPr/>
          <p:nvPr/>
        </p:nvSpPr>
        <p:spPr>
          <a:xfrm>
            <a:off x="0" y="0"/>
            <a:ext cx="12192000" cy="6857999"/>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35AB760-E414-CEF2-AC39-3FAE7484F173}"/>
              </a:ext>
            </a:extLst>
          </p:cNvPr>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400"/>
              </a:lnSpc>
            </a:pPr>
            <a:r>
              <a:rPr lang="en-US" sz="14500" spc="-1200" dirty="0">
                <a:solidFill>
                  <a:schemeClr val="bg1"/>
                </a:solidFill>
                <a:latin typeface="+mj-lt"/>
                <a:ea typeface="SimSun" panose="02010600030101010101" pitchFamily="2" charset="-122"/>
              </a:rPr>
              <a:t>THE END</a:t>
            </a:r>
          </a:p>
        </p:txBody>
      </p:sp>
    </p:spTree>
    <p:extLst>
      <p:ext uri="{BB962C8B-B14F-4D97-AF65-F5344CB8AC3E}">
        <p14:creationId xmlns:p14="http://schemas.microsoft.com/office/powerpoint/2010/main" val="3842675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24A356-02A7-946F-AC25-ED7CA95DD91D}"/>
              </a:ext>
            </a:extLst>
          </p:cNvPr>
          <p:cNvSpPr/>
          <p:nvPr/>
        </p:nvSpPr>
        <p:spPr>
          <a:xfrm rot="5400000">
            <a:off x="-1082042" y="1726474"/>
            <a:ext cx="6858002" cy="34050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3" name="Rectangle 2">
            <a:extLst>
              <a:ext uri="{FF2B5EF4-FFF2-40B4-BE49-F238E27FC236}">
                <a16:creationId xmlns:a16="http://schemas.microsoft.com/office/drawing/2014/main" id="{6AADD6C4-3D3D-D415-715B-0D331F103B6E}"/>
              </a:ext>
            </a:extLst>
          </p:cNvPr>
          <p:cNvSpPr/>
          <p:nvPr/>
        </p:nvSpPr>
        <p:spPr>
          <a:xfrm>
            <a:off x="4258490" y="265783"/>
            <a:ext cx="7933509" cy="17835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DA56907-6EC6-3BAE-9C60-D52EBB7D4C7F}"/>
              </a:ext>
            </a:extLst>
          </p:cNvPr>
          <p:cNvSpPr/>
          <p:nvPr/>
        </p:nvSpPr>
        <p:spPr>
          <a:xfrm>
            <a:off x="644434" y="265783"/>
            <a:ext cx="1001486" cy="6326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2400"/>
              </a:lnSpc>
            </a:pPr>
            <a:r>
              <a:rPr lang="en-US" sz="10000" b="1" spc="-1200" dirty="0">
                <a:solidFill>
                  <a:schemeClr val="bg1"/>
                </a:solidFill>
                <a:latin typeface="+mj-lt"/>
                <a:ea typeface="SimSun" panose="02010600030101010101" pitchFamily="2" charset="-122"/>
              </a:rPr>
              <a:t>JSON</a:t>
            </a:r>
          </a:p>
        </p:txBody>
      </p:sp>
      <p:sp>
        <p:nvSpPr>
          <p:cNvPr id="5" name="TextBox 4">
            <a:extLst>
              <a:ext uri="{FF2B5EF4-FFF2-40B4-BE49-F238E27FC236}">
                <a16:creationId xmlns:a16="http://schemas.microsoft.com/office/drawing/2014/main" id="{9D2BDC1A-5262-5AAC-98A2-16B4753A2127}"/>
              </a:ext>
            </a:extLst>
          </p:cNvPr>
          <p:cNvSpPr txBox="1"/>
          <p:nvPr/>
        </p:nvSpPr>
        <p:spPr>
          <a:xfrm>
            <a:off x="1315499" y="940525"/>
            <a:ext cx="1117614" cy="830997"/>
          </a:xfrm>
          <a:prstGeom prst="rect">
            <a:avLst/>
          </a:prstGeom>
          <a:noFill/>
        </p:spPr>
        <p:txBody>
          <a:bodyPr wrap="none" rtlCol="0">
            <a:spAutoFit/>
          </a:bodyPr>
          <a:lstStyle/>
          <a:p>
            <a:r>
              <a:rPr lang="en-US" sz="4800" b="1" dirty="0">
                <a:solidFill>
                  <a:schemeClr val="bg1"/>
                </a:solidFill>
                <a:latin typeface="+mj-lt"/>
              </a:rPr>
              <a:t>ava</a:t>
            </a:r>
          </a:p>
        </p:txBody>
      </p:sp>
      <p:sp>
        <p:nvSpPr>
          <p:cNvPr id="11" name="TextBox 10">
            <a:extLst>
              <a:ext uri="{FF2B5EF4-FFF2-40B4-BE49-F238E27FC236}">
                <a16:creationId xmlns:a16="http://schemas.microsoft.com/office/drawing/2014/main" id="{258E5844-50BE-A6AA-9623-B0EFD1BFD15D}"/>
              </a:ext>
            </a:extLst>
          </p:cNvPr>
          <p:cNvSpPr txBox="1"/>
          <p:nvPr/>
        </p:nvSpPr>
        <p:spPr>
          <a:xfrm>
            <a:off x="1415395" y="2477589"/>
            <a:ext cx="1739579" cy="830997"/>
          </a:xfrm>
          <a:prstGeom prst="rect">
            <a:avLst/>
          </a:prstGeom>
          <a:noFill/>
        </p:spPr>
        <p:txBody>
          <a:bodyPr wrap="none" rtlCol="0">
            <a:spAutoFit/>
          </a:bodyPr>
          <a:lstStyle/>
          <a:p>
            <a:r>
              <a:rPr lang="en-US" sz="4800" b="1" dirty="0" err="1">
                <a:solidFill>
                  <a:schemeClr val="bg1"/>
                </a:solidFill>
                <a:latin typeface="+mj-lt"/>
              </a:rPr>
              <a:t>cript</a:t>
            </a:r>
            <a:endParaRPr lang="en-US" sz="4800" b="1" dirty="0">
              <a:solidFill>
                <a:schemeClr val="bg1"/>
              </a:solidFill>
              <a:latin typeface="+mj-lt"/>
            </a:endParaRPr>
          </a:p>
        </p:txBody>
      </p:sp>
      <p:sp>
        <p:nvSpPr>
          <p:cNvPr id="12" name="TextBox 11">
            <a:extLst>
              <a:ext uri="{FF2B5EF4-FFF2-40B4-BE49-F238E27FC236}">
                <a16:creationId xmlns:a16="http://schemas.microsoft.com/office/drawing/2014/main" id="{E4B37169-D370-81CA-A9C1-45FB0A5E0AEE}"/>
              </a:ext>
            </a:extLst>
          </p:cNvPr>
          <p:cNvSpPr txBox="1"/>
          <p:nvPr/>
        </p:nvSpPr>
        <p:spPr>
          <a:xfrm>
            <a:off x="1477169" y="4014653"/>
            <a:ext cx="1739579" cy="830997"/>
          </a:xfrm>
          <a:prstGeom prst="rect">
            <a:avLst/>
          </a:prstGeom>
          <a:noFill/>
        </p:spPr>
        <p:txBody>
          <a:bodyPr wrap="none" rtlCol="0">
            <a:spAutoFit/>
          </a:bodyPr>
          <a:lstStyle/>
          <a:p>
            <a:r>
              <a:rPr lang="en-US" sz="4800" b="1" dirty="0" err="1">
                <a:solidFill>
                  <a:schemeClr val="bg1"/>
                </a:solidFill>
                <a:latin typeface="+mj-lt"/>
              </a:rPr>
              <a:t>bject</a:t>
            </a:r>
            <a:endParaRPr lang="en-US" sz="4800" b="1" dirty="0">
              <a:solidFill>
                <a:schemeClr val="bg1"/>
              </a:solidFill>
              <a:latin typeface="+mj-lt"/>
            </a:endParaRPr>
          </a:p>
        </p:txBody>
      </p:sp>
      <p:sp>
        <p:nvSpPr>
          <p:cNvPr id="13" name="TextBox 12">
            <a:extLst>
              <a:ext uri="{FF2B5EF4-FFF2-40B4-BE49-F238E27FC236}">
                <a16:creationId xmlns:a16="http://schemas.microsoft.com/office/drawing/2014/main" id="{B39F2647-835E-3BFA-643E-DB57C57DF970}"/>
              </a:ext>
            </a:extLst>
          </p:cNvPr>
          <p:cNvSpPr txBox="1"/>
          <p:nvPr/>
        </p:nvSpPr>
        <p:spPr>
          <a:xfrm>
            <a:off x="1415395" y="5603967"/>
            <a:ext cx="2361544" cy="830997"/>
          </a:xfrm>
          <a:prstGeom prst="rect">
            <a:avLst/>
          </a:prstGeom>
          <a:noFill/>
        </p:spPr>
        <p:txBody>
          <a:bodyPr wrap="none" rtlCol="0">
            <a:spAutoFit/>
          </a:bodyPr>
          <a:lstStyle/>
          <a:p>
            <a:r>
              <a:rPr lang="en-US" sz="4800" b="1" dirty="0" err="1">
                <a:solidFill>
                  <a:schemeClr val="bg1"/>
                </a:solidFill>
                <a:latin typeface="+mj-lt"/>
              </a:rPr>
              <a:t>otation</a:t>
            </a:r>
            <a:endParaRPr lang="en-US" sz="4800" b="1" dirty="0">
              <a:solidFill>
                <a:schemeClr val="bg1"/>
              </a:solidFill>
              <a:latin typeface="+mj-lt"/>
            </a:endParaRPr>
          </a:p>
        </p:txBody>
      </p:sp>
      <p:pic>
        <p:nvPicPr>
          <p:cNvPr id="1026" name="Picture 2" descr="JSON - Wikipedia">
            <a:extLst>
              <a:ext uri="{FF2B5EF4-FFF2-40B4-BE49-F238E27FC236}">
                <a16:creationId xmlns:a16="http://schemas.microsoft.com/office/drawing/2014/main" id="{5726D6FA-2AAB-5E71-4AF0-E7BFD62851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4298" y="4171236"/>
            <a:ext cx="2420981" cy="242098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1BBEC72-3F43-E420-82FA-77DBADF1FE6F}"/>
              </a:ext>
            </a:extLst>
          </p:cNvPr>
          <p:cNvSpPr txBox="1"/>
          <p:nvPr/>
        </p:nvSpPr>
        <p:spPr>
          <a:xfrm>
            <a:off x="4258490" y="536391"/>
            <a:ext cx="6456341" cy="6186309"/>
          </a:xfrm>
          <a:prstGeom prst="rect">
            <a:avLst/>
          </a:prstGeom>
          <a:noFill/>
        </p:spPr>
        <p:txBody>
          <a:bodyPr wrap="square">
            <a:spAutoFit/>
          </a:bodyPr>
          <a:lstStyle/>
          <a:p>
            <a:r>
              <a:rPr lang="en-US" sz="4400" b="0" dirty="0">
                <a:solidFill>
                  <a:srgbClr val="000000"/>
                </a:solidFill>
                <a:effectLst/>
                <a:latin typeface="Consolas" panose="020B0609020204030204" pitchFamily="49" charset="0"/>
              </a:rPr>
              <a:t>{</a:t>
            </a:r>
          </a:p>
          <a:p>
            <a:r>
              <a:rPr lang="en-US" sz="4400" b="0" dirty="0">
                <a:solidFill>
                  <a:srgbClr val="000000"/>
                </a:solidFill>
                <a:effectLst/>
                <a:latin typeface="Consolas" panose="020B0609020204030204" pitchFamily="49" charset="0"/>
              </a:rPr>
              <a:t>  </a:t>
            </a:r>
            <a:r>
              <a:rPr lang="en-US" sz="4400" dirty="0">
                <a:solidFill>
                  <a:srgbClr val="0451A5"/>
                </a:solidFill>
                <a:latin typeface="Consolas" panose="020B0609020204030204" pitchFamily="49" charset="0"/>
              </a:rPr>
              <a:t>"name"</a:t>
            </a:r>
            <a:r>
              <a:rPr lang="en-US" sz="4400" dirty="0">
                <a:solidFill>
                  <a:srgbClr val="000000"/>
                </a:solidFill>
                <a:latin typeface="Consolas" panose="020B0609020204030204" pitchFamily="49" charset="0"/>
              </a:rPr>
              <a:t>: </a:t>
            </a:r>
            <a:r>
              <a:rPr lang="en-US" sz="4400" dirty="0">
                <a:solidFill>
                  <a:srgbClr val="A31515"/>
                </a:solidFill>
                <a:latin typeface="Consolas" panose="020B0609020204030204" pitchFamily="49" charset="0"/>
              </a:rPr>
              <a:t>"Nuggets"</a:t>
            </a:r>
            <a:r>
              <a:rPr lang="en-US" sz="4400" dirty="0">
                <a:solidFill>
                  <a:srgbClr val="000000"/>
                </a:solidFill>
                <a:latin typeface="Consolas" panose="020B0609020204030204" pitchFamily="49" charset="0"/>
              </a:rPr>
              <a:t>,</a:t>
            </a:r>
          </a:p>
          <a:p>
            <a:r>
              <a:rPr lang="en-US" sz="4400" dirty="0">
                <a:solidFill>
                  <a:srgbClr val="0451A5"/>
                </a:solidFill>
                <a:latin typeface="Consolas" panose="020B0609020204030204" pitchFamily="49" charset="0"/>
              </a:rPr>
              <a:t>  "city"</a:t>
            </a:r>
            <a:r>
              <a:rPr lang="en-US" sz="4400" dirty="0">
                <a:solidFill>
                  <a:srgbClr val="000000"/>
                </a:solidFill>
                <a:latin typeface="Consolas" panose="020B0609020204030204" pitchFamily="49" charset="0"/>
              </a:rPr>
              <a:t>: </a:t>
            </a:r>
            <a:r>
              <a:rPr lang="en-US" sz="4400" dirty="0">
                <a:solidFill>
                  <a:srgbClr val="A31515"/>
                </a:solidFill>
                <a:latin typeface="Consolas" panose="020B0609020204030204" pitchFamily="49" charset="0"/>
              </a:rPr>
              <a:t>"Denver"</a:t>
            </a:r>
            <a:r>
              <a:rPr lang="en-US" sz="4400" dirty="0">
                <a:solidFill>
                  <a:srgbClr val="000000"/>
                </a:solidFill>
                <a:latin typeface="Consolas" panose="020B0609020204030204" pitchFamily="49" charset="0"/>
              </a:rPr>
              <a:t>,</a:t>
            </a:r>
          </a:p>
          <a:p>
            <a:r>
              <a:rPr lang="en-US" sz="4400" b="0" dirty="0">
                <a:solidFill>
                  <a:srgbClr val="000000"/>
                </a:solidFill>
                <a:effectLst/>
                <a:latin typeface="Consolas" panose="020B0609020204030204" pitchFamily="49" charset="0"/>
              </a:rPr>
              <a:t>  </a:t>
            </a:r>
            <a:r>
              <a:rPr lang="en-US" sz="4400" b="0" dirty="0">
                <a:solidFill>
                  <a:srgbClr val="0451A5"/>
                </a:solidFill>
                <a:effectLst/>
                <a:latin typeface="Consolas" panose="020B0609020204030204" pitchFamily="49" charset="0"/>
              </a:rPr>
              <a:t>"players"</a:t>
            </a:r>
            <a:r>
              <a:rPr lang="en-US" sz="4400" b="0" dirty="0">
                <a:solidFill>
                  <a:srgbClr val="000000"/>
                </a:solidFill>
                <a:effectLst/>
                <a:latin typeface="Consolas" panose="020B0609020204030204" pitchFamily="49" charset="0"/>
              </a:rPr>
              <a:t>: [</a:t>
            </a:r>
          </a:p>
          <a:p>
            <a:r>
              <a:rPr lang="en-US" sz="4400" b="0" dirty="0">
                <a:solidFill>
                  <a:srgbClr val="000000"/>
                </a:solidFill>
                <a:effectLst/>
                <a:latin typeface="Consolas" panose="020B0609020204030204" pitchFamily="49" charset="0"/>
              </a:rPr>
              <a:t>    </a:t>
            </a:r>
            <a:r>
              <a:rPr lang="en-US" sz="4400" b="0" dirty="0">
                <a:solidFill>
                  <a:srgbClr val="A31515"/>
                </a:solidFill>
                <a:effectLst/>
                <a:latin typeface="Consolas" panose="020B0609020204030204" pitchFamily="49" charset="0"/>
              </a:rPr>
              <a:t>"Nikola"</a:t>
            </a:r>
            <a:r>
              <a:rPr lang="en-US" sz="4400" b="0" dirty="0">
                <a:solidFill>
                  <a:srgbClr val="000000"/>
                </a:solidFill>
                <a:effectLst/>
                <a:latin typeface="Consolas" panose="020B0609020204030204" pitchFamily="49" charset="0"/>
              </a:rPr>
              <a:t>,</a:t>
            </a:r>
          </a:p>
          <a:p>
            <a:r>
              <a:rPr lang="en-US" sz="4400" b="0" dirty="0">
                <a:solidFill>
                  <a:srgbClr val="000000"/>
                </a:solidFill>
                <a:effectLst/>
                <a:latin typeface="Consolas" panose="020B0609020204030204" pitchFamily="49" charset="0"/>
              </a:rPr>
              <a:t>    </a:t>
            </a:r>
            <a:r>
              <a:rPr lang="en-US" sz="4400" b="0" dirty="0">
                <a:solidFill>
                  <a:srgbClr val="A31515"/>
                </a:solidFill>
                <a:effectLst/>
                <a:latin typeface="Consolas" panose="020B0609020204030204" pitchFamily="49" charset="0"/>
              </a:rPr>
              <a:t>"Jamal"</a:t>
            </a:r>
            <a:r>
              <a:rPr lang="en-US" sz="4400" b="0" dirty="0">
                <a:solidFill>
                  <a:srgbClr val="000000"/>
                </a:solidFill>
                <a:effectLst/>
                <a:latin typeface="Consolas" panose="020B0609020204030204" pitchFamily="49" charset="0"/>
              </a:rPr>
              <a:t>,</a:t>
            </a:r>
          </a:p>
          <a:p>
            <a:r>
              <a:rPr lang="en-US" sz="4400" b="0" dirty="0">
                <a:solidFill>
                  <a:srgbClr val="000000"/>
                </a:solidFill>
                <a:effectLst/>
                <a:latin typeface="Consolas" panose="020B0609020204030204" pitchFamily="49" charset="0"/>
              </a:rPr>
              <a:t>    </a:t>
            </a:r>
            <a:r>
              <a:rPr lang="en-US" sz="4400" b="0" dirty="0">
                <a:solidFill>
                  <a:srgbClr val="A31515"/>
                </a:solidFill>
                <a:effectLst/>
                <a:latin typeface="Consolas" panose="020B0609020204030204" pitchFamily="49" charset="0"/>
              </a:rPr>
              <a:t>"Michael"</a:t>
            </a:r>
            <a:endParaRPr lang="en-US" sz="4400" b="0" dirty="0">
              <a:solidFill>
                <a:srgbClr val="000000"/>
              </a:solidFill>
              <a:effectLst/>
              <a:latin typeface="Consolas" panose="020B0609020204030204" pitchFamily="49" charset="0"/>
            </a:endParaRPr>
          </a:p>
          <a:p>
            <a:r>
              <a:rPr lang="en-US" sz="4400" b="0" dirty="0">
                <a:solidFill>
                  <a:srgbClr val="000000"/>
                </a:solidFill>
                <a:effectLst/>
                <a:latin typeface="Consolas" panose="020B0609020204030204" pitchFamily="49" charset="0"/>
              </a:rPr>
              <a:t>  ]</a:t>
            </a:r>
          </a:p>
          <a:p>
            <a:r>
              <a:rPr lang="en-US" sz="4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234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500"/>
                                        <p:tgtEl>
                                          <p:spTgt spid="102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13"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3" y="2"/>
            <a:ext cx="12192003" cy="16032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400"/>
              </a:lnSpc>
            </a:pPr>
            <a:r>
              <a:rPr lang="en-US" sz="8800" spc="-1200" dirty="0">
                <a:solidFill>
                  <a:schemeClr val="tx1"/>
                </a:solidFill>
                <a:latin typeface="+mj-lt"/>
                <a:ea typeface="SimSun" panose="02010600030101010101" pitchFamily="2" charset="-122"/>
              </a:rPr>
              <a:t>quick facts</a:t>
            </a:r>
          </a:p>
        </p:txBody>
      </p:sp>
      <p:sp>
        <p:nvSpPr>
          <p:cNvPr id="2" name="Rectangle 1">
            <a:extLst>
              <a:ext uri="{FF2B5EF4-FFF2-40B4-BE49-F238E27FC236}">
                <a16:creationId xmlns:a16="http://schemas.microsoft.com/office/drawing/2014/main" id="{9C24A356-02A7-946F-AC25-ED7CA95DD91D}"/>
              </a:ext>
            </a:extLst>
          </p:cNvPr>
          <p:cNvSpPr/>
          <p:nvPr/>
        </p:nvSpPr>
        <p:spPr>
          <a:xfrm rot="5400000">
            <a:off x="5892799" y="558801"/>
            <a:ext cx="406403" cy="1219200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AADD6C4-3D3D-D415-715B-0D331F103B6E}"/>
              </a:ext>
            </a:extLst>
          </p:cNvPr>
          <p:cNvSpPr/>
          <p:nvPr/>
        </p:nvSpPr>
        <p:spPr>
          <a:xfrm>
            <a:off x="4953003" y="1"/>
            <a:ext cx="7238998" cy="133241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6A87D12-20EF-85D3-6007-B1074C57A8EA}"/>
              </a:ext>
            </a:extLst>
          </p:cNvPr>
          <p:cNvSpPr/>
          <p:nvPr/>
        </p:nvSpPr>
        <p:spPr>
          <a:xfrm>
            <a:off x="7238999" y="-14337"/>
            <a:ext cx="4953001" cy="179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E4E95B1B-4869-32C4-94D3-817FC34CFC52}"/>
              </a:ext>
            </a:extLst>
          </p:cNvPr>
          <p:cNvSpPr/>
          <p:nvPr/>
        </p:nvSpPr>
        <p:spPr bwMode="auto">
          <a:xfrm>
            <a:off x="1215476" y="1529155"/>
            <a:ext cx="9761043" cy="4725701"/>
          </a:xfrm>
          <a:prstGeom prst="rect">
            <a:avLst/>
          </a:prstGeom>
          <a:solidFill>
            <a:schemeClr val="bg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US" sz="3600" dirty="0">
                <a:solidFill>
                  <a:schemeClr val="tx1"/>
                </a:solidFill>
                <a:latin typeface="+mj-lt"/>
                <a:ea typeface="Segoe UI" pitchFamily="34" charset="0"/>
                <a:cs typeface="Courier New" panose="02070309020205020404" pitchFamily="49" charset="0"/>
              </a:rPr>
              <a:t>JSON is a lightweight data-interchange format. </a:t>
            </a:r>
            <a:r>
              <a:rPr lang="en-US" sz="3600" dirty="0">
                <a:solidFill>
                  <a:schemeClr val="bg2">
                    <a:lumMod val="75000"/>
                  </a:schemeClr>
                </a:solidFill>
                <a:latin typeface="+mj-lt"/>
                <a:ea typeface="Segoe UI" pitchFamily="34" charset="0"/>
                <a:cs typeface="Courier New" panose="02070309020205020404" pitchFamily="49" charset="0"/>
              </a:rPr>
              <a:t>JSON data is stored in </a:t>
            </a:r>
            <a:r>
              <a:rPr lang="en-US" sz="3600" b="1" dirty="0">
                <a:solidFill>
                  <a:schemeClr val="bg2">
                    <a:lumMod val="75000"/>
                  </a:schemeClr>
                </a:solidFill>
                <a:latin typeface="+mj-lt"/>
                <a:ea typeface="Segoe UI" pitchFamily="34" charset="0"/>
                <a:cs typeface="Courier New" panose="02070309020205020404" pitchFamily="49" charset="0"/>
              </a:rPr>
              <a:t>.</a:t>
            </a:r>
            <a:r>
              <a:rPr lang="en-US" sz="3600" b="1" dirty="0" err="1">
                <a:solidFill>
                  <a:schemeClr val="bg2">
                    <a:lumMod val="75000"/>
                  </a:schemeClr>
                </a:solidFill>
                <a:latin typeface="+mj-lt"/>
                <a:ea typeface="Segoe UI" pitchFamily="34" charset="0"/>
                <a:cs typeface="Courier New" panose="02070309020205020404" pitchFamily="49" charset="0"/>
              </a:rPr>
              <a:t>json</a:t>
            </a:r>
            <a:r>
              <a:rPr lang="en-US" sz="3600" dirty="0">
                <a:solidFill>
                  <a:schemeClr val="bg2">
                    <a:lumMod val="75000"/>
                  </a:schemeClr>
                </a:solidFill>
                <a:latin typeface="+mj-lt"/>
                <a:ea typeface="Segoe UI" pitchFamily="34" charset="0"/>
                <a:cs typeface="Courier New" panose="02070309020205020404" pitchFamily="49" charset="0"/>
              </a:rPr>
              <a:t> files. Object property names (keys) must be strings. JavaScript can easily convert JSON text into JavaScript objects, and convert JavaScript objects into JSON text as well. Many databases and APIs use the JSON format to send and receive data through the web.</a:t>
            </a:r>
            <a:endParaRPr lang="en-US" sz="3600" b="1" dirty="0">
              <a:solidFill>
                <a:schemeClr val="bg2">
                  <a:lumMod val="75000"/>
                </a:schemeClr>
              </a:solidFill>
              <a:latin typeface="+mj-lt"/>
              <a:ea typeface="Segoe UI" pitchFamily="34" charset="0"/>
              <a:cs typeface="Courier New" panose="02070309020205020404" pitchFamily="49" charset="0"/>
            </a:endParaRPr>
          </a:p>
        </p:txBody>
      </p:sp>
    </p:spTree>
    <p:extLst>
      <p:ext uri="{BB962C8B-B14F-4D97-AF65-F5344CB8AC3E}">
        <p14:creationId xmlns:p14="http://schemas.microsoft.com/office/powerpoint/2010/main" val="400140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3" y="2"/>
            <a:ext cx="12192003" cy="16032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400"/>
              </a:lnSpc>
            </a:pPr>
            <a:r>
              <a:rPr lang="en-US" sz="8800" spc="-1200" dirty="0">
                <a:solidFill>
                  <a:schemeClr val="tx1"/>
                </a:solidFill>
                <a:latin typeface="+mj-lt"/>
                <a:ea typeface="SimSun" panose="02010600030101010101" pitchFamily="2" charset="-122"/>
              </a:rPr>
              <a:t>quick facts</a:t>
            </a:r>
          </a:p>
        </p:txBody>
      </p:sp>
      <p:sp>
        <p:nvSpPr>
          <p:cNvPr id="2" name="Rectangle 1">
            <a:extLst>
              <a:ext uri="{FF2B5EF4-FFF2-40B4-BE49-F238E27FC236}">
                <a16:creationId xmlns:a16="http://schemas.microsoft.com/office/drawing/2014/main" id="{9C24A356-02A7-946F-AC25-ED7CA95DD91D}"/>
              </a:ext>
            </a:extLst>
          </p:cNvPr>
          <p:cNvSpPr/>
          <p:nvPr/>
        </p:nvSpPr>
        <p:spPr>
          <a:xfrm rot="5400000">
            <a:off x="5892799" y="558801"/>
            <a:ext cx="406403" cy="1219200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AADD6C4-3D3D-D415-715B-0D331F103B6E}"/>
              </a:ext>
            </a:extLst>
          </p:cNvPr>
          <p:cNvSpPr/>
          <p:nvPr/>
        </p:nvSpPr>
        <p:spPr>
          <a:xfrm>
            <a:off x="4953003" y="1"/>
            <a:ext cx="7238998" cy="133241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6A87D12-20EF-85D3-6007-B1074C57A8EA}"/>
              </a:ext>
            </a:extLst>
          </p:cNvPr>
          <p:cNvSpPr/>
          <p:nvPr/>
        </p:nvSpPr>
        <p:spPr>
          <a:xfrm>
            <a:off x="7238999" y="-14337"/>
            <a:ext cx="4953001" cy="179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E4E95B1B-4869-32C4-94D3-817FC34CFC52}"/>
              </a:ext>
            </a:extLst>
          </p:cNvPr>
          <p:cNvSpPr/>
          <p:nvPr/>
        </p:nvSpPr>
        <p:spPr bwMode="auto">
          <a:xfrm>
            <a:off x="1215476" y="1529155"/>
            <a:ext cx="9761043" cy="4725701"/>
          </a:xfrm>
          <a:prstGeom prst="rect">
            <a:avLst/>
          </a:prstGeom>
          <a:solidFill>
            <a:schemeClr val="bg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US" sz="3600" dirty="0">
                <a:solidFill>
                  <a:schemeClr val="bg2">
                    <a:lumMod val="75000"/>
                  </a:schemeClr>
                </a:solidFill>
                <a:latin typeface="+mj-lt"/>
                <a:ea typeface="Segoe UI" pitchFamily="34" charset="0"/>
                <a:cs typeface="Courier New" panose="02070309020205020404" pitchFamily="49" charset="0"/>
              </a:rPr>
              <a:t>JSON is a lightweight data-interchange format. </a:t>
            </a:r>
            <a:r>
              <a:rPr lang="en-US" sz="3600" dirty="0">
                <a:solidFill>
                  <a:schemeClr val="tx1"/>
                </a:solidFill>
                <a:latin typeface="+mj-lt"/>
                <a:ea typeface="Segoe UI" pitchFamily="34" charset="0"/>
                <a:cs typeface="Courier New" panose="02070309020205020404" pitchFamily="49" charset="0"/>
              </a:rPr>
              <a:t>JSON data is stored in </a:t>
            </a:r>
            <a:r>
              <a:rPr lang="en-US" sz="3600" b="1" dirty="0">
                <a:solidFill>
                  <a:schemeClr val="tx1"/>
                </a:solidFill>
                <a:latin typeface="+mj-lt"/>
                <a:ea typeface="Segoe UI" pitchFamily="34" charset="0"/>
                <a:cs typeface="Courier New" panose="02070309020205020404" pitchFamily="49" charset="0"/>
              </a:rPr>
              <a:t>.</a:t>
            </a:r>
            <a:r>
              <a:rPr lang="en-US" sz="3600" b="1" dirty="0" err="1">
                <a:solidFill>
                  <a:schemeClr val="tx1"/>
                </a:solidFill>
                <a:latin typeface="+mj-lt"/>
                <a:ea typeface="Segoe UI" pitchFamily="34" charset="0"/>
                <a:cs typeface="Courier New" panose="02070309020205020404" pitchFamily="49" charset="0"/>
              </a:rPr>
              <a:t>json</a:t>
            </a:r>
            <a:r>
              <a:rPr lang="en-US" sz="3600" dirty="0">
                <a:solidFill>
                  <a:schemeClr val="tx1"/>
                </a:solidFill>
                <a:latin typeface="+mj-lt"/>
                <a:ea typeface="Segoe UI" pitchFamily="34" charset="0"/>
                <a:cs typeface="Courier New" panose="02070309020205020404" pitchFamily="49" charset="0"/>
              </a:rPr>
              <a:t> files. </a:t>
            </a:r>
            <a:r>
              <a:rPr lang="en-US" sz="3600" dirty="0">
                <a:solidFill>
                  <a:schemeClr val="bg2">
                    <a:lumMod val="75000"/>
                  </a:schemeClr>
                </a:solidFill>
                <a:latin typeface="+mj-lt"/>
                <a:ea typeface="Segoe UI" pitchFamily="34" charset="0"/>
                <a:cs typeface="Courier New" panose="02070309020205020404" pitchFamily="49" charset="0"/>
              </a:rPr>
              <a:t>Object property names (keys) must be strings. JavaScript can easily convert JSON text into JavaScript objects, and convert JavaScript objects into JSON text as well. Many databases and APIs use the JSON format to send and receive data through the web.</a:t>
            </a:r>
            <a:endParaRPr lang="en-US" sz="3600" b="1" dirty="0">
              <a:solidFill>
                <a:schemeClr val="bg2">
                  <a:lumMod val="75000"/>
                </a:schemeClr>
              </a:solidFill>
              <a:latin typeface="+mj-lt"/>
              <a:ea typeface="Segoe UI" pitchFamily="34" charset="0"/>
              <a:cs typeface="Courier New" panose="02070309020205020404" pitchFamily="49" charset="0"/>
            </a:endParaRPr>
          </a:p>
        </p:txBody>
      </p:sp>
    </p:spTree>
    <p:extLst>
      <p:ext uri="{BB962C8B-B14F-4D97-AF65-F5344CB8AC3E}">
        <p14:creationId xmlns:p14="http://schemas.microsoft.com/office/powerpoint/2010/main" val="283475872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3" y="2"/>
            <a:ext cx="12192003" cy="16032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400"/>
              </a:lnSpc>
            </a:pPr>
            <a:r>
              <a:rPr lang="en-US" sz="8800" spc="-1200" dirty="0">
                <a:solidFill>
                  <a:schemeClr val="tx1"/>
                </a:solidFill>
                <a:latin typeface="+mj-lt"/>
                <a:ea typeface="SimSun" panose="02010600030101010101" pitchFamily="2" charset="-122"/>
              </a:rPr>
              <a:t>quick facts</a:t>
            </a:r>
          </a:p>
        </p:txBody>
      </p:sp>
      <p:sp>
        <p:nvSpPr>
          <p:cNvPr id="2" name="Rectangle 1">
            <a:extLst>
              <a:ext uri="{FF2B5EF4-FFF2-40B4-BE49-F238E27FC236}">
                <a16:creationId xmlns:a16="http://schemas.microsoft.com/office/drawing/2014/main" id="{9C24A356-02A7-946F-AC25-ED7CA95DD91D}"/>
              </a:ext>
            </a:extLst>
          </p:cNvPr>
          <p:cNvSpPr/>
          <p:nvPr/>
        </p:nvSpPr>
        <p:spPr>
          <a:xfrm rot="5400000">
            <a:off x="5892799" y="558801"/>
            <a:ext cx="406403" cy="1219200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AADD6C4-3D3D-D415-715B-0D331F103B6E}"/>
              </a:ext>
            </a:extLst>
          </p:cNvPr>
          <p:cNvSpPr/>
          <p:nvPr/>
        </p:nvSpPr>
        <p:spPr>
          <a:xfrm>
            <a:off x="4953003" y="1"/>
            <a:ext cx="7238998" cy="133241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6A87D12-20EF-85D3-6007-B1074C57A8EA}"/>
              </a:ext>
            </a:extLst>
          </p:cNvPr>
          <p:cNvSpPr/>
          <p:nvPr/>
        </p:nvSpPr>
        <p:spPr>
          <a:xfrm>
            <a:off x="7238999" y="-14337"/>
            <a:ext cx="4953001" cy="179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E4E95B1B-4869-32C4-94D3-817FC34CFC52}"/>
              </a:ext>
            </a:extLst>
          </p:cNvPr>
          <p:cNvSpPr/>
          <p:nvPr/>
        </p:nvSpPr>
        <p:spPr bwMode="auto">
          <a:xfrm>
            <a:off x="1215476" y="1529155"/>
            <a:ext cx="9761043" cy="4725701"/>
          </a:xfrm>
          <a:prstGeom prst="rect">
            <a:avLst/>
          </a:prstGeom>
          <a:solidFill>
            <a:schemeClr val="bg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US" sz="3600" dirty="0">
                <a:solidFill>
                  <a:schemeClr val="bg2">
                    <a:lumMod val="75000"/>
                  </a:schemeClr>
                </a:solidFill>
                <a:latin typeface="+mj-lt"/>
                <a:ea typeface="Segoe UI" pitchFamily="34" charset="0"/>
                <a:cs typeface="Courier New" panose="02070309020205020404" pitchFamily="49" charset="0"/>
              </a:rPr>
              <a:t>JSON is a lightweight data-interchange format. JSON data is stored in </a:t>
            </a:r>
            <a:r>
              <a:rPr lang="en-US" sz="3600" b="1" dirty="0">
                <a:solidFill>
                  <a:schemeClr val="bg2">
                    <a:lumMod val="75000"/>
                  </a:schemeClr>
                </a:solidFill>
                <a:latin typeface="+mj-lt"/>
                <a:ea typeface="Segoe UI" pitchFamily="34" charset="0"/>
                <a:cs typeface="Courier New" panose="02070309020205020404" pitchFamily="49" charset="0"/>
              </a:rPr>
              <a:t>.</a:t>
            </a:r>
            <a:r>
              <a:rPr lang="en-US" sz="3600" b="1" dirty="0" err="1">
                <a:solidFill>
                  <a:schemeClr val="bg2">
                    <a:lumMod val="75000"/>
                  </a:schemeClr>
                </a:solidFill>
                <a:latin typeface="+mj-lt"/>
                <a:ea typeface="Segoe UI" pitchFamily="34" charset="0"/>
                <a:cs typeface="Courier New" panose="02070309020205020404" pitchFamily="49" charset="0"/>
              </a:rPr>
              <a:t>json</a:t>
            </a:r>
            <a:r>
              <a:rPr lang="en-US" sz="3600" dirty="0">
                <a:solidFill>
                  <a:schemeClr val="bg2">
                    <a:lumMod val="75000"/>
                  </a:schemeClr>
                </a:solidFill>
                <a:latin typeface="+mj-lt"/>
                <a:ea typeface="Segoe UI" pitchFamily="34" charset="0"/>
                <a:cs typeface="Courier New" panose="02070309020205020404" pitchFamily="49" charset="0"/>
              </a:rPr>
              <a:t> files. </a:t>
            </a:r>
            <a:r>
              <a:rPr lang="en-US" sz="3600" dirty="0">
                <a:solidFill>
                  <a:schemeClr val="tx1"/>
                </a:solidFill>
                <a:latin typeface="+mj-lt"/>
                <a:ea typeface="Segoe UI" pitchFamily="34" charset="0"/>
                <a:cs typeface="Courier New" panose="02070309020205020404" pitchFamily="49" charset="0"/>
              </a:rPr>
              <a:t>Object property names (keys) must be strings. </a:t>
            </a:r>
            <a:r>
              <a:rPr lang="en-US" sz="3600" dirty="0">
                <a:solidFill>
                  <a:schemeClr val="bg2">
                    <a:lumMod val="75000"/>
                  </a:schemeClr>
                </a:solidFill>
                <a:latin typeface="+mj-lt"/>
                <a:ea typeface="Segoe UI" pitchFamily="34" charset="0"/>
                <a:cs typeface="Courier New" panose="02070309020205020404" pitchFamily="49" charset="0"/>
              </a:rPr>
              <a:t>JavaScript can easily convert JSON text into JavaScript objects, and convert JavaScript objects into JSON text as well. Many databases and APIs use the JSON format to send and receive data through the web.</a:t>
            </a:r>
            <a:endParaRPr lang="en-US" sz="3600" b="1" dirty="0">
              <a:solidFill>
                <a:schemeClr val="bg2">
                  <a:lumMod val="75000"/>
                </a:schemeClr>
              </a:solidFill>
              <a:latin typeface="+mj-lt"/>
              <a:ea typeface="Segoe UI" pitchFamily="34" charset="0"/>
              <a:cs typeface="Courier New" panose="02070309020205020404" pitchFamily="49" charset="0"/>
            </a:endParaRPr>
          </a:p>
        </p:txBody>
      </p:sp>
    </p:spTree>
    <p:extLst>
      <p:ext uri="{BB962C8B-B14F-4D97-AF65-F5344CB8AC3E}">
        <p14:creationId xmlns:p14="http://schemas.microsoft.com/office/powerpoint/2010/main" val="410406075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3" y="2"/>
            <a:ext cx="12192003" cy="16032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400"/>
              </a:lnSpc>
            </a:pPr>
            <a:r>
              <a:rPr lang="en-US" sz="8800" spc="-1200" dirty="0">
                <a:solidFill>
                  <a:schemeClr val="tx1"/>
                </a:solidFill>
                <a:latin typeface="+mj-lt"/>
                <a:ea typeface="SimSun" panose="02010600030101010101" pitchFamily="2" charset="-122"/>
              </a:rPr>
              <a:t>quick facts</a:t>
            </a:r>
          </a:p>
        </p:txBody>
      </p:sp>
      <p:sp>
        <p:nvSpPr>
          <p:cNvPr id="2" name="Rectangle 1">
            <a:extLst>
              <a:ext uri="{FF2B5EF4-FFF2-40B4-BE49-F238E27FC236}">
                <a16:creationId xmlns:a16="http://schemas.microsoft.com/office/drawing/2014/main" id="{9C24A356-02A7-946F-AC25-ED7CA95DD91D}"/>
              </a:ext>
            </a:extLst>
          </p:cNvPr>
          <p:cNvSpPr/>
          <p:nvPr/>
        </p:nvSpPr>
        <p:spPr>
          <a:xfrm rot="5400000">
            <a:off x="5892799" y="558801"/>
            <a:ext cx="406403" cy="1219200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AADD6C4-3D3D-D415-715B-0D331F103B6E}"/>
              </a:ext>
            </a:extLst>
          </p:cNvPr>
          <p:cNvSpPr/>
          <p:nvPr/>
        </p:nvSpPr>
        <p:spPr>
          <a:xfrm>
            <a:off x="4953003" y="1"/>
            <a:ext cx="7238998" cy="133241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6A87D12-20EF-85D3-6007-B1074C57A8EA}"/>
              </a:ext>
            </a:extLst>
          </p:cNvPr>
          <p:cNvSpPr/>
          <p:nvPr/>
        </p:nvSpPr>
        <p:spPr>
          <a:xfrm>
            <a:off x="7238999" y="-14337"/>
            <a:ext cx="4953001" cy="179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E4E95B1B-4869-32C4-94D3-817FC34CFC52}"/>
              </a:ext>
            </a:extLst>
          </p:cNvPr>
          <p:cNvSpPr/>
          <p:nvPr/>
        </p:nvSpPr>
        <p:spPr bwMode="auto">
          <a:xfrm>
            <a:off x="1215476" y="1529155"/>
            <a:ext cx="9761043" cy="4725701"/>
          </a:xfrm>
          <a:prstGeom prst="rect">
            <a:avLst/>
          </a:prstGeom>
          <a:solidFill>
            <a:schemeClr val="bg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US" sz="3600" dirty="0">
                <a:solidFill>
                  <a:schemeClr val="bg2">
                    <a:lumMod val="75000"/>
                  </a:schemeClr>
                </a:solidFill>
                <a:latin typeface="+mj-lt"/>
                <a:ea typeface="Segoe UI" pitchFamily="34" charset="0"/>
                <a:cs typeface="Courier New" panose="02070309020205020404" pitchFamily="49" charset="0"/>
              </a:rPr>
              <a:t>JSON is a lightweight data-interchange format. JSON data is stored in </a:t>
            </a:r>
            <a:r>
              <a:rPr lang="en-US" sz="3600" b="1" dirty="0">
                <a:solidFill>
                  <a:schemeClr val="bg2">
                    <a:lumMod val="75000"/>
                  </a:schemeClr>
                </a:solidFill>
                <a:latin typeface="+mj-lt"/>
                <a:ea typeface="Segoe UI" pitchFamily="34" charset="0"/>
                <a:cs typeface="Courier New" panose="02070309020205020404" pitchFamily="49" charset="0"/>
              </a:rPr>
              <a:t>.</a:t>
            </a:r>
            <a:r>
              <a:rPr lang="en-US" sz="3600" b="1" dirty="0" err="1">
                <a:solidFill>
                  <a:schemeClr val="bg2">
                    <a:lumMod val="75000"/>
                  </a:schemeClr>
                </a:solidFill>
                <a:latin typeface="+mj-lt"/>
                <a:ea typeface="Segoe UI" pitchFamily="34" charset="0"/>
                <a:cs typeface="Courier New" panose="02070309020205020404" pitchFamily="49" charset="0"/>
              </a:rPr>
              <a:t>json</a:t>
            </a:r>
            <a:r>
              <a:rPr lang="en-US" sz="3600" dirty="0">
                <a:solidFill>
                  <a:schemeClr val="bg2">
                    <a:lumMod val="75000"/>
                  </a:schemeClr>
                </a:solidFill>
                <a:latin typeface="+mj-lt"/>
                <a:ea typeface="Segoe UI" pitchFamily="34" charset="0"/>
                <a:cs typeface="Courier New" panose="02070309020205020404" pitchFamily="49" charset="0"/>
              </a:rPr>
              <a:t> files. Object property names (keys) must be strings. </a:t>
            </a:r>
            <a:r>
              <a:rPr lang="en-US" sz="3600" dirty="0">
                <a:solidFill>
                  <a:schemeClr val="tx1"/>
                </a:solidFill>
                <a:latin typeface="+mj-lt"/>
                <a:ea typeface="Segoe UI" pitchFamily="34" charset="0"/>
                <a:cs typeface="Courier New" panose="02070309020205020404" pitchFamily="49" charset="0"/>
              </a:rPr>
              <a:t>JavaScript can easily convert JSON text into JavaScript objects, and convert JavaScript objects into JSON text as well. </a:t>
            </a:r>
            <a:r>
              <a:rPr lang="en-US" sz="3600" dirty="0">
                <a:solidFill>
                  <a:schemeClr val="bg2">
                    <a:lumMod val="75000"/>
                  </a:schemeClr>
                </a:solidFill>
                <a:latin typeface="+mj-lt"/>
                <a:ea typeface="Segoe UI" pitchFamily="34" charset="0"/>
                <a:cs typeface="Courier New" panose="02070309020205020404" pitchFamily="49" charset="0"/>
              </a:rPr>
              <a:t>Many databases and APIs use the JSON format to send and receive data through the web.</a:t>
            </a:r>
            <a:endParaRPr lang="en-US" sz="3600" b="1" dirty="0">
              <a:solidFill>
                <a:schemeClr val="bg2">
                  <a:lumMod val="75000"/>
                </a:schemeClr>
              </a:solidFill>
              <a:latin typeface="+mj-lt"/>
              <a:ea typeface="Segoe UI" pitchFamily="34" charset="0"/>
              <a:cs typeface="Courier New" panose="02070309020205020404" pitchFamily="49" charset="0"/>
            </a:endParaRPr>
          </a:p>
        </p:txBody>
      </p:sp>
    </p:spTree>
    <p:extLst>
      <p:ext uri="{BB962C8B-B14F-4D97-AF65-F5344CB8AC3E}">
        <p14:creationId xmlns:p14="http://schemas.microsoft.com/office/powerpoint/2010/main" val="368530561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3" y="2"/>
            <a:ext cx="12192003" cy="16032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400"/>
              </a:lnSpc>
            </a:pPr>
            <a:r>
              <a:rPr lang="en-US" sz="8800" spc="-1200" dirty="0">
                <a:solidFill>
                  <a:schemeClr val="tx1"/>
                </a:solidFill>
                <a:latin typeface="+mj-lt"/>
                <a:ea typeface="SimSun" panose="02010600030101010101" pitchFamily="2" charset="-122"/>
              </a:rPr>
              <a:t>quick facts</a:t>
            </a:r>
          </a:p>
        </p:txBody>
      </p:sp>
      <p:sp>
        <p:nvSpPr>
          <p:cNvPr id="2" name="Rectangle 1">
            <a:extLst>
              <a:ext uri="{FF2B5EF4-FFF2-40B4-BE49-F238E27FC236}">
                <a16:creationId xmlns:a16="http://schemas.microsoft.com/office/drawing/2014/main" id="{9C24A356-02A7-946F-AC25-ED7CA95DD91D}"/>
              </a:ext>
            </a:extLst>
          </p:cNvPr>
          <p:cNvSpPr/>
          <p:nvPr/>
        </p:nvSpPr>
        <p:spPr>
          <a:xfrm rot="5400000">
            <a:off x="5892799" y="558801"/>
            <a:ext cx="406403" cy="1219200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AADD6C4-3D3D-D415-715B-0D331F103B6E}"/>
              </a:ext>
            </a:extLst>
          </p:cNvPr>
          <p:cNvSpPr/>
          <p:nvPr/>
        </p:nvSpPr>
        <p:spPr>
          <a:xfrm>
            <a:off x="4953003" y="1"/>
            <a:ext cx="7238998" cy="133241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6A87D12-20EF-85D3-6007-B1074C57A8EA}"/>
              </a:ext>
            </a:extLst>
          </p:cNvPr>
          <p:cNvSpPr/>
          <p:nvPr/>
        </p:nvSpPr>
        <p:spPr>
          <a:xfrm>
            <a:off x="7238999" y="-14337"/>
            <a:ext cx="4953001" cy="179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E4E95B1B-4869-32C4-94D3-817FC34CFC52}"/>
              </a:ext>
            </a:extLst>
          </p:cNvPr>
          <p:cNvSpPr/>
          <p:nvPr/>
        </p:nvSpPr>
        <p:spPr bwMode="auto">
          <a:xfrm>
            <a:off x="1215476" y="1529155"/>
            <a:ext cx="9761043" cy="4725701"/>
          </a:xfrm>
          <a:prstGeom prst="rect">
            <a:avLst/>
          </a:prstGeom>
          <a:solidFill>
            <a:schemeClr val="bg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US" sz="3600" dirty="0">
                <a:solidFill>
                  <a:schemeClr val="bg2">
                    <a:lumMod val="75000"/>
                  </a:schemeClr>
                </a:solidFill>
                <a:latin typeface="+mj-lt"/>
                <a:ea typeface="Segoe UI" pitchFamily="34" charset="0"/>
                <a:cs typeface="Courier New" panose="02070309020205020404" pitchFamily="49" charset="0"/>
              </a:rPr>
              <a:t>JSON is a lightweight data-interchange format. JSON data is stored in </a:t>
            </a:r>
            <a:r>
              <a:rPr lang="en-US" sz="3600" b="1" dirty="0">
                <a:solidFill>
                  <a:schemeClr val="bg2">
                    <a:lumMod val="75000"/>
                  </a:schemeClr>
                </a:solidFill>
                <a:latin typeface="+mj-lt"/>
                <a:ea typeface="Segoe UI" pitchFamily="34" charset="0"/>
                <a:cs typeface="Courier New" panose="02070309020205020404" pitchFamily="49" charset="0"/>
              </a:rPr>
              <a:t>.</a:t>
            </a:r>
            <a:r>
              <a:rPr lang="en-US" sz="3600" b="1" dirty="0" err="1">
                <a:solidFill>
                  <a:schemeClr val="bg2">
                    <a:lumMod val="75000"/>
                  </a:schemeClr>
                </a:solidFill>
                <a:latin typeface="+mj-lt"/>
                <a:ea typeface="Segoe UI" pitchFamily="34" charset="0"/>
                <a:cs typeface="Courier New" panose="02070309020205020404" pitchFamily="49" charset="0"/>
              </a:rPr>
              <a:t>json</a:t>
            </a:r>
            <a:r>
              <a:rPr lang="en-US" sz="3600" dirty="0">
                <a:solidFill>
                  <a:schemeClr val="bg2">
                    <a:lumMod val="75000"/>
                  </a:schemeClr>
                </a:solidFill>
                <a:latin typeface="+mj-lt"/>
                <a:ea typeface="Segoe UI" pitchFamily="34" charset="0"/>
                <a:cs typeface="Courier New" panose="02070309020205020404" pitchFamily="49" charset="0"/>
              </a:rPr>
              <a:t> files. Object property names (keys) must be strings. JavaScript can easily convert JSON text into JavaScript objects, and convert JavaScript objects into JSON text as well. </a:t>
            </a:r>
            <a:r>
              <a:rPr lang="en-US" sz="3600" dirty="0">
                <a:solidFill>
                  <a:schemeClr val="tx1"/>
                </a:solidFill>
                <a:latin typeface="+mj-lt"/>
                <a:ea typeface="Segoe UI" pitchFamily="34" charset="0"/>
                <a:cs typeface="Courier New" panose="02070309020205020404" pitchFamily="49" charset="0"/>
              </a:rPr>
              <a:t>Many databases and APIs use the JSON format to send and receive data through the web.</a:t>
            </a:r>
            <a:endParaRPr lang="en-US" sz="3600" b="1" dirty="0">
              <a:solidFill>
                <a:schemeClr val="tx1"/>
              </a:solidFill>
              <a:latin typeface="+mj-lt"/>
              <a:ea typeface="Segoe UI" pitchFamily="34" charset="0"/>
              <a:cs typeface="Courier New" panose="02070309020205020404" pitchFamily="49" charset="0"/>
            </a:endParaRPr>
          </a:p>
        </p:txBody>
      </p:sp>
    </p:spTree>
    <p:extLst>
      <p:ext uri="{BB962C8B-B14F-4D97-AF65-F5344CB8AC3E}">
        <p14:creationId xmlns:p14="http://schemas.microsoft.com/office/powerpoint/2010/main" val="228588710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16A6EA5-FD5F-8225-2518-7323F56C0EE5}"/>
              </a:ext>
            </a:extLst>
          </p:cNvPr>
          <p:cNvSpPr/>
          <p:nvPr/>
        </p:nvSpPr>
        <p:spPr>
          <a:xfrm>
            <a:off x="524690" y="3937716"/>
            <a:ext cx="7258595" cy="606948"/>
          </a:xfrm>
          <a:prstGeom prst="rect">
            <a:avLst/>
          </a:prstGeom>
          <a:solidFill>
            <a:srgbClr val="CCFFCC"/>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7736C8-68F6-0223-C220-D6853CB89BB9}"/>
              </a:ext>
            </a:extLst>
          </p:cNvPr>
          <p:cNvSpPr/>
          <p:nvPr/>
        </p:nvSpPr>
        <p:spPr>
          <a:xfrm>
            <a:off x="452844" y="2275589"/>
            <a:ext cx="6252756" cy="606948"/>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7CA12E7-C569-882D-AAA8-ADB866D29B3F}"/>
              </a:ext>
            </a:extLst>
          </p:cNvPr>
          <p:cNvSpPr/>
          <p:nvPr/>
        </p:nvSpPr>
        <p:spPr>
          <a:xfrm>
            <a:off x="4291511" y="-322217"/>
            <a:ext cx="7900489" cy="1900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2400"/>
              </a:lnSpc>
            </a:pPr>
            <a:r>
              <a:rPr lang="en-US" sz="8800" spc="-1200" dirty="0">
                <a:solidFill>
                  <a:schemeClr val="tx1"/>
                </a:solidFill>
                <a:latin typeface="+mj-lt"/>
                <a:ea typeface="SimSun" panose="02010600030101010101" pitchFamily="2" charset="-122"/>
              </a:rPr>
              <a:t>working with </a:t>
            </a:r>
            <a:r>
              <a:rPr lang="en-US" sz="8800" spc="-1200" dirty="0" err="1">
                <a:solidFill>
                  <a:schemeClr val="tx1"/>
                </a:solidFill>
                <a:latin typeface="+mj-lt"/>
                <a:ea typeface="SimSun" panose="02010600030101010101" pitchFamily="2" charset="-122"/>
              </a:rPr>
              <a:t>json</a:t>
            </a:r>
            <a:endParaRPr lang="en-US" sz="8800" spc="-1200" dirty="0">
              <a:solidFill>
                <a:schemeClr val="tx1"/>
              </a:solidFill>
              <a:latin typeface="+mj-lt"/>
              <a:ea typeface="SimSun" panose="02010600030101010101" pitchFamily="2" charset="-122"/>
            </a:endParaRPr>
          </a:p>
        </p:txBody>
      </p:sp>
      <p:sp>
        <p:nvSpPr>
          <p:cNvPr id="2" name="Rectangle 1">
            <a:extLst>
              <a:ext uri="{FF2B5EF4-FFF2-40B4-BE49-F238E27FC236}">
                <a16:creationId xmlns:a16="http://schemas.microsoft.com/office/drawing/2014/main" id="{9C24A356-02A7-946F-AC25-ED7CA95DD91D}"/>
              </a:ext>
            </a:extLst>
          </p:cNvPr>
          <p:cNvSpPr/>
          <p:nvPr/>
        </p:nvSpPr>
        <p:spPr>
          <a:xfrm>
            <a:off x="11785597" y="-1"/>
            <a:ext cx="406403" cy="6857999"/>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AADD6C4-3D3D-D415-715B-0D331F103B6E}"/>
              </a:ext>
            </a:extLst>
          </p:cNvPr>
          <p:cNvSpPr/>
          <p:nvPr/>
        </p:nvSpPr>
        <p:spPr>
          <a:xfrm>
            <a:off x="-1" y="-1"/>
            <a:ext cx="4153989" cy="103632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26C5432-0231-4F5E-22D6-87C612408AB0}"/>
              </a:ext>
            </a:extLst>
          </p:cNvPr>
          <p:cNvSpPr txBox="1"/>
          <p:nvPr/>
        </p:nvSpPr>
        <p:spPr>
          <a:xfrm>
            <a:off x="452844" y="1613869"/>
            <a:ext cx="11051178" cy="1323439"/>
          </a:xfrm>
          <a:prstGeom prst="rect">
            <a:avLst/>
          </a:prstGeom>
          <a:noFill/>
        </p:spPr>
        <p:txBody>
          <a:bodyPr wrap="square">
            <a:spAutoFit/>
          </a:bodyPr>
          <a:lstStyle/>
          <a:p>
            <a:r>
              <a:rPr lang="en-US" sz="4000" b="0" dirty="0">
                <a:solidFill>
                  <a:srgbClr val="0000FF"/>
                </a:solidFill>
                <a:effectLst/>
                <a:latin typeface="Consolas" panose="020B0609020204030204" pitchFamily="49" charset="0"/>
              </a:rPr>
              <a:t>let</a:t>
            </a:r>
            <a:r>
              <a:rPr lang="en-US" sz="4000" b="0" dirty="0">
                <a:solidFill>
                  <a:srgbClr val="000000"/>
                </a:solidFill>
                <a:effectLst/>
                <a:latin typeface="Consolas" panose="020B0609020204030204" pitchFamily="49" charset="0"/>
              </a:rPr>
              <a:t> merch = [</a:t>
            </a:r>
            <a:r>
              <a:rPr lang="en-US" sz="4000" b="0" dirty="0">
                <a:solidFill>
                  <a:srgbClr val="A31515"/>
                </a:solidFill>
                <a:effectLst/>
                <a:latin typeface="Consolas" panose="020B0609020204030204" pitchFamily="49" charset="0"/>
              </a:rPr>
              <a:t>"shirt"</a:t>
            </a:r>
            <a:r>
              <a:rPr lang="en-US" sz="4000" b="0" dirty="0">
                <a:solidFill>
                  <a:srgbClr val="000000"/>
                </a:solidFill>
                <a:effectLst/>
                <a:latin typeface="Consolas" panose="020B0609020204030204" pitchFamily="49" charset="0"/>
              </a:rPr>
              <a:t>, </a:t>
            </a:r>
            <a:r>
              <a:rPr lang="en-US" sz="4000" b="0" dirty="0">
                <a:solidFill>
                  <a:srgbClr val="A31515"/>
                </a:solidFill>
                <a:effectLst/>
                <a:latin typeface="Consolas" panose="020B0609020204030204" pitchFamily="49" charset="0"/>
              </a:rPr>
              <a:t>"hat"</a:t>
            </a:r>
            <a:r>
              <a:rPr lang="en-US" sz="4000" b="0" dirty="0">
                <a:solidFill>
                  <a:srgbClr val="000000"/>
                </a:solidFill>
                <a:effectLst/>
                <a:latin typeface="Consolas" panose="020B0609020204030204" pitchFamily="49" charset="0"/>
              </a:rPr>
              <a:t>, </a:t>
            </a:r>
            <a:r>
              <a:rPr lang="en-US" sz="4000" b="0" dirty="0">
                <a:solidFill>
                  <a:srgbClr val="A31515"/>
                </a:solidFill>
                <a:effectLst/>
                <a:latin typeface="Consolas" panose="020B0609020204030204" pitchFamily="49" charset="0"/>
              </a:rPr>
              <a:t>"socks"</a:t>
            </a:r>
            <a:r>
              <a:rPr lang="en-US" sz="4000" b="0" dirty="0">
                <a:solidFill>
                  <a:srgbClr val="000000"/>
                </a:solidFill>
                <a:effectLst/>
                <a:latin typeface="Consolas" panose="020B0609020204030204" pitchFamily="49" charset="0"/>
              </a:rPr>
              <a:t>];</a:t>
            </a:r>
          </a:p>
          <a:p>
            <a:r>
              <a:rPr lang="en-US" sz="4000" b="1" dirty="0" err="1">
                <a:solidFill>
                  <a:srgbClr val="000000"/>
                </a:solidFill>
                <a:effectLst/>
                <a:latin typeface="Consolas" panose="020B0609020204030204" pitchFamily="49" charset="0"/>
              </a:rPr>
              <a:t>JSON.stringify</a:t>
            </a:r>
            <a:r>
              <a:rPr lang="en-US" sz="4000" b="0" dirty="0">
                <a:solidFill>
                  <a:srgbClr val="000000"/>
                </a:solidFill>
                <a:effectLst/>
                <a:latin typeface="Consolas" panose="020B0609020204030204" pitchFamily="49" charset="0"/>
              </a:rPr>
              <a:t>(merch);</a:t>
            </a:r>
            <a:endParaRPr lang="en-US" sz="4000" b="0" dirty="0">
              <a:solidFill>
                <a:srgbClr val="00B05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62E3E849-8C17-2D90-2B6F-C2E7862C5127}"/>
              </a:ext>
            </a:extLst>
          </p:cNvPr>
          <p:cNvSpPr txBox="1"/>
          <p:nvPr/>
        </p:nvSpPr>
        <p:spPr>
          <a:xfrm>
            <a:off x="452844" y="3261714"/>
            <a:ext cx="11051178" cy="1323439"/>
          </a:xfrm>
          <a:prstGeom prst="rect">
            <a:avLst/>
          </a:prstGeom>
          <a:noFill/>
        </p:spPr>
        <p:txBody>
          <a:bodyPr wrap="square">
            <a:spAutoFit/>
          </a:bodyPr>
          <a:lstStyle/>
          <a:p>
            <a:r>
              <a:rPr lang="en-US" sz="4000" b="0" dirty="0">
                <a:solidFill>
                  <a:srgbClr val="0000FF"/>
                </a:solidFill>
                <a:effectLst/>
                <a:latin typeface="Consolas" panose="020B0609020204030204" pitchFamily="49" charset="0"/>
              </a:rPr>
              <a:t>let</a:t>
            </a:r>
            <a:r>
              <a:rPr lang="en-US" sz="4000" b="0" dirty="0">
                <a:solidFill>
                  <a:srgbClr val="000000"/>
                </a:solidFill>
                <a:effectLst/>
                <a:latin typeface="Consolas" panose="020B0609020204030204" pitchFamily="49" charset="0"/>
              </a:rPr>
              <a:t> </a:t>
            </a:r>
            <a:r>
              <a:rPr lang="en-US" sz="4000" dirty="0">
                <a:solidFill>
                  <a:srgbClr val="000000"/>
                </a:solidFill>
                <a:latin typeface="Consolas" panose="020B0609020204030204" pitchFamily="49" charset="0"/>
              </a:rPr>
              <a:t>txt</a:t>
            </a:r>
            <a:r>
              <a:rPr lang="en-US" sz="4000" b="0" dirty="0">
                <a:solidFill>
                  <a:srgbClr val="000000"/>
                </a:solidFill>
                <a:effectLst/>
                <a:latin typeface="Consolas" panose="020B0609020204030204" pitchFamily="49" charset="0"/>
              </a:rPr>
              <a:t> = </a:t>
            </a:r>
            <a:r>
              <a:rPr lang="en-US" sz="4000" b="0" dirty="0">
                <a:solidFill>
                  <a:srgbClr val="A31515"/>
                </a:solidFill>
                <a:effectLst/>
                <a:latin typeface="Consolas" panose="020B0609020204030204" pitchFamily="49" charset="0"/>
              </a:rPr>
              <a:t>`["shirt", "socks", "hat"]`</a:t>
            </a:r>
            <a:r>
              <a:rPr lang="en-US" sz="4000" b="0" dirty="0">
                <a:solidFill>
                  <a:srgbClr val="000000"/>
                </a:solidFill>
                <a:effectLst/>
                <a:latin typeface="Consolas" panose="020B0609020204030204" pitchFamily="49" charset="0"/>
              </a:rPr>
              <a:t>;</a:t>
            </a:r>
          </a:p>
          <a:p>
            <a:r>
              <a:rPr lang="en-US" sz="4000" b="0" dirty="0">
                <a:solidFill>
                  <a:srgbClr val="0000FF"/>
                </a:solidFill>
                <a:effectLst/>
                <a:latin typeface="Consolas" panose="020B0609020204030204" pitchFamily="49" charset="0"/>
              </a:rPr>
              <a:t>let</a:t>
            </a:r>
            <a:r>
              <a:rPr lang="en-US" sz="4000" b="0" dirty="0">
                <a:solidFill>
                  <a:srgbClr val="000000"/>
                </a:solidFill>
                <a:effectLst/>
                <a:latin typeface="Consolas" panose="020B0609020204030204" pitchFamily="49" charset="0"/>
              </a:rPr>
              <a:t> </a:t>
            </a:r>
            <a:r>
              <a:rPr lang="en-US" sz="4000" b="0" dirty="0" err="1">
                <a:solidFill>
                  <a:srgbClr val="000000"/>
                </a:solidFill>
                <a:effectLst/>
                <a:latin typeface="Consolas" panose="020B0609020204030204" pitchFamily="49" charset="0"/>
              </a:rPr>
              <a:t>arr</a:t>
            </a:r>
            <a:r>
              <a:rPr lang="en-US" sz="4000" b="0" dirty="0">
                <a:solidFill>
                  <a:srgbClr val="000000"/>
                </a:solidFill>
                <a:effectLst/>
                <a:latin typeface="Consolas" panose="020B0609020204030204" pitchFamily="49" charset="0"/>
              </a:rPr>
              <a:t> = </a:t>
            </a:r>
            <a:r>
              <a:rPr lang="en-US" sz="4000" b="1" dirty="0" err="1">
                <a:solidFill>
                  <a:srgbClr val="000000"/>
                </a:solidFill>
                <a:effectLst/>
                <a:latin typeface="Consolas" panose="020B0609020204030204" pitchFamily="49" charset="0"/>
              </a:rPr>
              <a:t>JSON.parse</a:t>
            </a:r>
            <a:r>
              <a:rPr lang="en-US" sz="4000" b="0" dirty="0">
                <a:solidFill>
                  <a:srgbClr val="000000"/>
                </a:solidFill>
                <a:effectLst/>
                <a:latin typeface="Consolas" panose="020B0609020204030204" pitchFamily="49" charset="0"/>
              </a:rPr>
              <a:t>(txt);</a:t>
            </a:r>
          </a:p>
        </p:txBody>
      </p:sp>
      <p:sp>
        <p:nvSpPr>
          <p:cNvPr id="11" name="Rectangle 10">
            <a:extLst>
              <a:ext uri="{FF2B5EF4-FFF2-40B4-BE49-F238E27FC236}">
                <a16:creationId xmlns:a16="http://schemas.microsoft.com/office/drawing/2014/main" id="{2DBAB682-8A45-2D22-A5C0-DDDC14BBB0CE}"/>
              </a:ext>
            </a:extLst>
          </p:cNvPr>
          <p:cNvSpPr/>
          <p:nvPr/>
        </p:nvSpPr>
        <p:spPr>
          <a:xfrm>
            <a:off x="6766560" y="2365457"/>
            <a:ext cx="3766459" cy="606948"/>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Courier New" panose="02070309020205020404" pitchFamily="49" charset="0"/>
                <a:cs typeface="Courier New" panose="02070309020205020404" pitchFamily="49" charset="0"/>
              </a:rPr>
              <a:t>text in JSON format</a:t>
            </a:r>
          </a:p>
        </p:txBody>
      </p:sp>
      <p:sp>
        <p:nvSpPr>
          <p:cNvPr id="13" name="Rectangle 12">
            <a:extLst>
              <a:ext uri="{FF2B5EF4-FFF2-40B4-BE49-F238E27FC236}">
                <a16:creationId xmlns:a16="http://schemas.microsoft.com/office/drawing/2014/main" id="{C540DC55-3B90-7957-9269-0DF41804EE77}"/>
              </a:ext>
            </a:extLst>
          </p:cNvPr>
          <p:cNvSpPr/>
          <p:nvPr/>
        </p:nvSpPr>
        <p:spPr>
          <a:xfrm>
            <a:off x="1301931" y="4585153"/>
            <a:ext cx="3766459" cy="606948"/>
          </a:xfrm>
          <a:prstGeom prst="rect">
            <a:avLst/>
          </a:prstGeom>
          <a:solidFill>
            <a:srgbClr val="CCFFCC"/>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Courier New" panose="02070309020205020404" pitchFamily="49" charset="0"/>
                <a:cs typeface="Courier New" panose="02070309020205020404" pitchFamily="49" charset="0"/>
              </a:rPr>
              <a:t>a JavaScript array</a:t>
            </a:r>
          </a:p>
        </p:txBody>
      </p:sp>
    </p:spTree>
    <p:extLst>
      <p:ext uri="{BB962C8B-B14F-4D97-AF65-F5344CB8AC3E}">
        <p14:creationId xmlns:p14="http://schemas.microsoft.com/office/powerpoint/2010/main" val="2724941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fade">
                                      <p:cBhvr>
                                        <p:cTn id="25" dur="500"/>
                                        <p:tgtEl>
                                          <p:spTgt spid="9">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Effect transition="in" filter="fade">
                                      <p:cBhvr>
                                        <p:cTn id="30" dur="500"/>
                                        <p:tgtEl>
                                          <p:spTgt spid="9">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CA12E7-C569-882D-AAA8-ADB866D29B3F}"/>
              </a:ext>
            </a:extLst>
          </p:cNvPr>
          <p:cNvSpPr/>
          <p:nvPr/>
        </p:nvSpPr>
        <p:spPr>
          <a:xfrm>
            <a:off x="641695" y="5473700"/>
            <a:ext cx="11550305" cy="13842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2400"/>
              </a:lnSpc>
            </a:pPr>
            <a:r>
              <a:rPr lang="en-US" sz="8000" spc="-1200" dirty="0">
                <a:solidFill>
                  <a:schemeClr val="tx1"/>
                </a:solidFill>
                <a:latin typeface="+mj-lt"/>
                <a:ea typeface="SimSun" panose="02010600030101010101" pitchFamily="2" charset="-122"/>
              </a:rPr>
              <a:t>a real example</a:t>
            </a:r>
          </a:p>
        </p:txBody>
      </p:sp>
      <p:sp>
        <p:nvSpPr>
          <p:cNvPr id="3" name="Rectangle 2">
            <a:extLst>
              <a:ext uri="{FF2B5EF4-FFF2-40B4-BE49-F238E27FC236}">
                <a16:creationId xmlns:a16="http://schemas.microsoft.com/office/drawing/2014/main" id="{29D98CCC-8132-1E45-C029-5074D8B3CD1D}"/>
              </a:ext>
            </a:extLst>
          </p:cNvPr>
          <p:cNvSpPr/>
          <p:nvPr/>
        </p:nvSpPr>
        <p:spPr>
          <a:xfrm rot="10800000">
            <a:off x="109288" y="0"/>
            <a:ext cx="406403" cy="685799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DECC4D8-2A0E-7D71-434F-241125DB5218}"/>
              </a:ext>
            </a:extLst>
          </p:cNvPr>
          <p:cNvSpPr/>
          <p:nvPr/>
        </p:nvSpPr>
        <p:spPr>
          <a:xfrm>
            <a:off x="6096000" y="5784980"/>
            <a:ext cx="6096000" cy="107302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9C886FD-4C5A-82A3-AA72-121672FB35EA}"/>
              </a:ext>
            </a:extLst>
          </p:cNvPr>
          <p:cNvPicPr>
            <a:picLocks noChangeAspect="1"/>
          </p:cNvPicPr>
          <p:nvPr/>
        </p:nvPicPr>
        <p:blipFill rotWithShape="1">
          <a:blip r:embed="rId2"/>
          <a:srcRect r="11667"/>
          <a:stretch/>
        </p:blipFill>
        <p:spPr>
          <a:xfrm>
            <a:off x="707009" y="365051"/>
            <a:ext cx="11220316" cy="48880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57227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ynthwave">
      <a:majorFont>
        <a:latin typeface="NSimSun"/>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TotalTime>
  <Words>420</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NSimSun</vt:lpstr>
      <vt:lpstr>Arial</vt:lpstr>
      <vt:lpstr>Consolas</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Maxwell</dc:creator>
  <cp:lastModifiedBy>Joseph Maxwell</cp:lastModifiedBy>
  <cp:revision>16</cp:revision>
  <dcterms:created xsi:type="dcterms:W3CDTF">2023-04-28T14:40:16Z</dcterms:created>
  <dcterms:modified xsi:type="dcterms:W3CDTF">2023-05-25T21:21:54Z</dcterms:modified>
</cp:coreProperties>
</file>