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338" r:id="rId4"/>
    <p:sldId id="364" r:id="rId6"/>
    <p:sldId id="341" r:id="rId7"/>
    <p:sldId id="359" r:id="rId8"/>
    <p:sldId id="342" r:id="rId9"/>
    <p:sldId id="440" r:id="rId10"/>
    <p:sldId id="426" r:id="rId11"/>
    <p:sldId id="431" r:id="rId12"/>
    <p:sldId id="441" r:id="rId13"/>
    <p:sldId id="442" r:id="rId14"/>
    <p:sldId id="437" r:id="rId15"/>
    <p:sldId id="443" r:id="rId16"/>
    <p:sldId id="444" r:id="rId17"/>
    <p:sldId id="427" r:id="rId18"/>
    <p:sldId id="466" r:id="rId19"/>
    <p:sldId id="446" r:id="rId20"/>
    <p:sldId id="445" r:id="rId21"/>
    <p:sldId id="467" r:id="rId22"/>
    <p:sldId id="428" r:id="rId23"/>
    <p:sldId id="468" r:id="rId24"/>
    <p:sldId id="429" r:id="rId25"/>
    <p:sldId id="469" r:id="rId26"/>
    <p:sldId id="438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FD5EA"/>
    <a:srgbClr val="AEAFB4"/>
    <a:srgbClr val="C1A36C"/>
    <a:srgbClr val="2394AF"/>
    <a:srgbClr val="FF5621"/>
    <a:srgbClr val="203864"/>
    <a:srgbClr val="FFCC00"/>
    <a:srgbClr val="FDCEED"/>
    <a:srgbClr val="CE7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0" autoAdjust="0"/>
    <p:restoredTop sz="96494" autoAdjust="0"/>
  </p:normalViewPr>
  <p:slideViewPr>
    <p:cSldViewPr snapToGrid="0">
      <p:cViewPr varScale="1">
        <p:scale>
          <a:sx n="86" d="100"/>
          <a:sy n="86" d="100"/>
        </p:scale>
        <p:origin x="1075" y="-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gs" Target="tags/tag10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886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736034" y="1716184"/>
            <a:ext cx="8719934" cy="3135702"/>
          </a:xfrm>
          <a:prstGeom prst="roundRect">
            <a:avLst/>
          </a:prstGeom>
          <a:noFill/>
          <a:ln w="571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51839" y="2337541"/>
            <a:ext cx="6488321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毕业论文题目：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90000"/>
              </a:lnSpc>
            </a:pP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90000"/>
              </a:lnSpc>
            </a:pPr>
            <a:r>
              <a:rPr lang="zh-CN" sz="3200" b="1" dirty="0">
                <a:latin typeface="굴림" pitchFamily="-84" charset="-127"/>
                <a:ea typeface="黑体" panose="02010609060101010101" pitchFamily="49" charset="-122"/>
                <a:sym typeface="+mn-ea"/>
              </a:rPr>
              <a:t>餐厅点餐系统的实现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굴림" pitchFamily="-84" charset="-127"/>
              <a:ea typeface="黑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14900" y="3937000"/>
            <a:ext cx="2362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黑体" panose="02010609060101010101" pitchFamily="49" charset="-122"/>
                <a:cs typeface="+mn-ea"/>
                <a:sym typeface="+mn-lt"/>
              </a:rPr>
              <a:t>答辩人：吕倩怡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7680" y="321118"/>
            <a:ext cx="617728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广州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理工学院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 bldLvl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/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86080" y="1219835"/>
            <a:ext cx="11419205" cy="543242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0338" y="1270816"/>
            <a:ext cx="1011026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用户点餐功能流程图</a:t>
            </a:r>
            <a:endParaRPr lang="zh-CN" altLang="en-US" sz="2800" dirty="0"/>
          </a:p>
        </p:txBody>
      </p:sp>
      <p:sp>
        <p:nvSpPr>
          <p:cNvPr id="9" name="TextBox 7"/>
          <p:cNvSpPr txBox="1"/>
          <p:nvPr/>
        </p:nvSpPr>
        <p:spPr>
          <a:xfrm>
            <a:off x="1317813" y="46409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系统功能模块设计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67527" y="1817040"/>
            <a:ext cx="9138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780" y="1840865"/>
            <a:ext cx="8601075" cy="47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/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68300" y="1058545"/>
            <a:ext cx="11520805" cy="555434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7098" y="1220016"/>
            <a:ext cx="1011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数据表设计</a:t>
            </a:r>
            <a:endParaRPr lang="zh-CN" altLang="en-US" sz="2800" dirty="0"/>
          </a:p>
        </p:txBody>
      </p:sp>
      <p:sp>
        <p:nvSpPr>
          <p:cNvPr id="9" name="TextBox 7"/>
          <p:cNvSpPr txBox="1"/>
          <p:nvPr/>
        </p:nvSpPr>
        <p:spPr>
          <a:xfrm>
            <a:off x="1317813" y="46409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数据库设计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67527" y="1817040"/>
            <a:ext cx="9138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1"/>
          <p:cNvSpPr txBox="1"/>
          <p:nvPr/>
        </p:nvSpPr>
        <p:spPr>
          <a:xfrm>
            <a:off x="368134" y="1940113"/>
            <a:ext cx="55481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用户表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6227188" y="2461593"/>
            <a:ext cx="55481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管理员表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49580" y="2338705"/>
          <a:ext cx="5556250" cy="3547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0"/>
                <a:gridCol w="871855"/>
                <a:gridCol w="1134745"/>
                <a:gridCol w="1108075"/>
                <a:gridCol w="815975"/>
                <a:gridCol w="998220"/>
              </a:tblGrid>
              <a:tr h="591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字段名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数据类型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长度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是否为主键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91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用户编号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_id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用户名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username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string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角色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roles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string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创建时间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_createTime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number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UUID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uuid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string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382385" y="2907665"/>
          <a:ext cx="5238115" cy="3534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545"/>
                <a:gridCol w="894715"/>
                <a:gridCol w="1314450"/>
                <a:gridCol w="1005205"/>
                <a:gridCol w="666115"/>
                <a:gridCol w="934085"/>
              </a:tblGrid>
              <a:tr h="4889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字段名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数据类型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长度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是否为主键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用户编号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_id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用户名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username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string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密码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_password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string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角色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roles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string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2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创建时间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_createTime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number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1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UUID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uuid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string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96259" y="294865"/>
            <a:ext cx="537883" cy="510988"/>
            <a:chOff x="753035" y="201706"/>
            <a:chExt cx="537883" cy="510988"/>
          </a:xfrm>
        </p:grpSpPr>
        <p:sp>
          <p:nvSpPr>
            <p:cNvPr id="3" name="矩形: 圆角 2"/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68300" y="805815"/>
            <a:ext cx="11511280" cy="5989320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668" y="812346"/>
            <a:ext cx="1011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数据表设计</a:t>
            </a:r>
            <a:endParaRPr lang="zh-CN" altLang="en-US" sz="2800" dirty="0"/>
          </a:p>
        </p:txBody>
      </p:sp>
      <p:sp>
        <p:nvSpPr>
          <p:cNvPr id="9" name="TextBox 7"/>
          <p:cNvSpPr txBox="1"/>
          <p:nvPr/>
        </p:nvSpPr>
        <p:spPr>
          <a:xfrm>
            <a:off x="1317813" y="2208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数据库设计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97722" y="2443318"/>
            <a:ext cx="55481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轮播图表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6016103" y="936577"/>
            <a:ext cx="55481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排号表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6015697" y="3951693"/>
            <a:ext cx="55481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评论表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07670" y="2842260"/>
          <a:ext cx="4928870" cy="2847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955"/>
                <a:gridCol w="1108075"/>
                <a:gridCol w="1232535"/>
                <a:gridCol w="803910"/>
                <a:gridCol w="469265"/>
                <a:gridCol w="913130"/>
              </a:tblGrid>
              <a:tr h="5695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字段名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数据类型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长度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是否为主键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695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轮播图编号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_id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5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图片路径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picUrl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5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创建时间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_createTime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number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5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更新</a:t>
                      </a: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时间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_updateTime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number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6015990" y="1334135"/>
          <a:ext cx="5421630" cy="2617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00"/>
                <a:gridCol w="1253490"/>
                <a:gridCol w="1511935"/>
                <a:gridCol w="927735"/>
                <a:gridCol w="382905"/>
                <a:gridCol w="875665"/>
              </a:tblGrid>
              <a:tr h="290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字段名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数据类型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长度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是否为主键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0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排号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编号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_id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string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64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用户名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user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name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string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小桌排号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smallTable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number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小桌排号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bigTable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number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小桌当前就餐号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smallTableCurrent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number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大桌当前就餐号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bigTableCurrent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number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创建时间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_createTime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number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更新时间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updateTime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number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6571615" y="4350385"/>
          <a:ext cx="4654550" cy="2395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910"/>
                <a:gridCol w="855980"/>
                <a:gridCol w="1004570"/>
                <a:gridCol w="880110"/>
                <a:gridCol w="572135"/>
                <a:gridCol w="918845"/>
              </a:tblGrid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字段名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数据类型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长度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是否为主键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95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评论</a:t>
                      </a: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编号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_id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用户名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username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评论内容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content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创建时间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_createTime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number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64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更新</a:t>
                      </a: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时间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_updateTime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number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64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/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68300" y="1058545"/>
            <a:ext cx="11455400" cy="545274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7098" y="1220016"/>
            <a:ext cx="1011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数据表设计</a:t>
            </a:r>
            <a:endParaRPr lang="zh-CN" altLang="en-US" sz="2800" dirty="0"/>
          </a:p>
        </p:txBody>
      </p:sp>
      <p:sp>
        <p:nvSpPr>
          <p:cNvPr id="9" name="TextBox 7"/>
          <p:cNvSpPr txBox="1"/>
          <p:nvPr/>
        </p:nvSpPr>
        <p:spPr>
          <a:xfrm>
            <a:off x="1317813" y="46409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数据库设计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46781" y="1828564"/>
            <a:ext cx="55481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菜品表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6489027" y="1913760"/>
            <a:ext cx="55481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订单表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561975" y="2444750"/>
          <a:ext cx="5114290" cy="3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440"/>
                <a:gridCol w="822960"/>
                <a:gridCol w="1135380"/>
                <a:gridCol w="834390"/>
                <a:gridCol w="675640"/>
                <a:gridCol w="1173480"/>
              </a:tblGrid>
              <a:tr h="355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字段名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数据类型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长度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是否为主键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55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菜品编号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_id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string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菜品名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name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string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菜品类目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fenlei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string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菜品价格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price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number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菜品图片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icon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string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64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菜品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销量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sell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number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菜品状态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stat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us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string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创建时间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_createTime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number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更新时间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updateTime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number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109970" y="2451100"/>
          <a:ext cx="5459095" cy="354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115"/>
                <a:gridCol w="1256030"/>
                <a:gridCol w="1195705"/>
                <a:gridCol w="862330"/>
                <a:gridCol w="527685"/>
                <a:gridCol w="1078230"/>
              </a:tblGrid>
              <a:tr h="322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字段名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数据类型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长度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是否为主键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22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订单编号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_id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string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下单时间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create_time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number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用户open_id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openid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string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桌号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address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人数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renshu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number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备注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beizhu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订单列表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order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List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array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订单状态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staus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number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数量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count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总价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totalPrice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string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8213" y="1851063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04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79172" y="3440912"/>
            <a:ext cx="4222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系统效果展示</a:t>
            </a:r>
            <a:endParaRPr lang="zh-CN" altLang="en-US" sz="3600" spc="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6534" y="-469756"/>
            <a:ext cx="4657278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 animBg="1"/>
      <p:bldP spid="7" grpId="0"/>
      <p:bldP spid="8" grpId="0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3875" y="1042670"/>
            <a:ext cx="4792345" cy="5177155"/>
          </a:xfrm>
          <a:prstGeom prst="rect">
            <a:avLst/>
          </a:prstGeom>
          <a:noFill/>
          <a:ln w="28575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45459" y="336177"/>
            <a:ext cx="537883" cy="510988"/>
            <a:chOff x="753035" y="201706"/>
            <a:chExt cx="537883" cy="510988"/>
          </a:xfrm>
        </p:grpSpPr>
        <p:sp>
          <p:nvSpPr>
            <p:cNvPr id="3" name="矩形: 圆角 2"/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/>
          <p:cNvSpPr txBox="1"/>
          <p:nvPr/>
        </p:nvSpPr>
        <p:spPr>
          <a:xfrm>
            <a:off x="1317813" y="26239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实现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TextBox 24"/>
          <p:cNvSpPr txBox="1"/>
          <p:nvPr/>
        </p:nvSpPr>
        <p:spPr>
          <a:xfrm>
            <a:off x="5835015" y="1831975"/>
            <a:ext cx="5897245" cy="301371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9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餐厅点餐系统中的用户模块主要包含的功能模块有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登录、菜品、订单、评价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。用户通过微信授权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登录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后，打开系统就会看见菜单，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选择菜品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后可加入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购物车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，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提交订单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进行下单，用餐结束后可对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订单进行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评价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，在个人信息中可查看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历史定单与评价信息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7240" y="127762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用户模块</a:t>
            </a:r>
            <a:endParaRPr lang="zh-CN" altLang="en-US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215" y="2022475"/>
            <a:ext cx="4685665" cy="3311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82600" y="1556385"/>
            <a:ext cx="11207750" cy="4756785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/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68300" y="1058545"/>
            <a:ext cx="11480800" cy="557466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1040468" y="484136"/>
            <a:ext cx="1011026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用户模块</a:t>
            </a:r>
            <a:r>
              <a:rPr lang="en-US" altLang="zh-CN" sz="2800" dirty="0"/>
              <a:t>——</a:t>
            </a:r>
            <a:r>
              <a:rPr lang="zh-CN" altLang="en-US" sz="2800" dirty="0"/>
              <a:t>模块实现</a:t>
            </a:r>
            <a:r>
              <a:rPr lang="zh-CN" altLang="en-US" sz="2800" dirty="0"/>
              <a:t>效果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5324" b="6848"/>
          <a:stretch>
            <a:fillRect/>
          </a:stretch>
        </p:blipFill>
        <p:spPr>
          <a:xfrm>
            <a:off x="482600" y="1556385"/>
            <a:ext cx="2188845" cy="46812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2690" y="1188085"/>
            <a:ext cx="99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36900" y="118808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地理位置页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 t="5807" b="4107"/>
          <a:stretch>
            <a:fillRect/>
          </a:stretch>
        </p:blipFill>
        <p:spPr>
          <a:xfrm>
            <a:off x="4928870" y="1556385"/>
            <a:ext cx="2226310" cy="46812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721985" y="11880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rcRect t="6735"/>
          <a:stretch>
            <a:fillRect/>
          </a:stretch>
        </p:blipFill>
        <p:spPr>
          <a:xfrm>
            <a:off x="7155815" y="1556385"/>
            <a:ext cx="2235200" cy="46818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724775" y="11880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购物车</a:t>
            </a:r>
            <a:r>
              <a:rPr lang="zh-CN" altLang="en-US"/>
              <a:t>页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rcRect t="1052"/>
          <a:stretch>
            <a:fillRect/>
          </a:stretch>
        </p:blipFill>
        <p:spPr>
          <a:xfrm>
            <a:off x="9391650" y="1556385"/>
            <a:ext cx="2298700" cy="46818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992360" y="11880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下单</a:t>
            </a:r>
            <a:r>
              <a:rPr lang="zh-CN" altLang="en-US"/>
              <a:t>页面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rcRect l="-959" t="5256" r="959" b="-81"/>
          <a:stretch>
            <a:fillRect/>
          </a:stretch>
        </p:blipFill>
        <p:spPr>
          <a:xfrm>
            <a:off x="2671445" y="1556385"/>
            <a:ext cx="2263775" cy="464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23875" y="1042670"/>
            <a:ext cx="4792345" cy="5177155"/>
          </a:xfrm>
          <a:prstGeom prst="rect">
            <a:avLst/>
          </a:prstGeom>
          <a:noFill/>
          <a:ln w="28575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45459" y="336177"/>
            <a:ext cx="537883" cy="510988"/>
            <a:chOff x="753035" y="201706"/>
            <a:chExt cx="537883" cy="510988"/>
          </a:xfrm>
        </p:grpSpPr>
        <p:sp>
          <p:nvSpPr>
            <p:cNvPr id="3" name="矩形: 圆角 2"/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/>
          <p:cNvSpPr txBox="1"/>
          <p:nvPr/>
        </p:nvSpPr>
        <p:spPr>
          <a:xfrm>
            <a:off x="1317813" y="26239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实现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TextBox 24"/>
          <p:cNvSpPr txBox="1"/>
          <p:nvPr/>
        </p:nvSpPr>
        <p:spPr>
          <a:xfrm>
            <a:off x="6240145" y="2124710"/>
            <a:ext cx="5015230" cy="301371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9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餐厅点餐系统中的管理员模块主要是餐厅给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管理者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权限用来管理点餐小程序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业务数据的后台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，采用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CMS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内容管理系统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使管理员可以在系统中无需后台敲代码简单操作即可完成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数据的增删改查及数据的查看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7240" y="127762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管理员模块</a:t>
            </a:r>
            <a:endParaRPr lang="zh-CN" altLang="en-US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" y="2073275"/>
            <a:ext cx="4712335" cy="3330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58159" y="200250"/>
            <a:ext cx="537883" cy="510988"/>
            <a:chOff x="753035" y="201706"/>
            <a:chExt cx="537883" cy="510988"/>
          </a:xfrm>
        </p:grpSpPr>
        <p:sp>
          <p:nvSpPr>
            <p:cNvPr id="3" name="矩形: 圆角 2"/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68300" y="721995"/>
            <a:ext cx="11581765" cy="5989955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1053168" y="200291"/>
            <a:ext cx="1011026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管理员模块</a:t>
            </a:r>
            <a:r>
              <a:rPr lang="en-US" altLang="zh-CN" sz="2800" dirty="0"/>
              <a:t>——</a:t>
            </a:r>
            <a:r>
              <a:rPr lang="zh-CN" altLang="en-US" sz="2800" dirty="0"/>
              <a:t>模块实现</a:t>
            </a:r>
            <a:r>
              <a:rPr lang="zh-CN" altLang="en-US" sz="2800" dirty="0"/>
              <a:t>效果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726055" y="819785"/>
            <a:ext cx="1387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轮播图管理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61680" y="8197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菜品</a:t>
            </a:r>
            <a:r>
              <a:rPr lang="zh-CN" altLang="en-US"/>
              <a:t>管理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860" y="1188085"/>
            <a:ext cx="5513705" cy="24999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65" y="1188085"/>
            <a:ext cx="5274310" cy="246634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871470" y="39249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订单管理</a:t>
            </a:r>
            <a:endParaRPr lang="zh-CN" altLang="en-US"/>
          </a:p>
        </p:txBody>
      </p:sp>
      <p:pic>
        <p:nvPicPr>
          <p:cNvPr id="2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" y="4293870"/>
            <a:ext cx="5516245" cy="2198370"/>
          </a:xfrm>
          <a:prstGeom prst="rect">
            <a:avLst/>
          </a:prstGeom>
        </p:spPr>
      </p:pic>
      <p:pic>
        <p:nvPicPr>
          <p:cNvPr id="22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165" y="4293235"/>
            <a:ext cx="5514340" cy="204597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722360" y="39249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评论管理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8213" y="1851063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05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79172" y="3440912"/>
            <a:ext cx="4557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目前还存在的问题</a:t>
            </a:r>
            <a:endParaRPr lang="zh-CN" altLang="en-US" sz="3600" spc="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6534" y="-469756"/>
            <a:ext cx="4657278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 animBg="1"/>
      <p:bldP spid="7" grpId="0"/>
      <p:bldP spid="8" grpId="0"/>
      <p:bldP spid="10" grpId="0" animBg="1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/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/>
          <p:cNvSpPr txBox="1"/>
          <p:nvPr/>
        </p:nvSpPr>
        <p:spPr>
          <a:xfrm>
            <a:off x="1183342" y="46409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流程简述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1302925" y="2022433"/>
            <a:ext cx="2116606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/>
            <a:r>
              <a:rPr lang="zh-CN" altLang="en-US" b="1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选题背景与意义</a:t>
            </a:r>
            <a:endParaRPr lang="en-US" altLang="zh-CN" b="1" kern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 rtl="0"/>
            <a:r>
              <a:rPr lang="zh-CN" altLang="en-US" sz="16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选题的背景与意义、研究现状与研究方法</a:t>
            </a:r>
            <a:endParaRPr lang="en-US" sz="1600" kern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Rectangle 29"/>
          <p:cNvSpPr/>
          <p:nvPr/>
        </p:nvSpPr>
        <p:spPr>
          <a:xfrm>
            <a:off x="3806825" y="2022475"/>
            <a:ext cx="2308860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/>
            <a:r>
              <a:rPr lang="zh-CN" altLang="en-US" b="1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系统解决了什么问题</a:t>
            </a:r>
            <a:endParaRPr lang="en-US" altLang="zh-CN" b="1" kern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 rtl="0"/>
            <a:r>
              <a:rPr lang="zh-CN" altLang="en-US" sz="16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系统开发的意义、解决行业存在的哪些问题</a:t>
            </a:r>
            <a:endParaRPr lang="en-US" sz="1600" kern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32"/>
          <p:cNvSpPr/>
          <p:nvPr/>
        </p:nvSpPr>
        <p:spPr>
          <a:xfrm>
            <a:off x="6310951" y="2022433"/>
            <a:ext cx="2116606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怎样解决问题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 rtl="0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系统的技术选择、数据库设计及系统主要功能测试</a:t>
            </a:r>
            <a:endParaRPr lang="en-US" sz="1600" kern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35"/>
          <p:cNvSpPr/>
          <p:nvPr/>
        </p:nvSpPr>
        <p:spPr>
          <a:xfrm>
            <a:off x="8814963" y="2022433"/>
            <a:ext cx="2116606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系统效果展示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 rtl="0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系统功能模块展示、系统实现效果展示</a:t>
            </a:r>
            <a:endParaRPr lang="en-US" sz="1600" kern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42284" y="3811354"/>
            <a:ext cx="10907432" cy="719744"/>
            <a:chOff x="562391" y="3690331"/>
            <a:chExt cx="10907432" cy="719744"/>
          </a:xfrm>
          <a:solidFill>
            <a:srgbClr val="C1A36C"/>
          </a:solidFill>
        </p:grpSpPr>
        <p:grpSp>
          <p:nvGrpSpPr>
            <p:cNvPr id="12" name="Group 1"/>
            <p:cNvGrpSpPr/>
            <p:nvPr/>
          </p:nvGrpSpPr>
          <p:grpSpPr>
            <a:xfrm>
              <a:off x="562391" y="4021553"/>
              <a:ext cx="10907432" cy="112324"/>
              <a:chOff x="441036" y="3933555"/>
              <a:chExt cx="11357541" cy="116959"/>
            </a:xfrm>
            <a:grpFill/>
          </p:grpSpPr>
          <p:cxnSp>
            <p:nvCxnSpPr>
              <p:cNvPr id="41" name="Straight Connector 2"/>
              <p:cNvCxnSpPr/>
              <p:nvPr/>
            </p:nvCxnSpPr>
            <p:spPr>
              <a:xfrm>
                <a:off x="499516" y="3992034"/>
                <a:ext cx="11251450" cy="0"/>
              </a:xfrm>
              <a:prstGeom prst="line">
                <a:avLst/>
              </a:prstGeom>
              <a:grpFill/>
              <a:ln w="28575">
                <a:solidFill>
                  <a:srgbClr val="B98D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Oval 10"/>
              <p:cNvSpPr/>
              <p:nvPr/>
            </p:nvSpPr>
            <p:spPr>
              <a:xfrm>
                <a:off x="441036" y="3933555"/>
                <a:ext cx="116959" cy="116959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Oval 19"/>
              <p:cNvSpPr/>
              <p:nvPr/>
            </p:nvSpPr>
            <p:spPr>
              <a:xfrm>
                <a:off x="11681618" y="3933555"/>
                <a:ext cx="116959" cy="116959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828800" rtl="0"/>
                <a:endParaRPr lang="en-US"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75420" y="3690331"/>
              <a:ext cx="828834" cy="714513"/>
              <a:chOff x="1875420" y="3690331"/>
              <a:chExt cx="828834" cy="714513"/>
            </a:xfrm>
            <a:grpFill/>
          </p:grpSpPr>
          <p:sp>
            <p:nvSpPr>
              <p:cNvPr id="27" name="Hexagon 17"/>
              <p:cNvSpPr/>
              <p:nvPr/>
            </p:nvSpPr>
            <p:spPr>
              <a:xfrm>
                <a:off x="1875420" y="3690331"/>
                <a:ext cx="828834" cy="714513"/>
              </a:xfrm>
              <a:prstGeom prst="hexagon">
                <a:avLst/>
              </a:prstGeom>
              <a:grpFill/>
              <a:ln w="12700">
                <a:noFill/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828800" rtl="0"/>
                <a:endParaRPr lang="en-US" sz="2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8" name="Group 22"/>
              <p:cNvGrpSpPr/>
              <p:nvPr/>
            </p:nvGrpSpPr>
            <p:grpSpPr>
              <a:xfrm>
                <a:off x="2096466" y="3879231"/>
                <a:ext cx="337678" cy="336716"/>
                <a:chOff x="1573213" y="346076"/>
                <a:chExt cx="557213" cy="555625"/>
              </a:xfrm>
              <a:grpFill/>
            </p:grpSpPr>
            <p:sp>
              <p:nvSpPr>
                <p:cNvPr id="29" name="Freeform 239"/>
                <p:cNvSpPr/>
                <p:nvPr/>
              </p:nvSpPr>
              <p:spPr bwMode="auto">
                <a:xfrm>
                  <a:off x="1663700" y="592138"/>
                  <a:ext cx="76200" cy="80963"/>
                </a:xfrm>
                <a:custGeom>
                  <a:avLst/>
                  <a:gdLst/>
                  <a:ahLst/>
                  <a:cxnLst>
                    <a:cxn ang="0">
                      <a:pos x="26" y="31"/>
                    </a:cxn>
                    <a:cxn ang="0">
                      <a:pos x="29" y="29"/>
                    </a:cxn>
                    <a:cxn ang="0">
                      <a:pos x="23" y="4"/>
                    </a:cxn>
                    <a:cxn ang="0">
                      <a:pos x="19" y="3"/>
                    </a:cxn>
                    <a:cxn ang="0">
                      <a:pos x="13" y="0"/>
                    </a:cxn>
                    <a:cxn ang="0">
                      <a:pos x="0" y="16"/>
                    </a:cxn>
                    <a:cxn ang="0">
                      <a:pos x="2" y="22"/>
                    </a:cxn>
                    <a:cxn ang="0">
                      <a:pos x="26" y="31"/>
                    </a:cxn>
                  </a:cxnLst>
                  <a:rect l="0" t="0" r="r" b="b"/>
                  <a:pathLst>
                    <a:path w="29" h="31">
                      <a:moveTo>
                        <a:pt x="26" y="31"/>
                      </a:moveTo>
                      <a:cubicBezTo>
                        <a:pt x="27" y="30"/>
                        <a:pt x="28" y="29"/>
                        <a:pt x="29" y="29"/>
                      </a:cubicBezTo>
                      <a:cubicBezTo>
                        <a:pt x="27" y="20"/>
                        <a:pt x="24" y="12"/>
                        <a:pt x="23" y="4"/>
                      </a:cubicBezTo>
                      <a:cubicBezTo>
                        <a:pt x="22" y="4"/>
                        <a:pt x="20" y="3"/>
                        <a:pt x="19" y="3"/>
                      </a:cubicBezTo>
                      <a:cubicBezTo>
                        <a:pt x="17" y="3"/>
                        <a:pt x="14" y="1"/>
                        <a:pt x="13" y="0"/>
                      </a:cubicBezTo>
                      <a:cubicBezTo>
                        <a:pt x="8" y="5"/>
                        <a:pt x="4" y="10"/>
                        <a:pt x="0" y="16"/>
                      </a:cubicBezTo>
                      <a:cubicBezTo>
                        <a:pt x="1" y="18"/>
                        <a:pt x="2" y="20"/>
                        <a:pt x="2" y="22"/>
                      </a:cubicBezTo>
                      <a:cubicBezTo>
                        <a:pt x="9" y="26"/>
                        <a:pt x="18" y="29"/>
                        <a:pt x="26" y="3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24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240"/>
                <p:cNvSpPr/>
                <p:nvPr/>
              </p:nvSpPr>
              <p:spPr bwMode="auto">
                <a:xfrm>
                  <a:off x="1762125" y="690563"/>
                  <a:ext cx="142875" cy="127000"/>
                </a:xfrm>
                <a:custGeom>
                  <a:avLst/>
                  <a:gdLst/>
                  <a:ahLst/>
                  <a:cxnLst>
                    <a:cxn ang="0">
                      <a:pos x="24" y="2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7"/>
                    </a:cxn>
                    <a:cxn ang="0">
                      <a:pos x="27" y="49"/>
                    </a:cxn>
                    <a:cxn ang="0">
                      <a:pos x="36" y="47"/>
                    </a:cxn>
                    <a:cxn ang="0">
                      <a:pos x="39" y="48"/>
                    </a:cxn>
                    <a:cxn ang="0">
                      <a:pos x="55" y="12"/>
                    </a:cxn>
                    <a:cxn ang="0">
                      <a:pos x="46" y="1"/>
                    </a:cxn>
                    <a:cxn ang="0">
                      <a:pos x="24" y="2"/>
                    </a:cxn>
                  </a:cxnLst>
                  <a:rect l="0" t="0" r="r" b="b"/>
                  <a:pathLst>
                    <a:path w="55" h="49">
                      <a:moveTo>
                        <a:pt x="24" y="2"/>
                      </a:moveTo>
                      <a:cubicBezTo>
                        <a:pt x="16" y="2"/>
                        <a:pt x="8" y="1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3"/>
                        <a:pt x="1" y="5"/>
                        <a:pt x="2" y="7"/>
                      </a:cubicBezTo>
                      <a:cubicBezTo>
                        <a:pt x="9" y="23"/>
                        <a:pt x="17" y="37"/>
                        <a:pt x="27" y="49"/>
                      </a:cubicBezTo>
                      <a:cubicBezTo>
                        <a:pt x="29" y="47"/>
                        <a:pt x="33" y="46"/>
                        <a:pt x="36" y="47"/>
                      </a:cubicBezTo>
                      <a:cubicBezTo>
                        <a:pt x="37" y="47"/>
                        <a:pt x="38" y="47"/>
                        <a:pt x="39" y="48"/>
                      </a:cubicBezTo>
                      <a:cubicBezTo>
                        <a:pt x="46" y="37"/>
                        <a:pt x="51" y="25"/>
                        <a:pt x="55" y="12"/>
                      </a:cubicBezTo>
                      <a:cubicBezTo>
                        <a:pt x="51" y="10"/>
                        <a:pt x="47" y="5"/>
                        <a:pt x="46" y="1"/>
                      </a:cubicBezTo>
                      <a:cubicBezTo>
                        <a:pt x="39" y="2"/>
                        <a:pt x="31" y="2"/>
                        <a:pt x="24" y="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24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241"/>
                <p:cNvSpPr/>
                <p:nvPr/>
              </p:nvSpPr>
              <p:spPr bwMode="auto">
                <a:xfrm>
                  <a:off x="1733550" y="460376"/>
                  <a:ext cx="196850" cy="225425"/>
                </a:xfrm>
                <a:custGeom>
                  <a:avLst/>
                  <a:gdLst/>
                  <a:ahLst/>
                  <a:cxnLst>
                    <a:cxn ang="0">
                      <a:pos x="76" y="41"/>
                    </a:cxn>
                    <a:cxn ang="0">
                      <a:pos x="74" y="6"/>
                    </a:cxn>
                    <a:cxn ang="0">
                      <a:pos x="70" y="6"/>
                    </a:cxn>
                    <a:cxn ang="0">
                      <a:pos x="63" y="0"/>
                    </a:cxn>
                    <a:cxn ang="0">
                      <a:pos x="11" y="28"/>
                    </a:cxn>
                    <a:cxn ang="0">
                      <a:pos x="9" y="29"/>
                    </a:cxn>
                    <a:cxn ang="0">
                      <a:pos x="11" y="42"/>
                    </a:cxn>
                    <a:cxn ang="0">
                      <a:pos x="0" y="54"/>
                    </a:cxn>
                    <a:cxn ang="0">
                      <a:pos x="7" y="79"/>
                    </a:cxn>
                    <a:cxn ang="0">
                      <a:pos x="7" y="79"/>
                    </a:cxn>
                    <a:cxn ang="0">
                      <a:pos x="12" y="85"/>
                    </a:cxn>
                    <a:cxn ang="0">
                      <a:pos x="35" y="86"/>
                    </a:cxn>
                    <a:cxn ang="0">
                      <a:pos x="57" y="85"/>
                    </a:cxn>
                    <a:cxn ang="0">
                      <a:pos x="57" y="81"/>
                    </a:cxn>
                    <a:cxn ang="0">
                      <a:pos x="74" y="68"/>
                    </a:cxn>
                    <a:cxn ang="0">
                      <a:pos x="76" y="41"/>
                    </a:cxn>
                  </a:cxnLst>
                  <a:rect l="0" t="0" r="r" b="b"/>
                  <a:pathLst>
                    <a:path w="76" h="87">
                      <a:moveTo>
                        <a:pt x="76" y="41"/>
                      </a:moveTo>
                      <a:cubicBezTo>
                        <a:pt x="76" y="29"/>
                        <a:pt x="75" y="17"/>
                        <a:pt x="74" y="6"/>
                      </a:cubicBezTo>
                      <a:cubicBezTo>
                        <a:pt x="73" y="6"/>
                        <a:pt x="72" y="6"/>
                        <a:pt x="70" y="6"/>
                      </a:cubicBezTo>
                      <a:cubicBezTo>
                        <a:pt x="67" y="5"/>
                        <a:pt x="65" y="3"/>
                        <a:pt x="63" y="0"/>
                      </a:cubicBezTo>
                      <a:cubicBezTo>
                        <a:pt x="45" y="7"/>
                        <a:pt x="27" y="16"/>
                        <a:pt x="11" y="28"/>
                      </a:cubicBezTo>
                      <a:cubicBezTo>
                        <a:pt x="10" y="28"/>
                        <a:pt x="9" y="29"/>
                        <a:pt x="9" y="29"/>
                      </a:cubicBezTo>
                      <a:cubicBezTo>
                        <a:pt x="11" y="33"/>
                        <a:pt x="12" y="38"/>
                        <a:pt x="11" y="42"/>
                      </a:cubicBezTo>
                      <a:cubicBezTo>
                        <a:pt x="10" y="48"/>
                        <a:pt x="5" y="53"/>
                        <a:pt x="0" y="54"/>
                      </a:cubicBezTo>
                      <a:cubicBezTo>
                        <a:pt x="2" y="63"/>
                        <a:pt x="4" y="71"/>
                        <a:pt x="7" y="79"/>
                      </a:cubicBezTo>
                      <a:cubicBezTo>
                        <a:pt x="7" y="79"/>
                        <a:pt x="7" y="79"/>
                        <a:pt x="7" y="79"/>
                      </a:cubicBezTo>
                      <a:cubicBezTo>
                        <a:pt x="10" y="80"/>
                        <a:pt x="12" y="82"/>
                        <a:pt x="12" y="85"/>
                      </a:cubicBezTo>
                      <a:cubicBezTo>
                        <a:pt x="20" y="86"/>
                        <a:pt x="27" y="86"/>
                        <a:pt x="35" y="86"/>
                      </a:cubicBezTo>
                      <a:cubicBezTo>
                        <a:pt x="42" y="87"/>
                        <a:pt x="49" y="86"/>
                        <a:pt x="57" y="85"/>
                      </a:cubicBezTo>
                      <a:cubicBezTo>
                        <a:pt x="57" y="84"/>
                        <a:pt x="57" y="83"/>
                        <a:pt x="57" y="81"/>
                      </a:cubicBezTo>
                      <a:cubicBezTo>
                        <a:pt x="59" y="74"/>
                        <a:pt x="66" y="68"/>
                        <a:pt x="74" y="68"/>
                      </a:cubicBezTo>
                      <a:cubicBezTo>
                        <a:pt x="75" y="59"/>
                        <a:pt x="76" y="50"/>
                        <a:pt x="76" y="4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24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242"/>
                <p:cNvSpPr/>
                <p:nvPr/>
              </p:nvSpPr>
              <p:spPr bwMode="auto">
                <a:xfrm>
                  <a:off x="1573213" y="590551"/>
                  <a:ext cx="65088" cy="155575"/>
                </a:xfrm>
                <a:custGeom>
                  <a:avLst/>
                  <a:gdLst/>
                  <a:ahLst/>
                  <a:cxnLst>
                    <a:cxn ang="0">
                      <a:pos x="24" y="20"/>
                    </a:cxn>
                    <a:cxn ang="0">
                      <a:pos x="3" y="0"/>
                    </a:cxn>
                    <a:cxn ang="0">
                      <a:pos x="13" y="60"/>
                    </a:cxn>
                    <a:cxn ang="0">
                      <a:pos x="25" y="25"/>
                    </a:cxn>
                    <a:cxn ang="0">
                      <a:pos x="24" y="20"/>
                    </a:cxn>
                  </a:cxnLst>
                  <a:rect l="0" t="0" r="r" b="b"/>
                  <a:pathLst>
                    <a:path w="25" h="60">
                      <a:moveTo>
                        <a:pt x="24" y="20"/>
                      </a:moveTo>
                      <a:cubicBezTo>
                        <a:pt x="16" y="15"/>
                        <a:pt x="8" y="8"/>
                        <a:pt x="3" y="0"/>
                      </a:cubicBezTo>
                      <a:cubicBezTo>
                        <a:pt x="0" y="21"/>
                        <a:pt x="4" y="42"/>
                        <a:pt x="13" y="60"/>
                      </a:cubicBezTo>
                      <a:cubicBezTo>
                        <a:pt x="15" y="48"/>
                        <a:pt x="19" y="36"/>
                        <a:pt x="25" y="25"/>
                      </a:cubicBezTo>
                      <a:cubicBezTo>
                        <a:pt x="24" y="24"/>
                        <a:pt x="24" y="22"/>
                        <a:pt x="24" y="2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24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243"/>
                <p:cNvSpPr/>
                <p:nvPr/>
              </p:nvSpPr>
              <p:spPr bwMode="auto">
                <a:xfrm>
                  <a:off x="1614488" y="657226"/>
                  <a:ext cx="207963" cy="228600"/>
                </a:xfrm>
                <a:custGeom>
                  <a:avLst/>
                  <a:gdLst/>
                  <a:ahLst/>
                  <a:cxnLst>
                    <a:cxn ang="0">
                      <a:pos x="79" y="68"/>
                    </a:cxn>
                    <a:cxn ang="0">
                      <a:pos x="80" y="65"/>
                    </a:cxn>
                    <a:cxn ang="0">
                      <a:pos x="55" y="21"/>
                    </a:cxn>
                    <a:cxn ang="0">
                      <a:pos x="53" y="17"/>
                    </a:cxn>
                    <a:cxn ang="0">
                      <a:pos x="50" y="17"/>
                    </a:cxn>
                    <a:cxn ang="0">
                      <a:pos x="44" y="10"/>
                    </a:cxn>
                    <a:cxn ang="0">
                      <a:pos x="18" y="0"/>
                    </a:cxn>
                    <a:cxn ang="0">
                      <a:pos x="13" y="2"/>
                    </a:cxn>
                    <a:cxn ang="0">
                      <a:pos x="0" y="41"/>
                    </a:cxn>
                    <a:cxn ang="0">
                      <a:pos x="58" y="88"/>
                    </a:cxn>
                    <a:cxn ang="0">
                      <a:pos x="80" y="77"/>
                    </a:cxn>
                    <a:cxn ang="0">
                      <a:pos x="79" y="68"/>
                    </a:cxn>
                  </a:cxnLst>
                  <a:rect l="0" t="0" r="r" b="b"/>
                  <a:pathLst>
                    <a:path w="80" h="88">
                      <a:moveTo>
                        <a:pt x="79" y="68"/>
                      </a:moveTo>
                      <a:cubicBezTo>
                        <a:pt x="79" y="67"/>
                        <a:pt x="80" y="66"/>
                        <a:pt x="80" y="65"/>
                      </a:cubicBezTo>
                      <a:cubicBezTo>
                        <a:pt x="70" y="53"/>
                        <a:pt x="62" y="38"/>
                        <a:pt x="55" y="21"/>
                      </a:cubicBezTo>
                      <a:cubicBezTo>
                        <a:pt x="54" y="20"/>
                        <a:pt x="54" y="18"/>
                        <a:pt x="53" y="17"/>
                      </a:cubicBezTo>
                      <a:cubicBezTo>
                        <a:pt x="52" y="17"/>
                        <a:pt x="51" y="17"/>
                        <a:pt x="50" y="17"/>
                      </a:cubicBezTo>
                      <a:cubicBezTo>
                        <a:pt x="47" y="16"/>
                        <a:pt x="44" y="13"/>
                        <a:pt x="44" y="10"/>
                      </a:cubicBezTo>
                      <a:cubicBezTo>
                        <a:pt x="35" y="8"/>
                        <a:pt x="26" y="5"/>
                        <a:pt x="18" y="0"/>
                      </a:cubicBezTo>
                      <a:cubicBezTo>
                        <a:pt x="17" y="2"/>
                        <a:pt x="15" y="2"/>
                        <a:pt x="13" y="2"/>
                      </a:cubicBezTo>
                      <a:cubicBezTo>
                        <a:pt x="7" y="14"/>
                        <a:pt x="2" y="27"/>
                        <a:pt x="0" y="41"/>
                      </a:cubicBezTo>
                      <a:cubicBezTo>
                        <a:pt x="13" y="62"/>
                        <a:pt x="33" y="79"/>
                        <a:pt x="58" y="88"/>
                      </a:cubicBezTo>
                      <a:cubicBezTo>
                        <a:pt x="66" y="86"/>
                        <a:pt x="74" y="83"/>
                        <a:pt x="80" y="77"/>
                      </a:cubicBezTo>
                      <a:cubicBezTo>
                        <a:pt x="79" y="75"/>
                        <a:pt x="78" y="72"/>
                        <a:pt x="79" y="6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24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244"/>
                <p:cNvSpPr/>
                <p:nvPr/>
              </p:nvSpPr>
              <p:spPr bwMode="auto">
                <a:xfrm>
                  <a:off x="1785938" y="866776"/>
                  <a:ext cx="127000" cy="34925"/>
                </a:xfrm>
                <a:custGeom>
                  <a:avLst/>
                  <a:gdLst/>
                  <a:ahLst/>
                  <a:cxnLst>
                    <a:cxn ang="0">
                      <a:pos x="31" y="0"/>
                    </a:cxn>
                    <a:cxn ang="0">
                      <a:pos x="22" y="2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" y="10"/>
                    </a:cxn>
                    <a:cxn ang="0">
                      <a:pos x="49" y="10"/>
                    </a:cxn>
                    <a:cxn ang="0">
                      <a:pos x="41" y="6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49" h="13">
                      <a:moveTo>
                        <a:pt x="31" y="0"/>
                      </a:moveTo>
                      <a:cubicBezTo>
                        <a:pt x="29" y="2"/>
                        <a:pt x="25" y="3"/>
                        <a:pt x="22" y="2"/>
                      </a:cubicBezTo>
                      <a:cubicBezTo>
                        <a:pt x="20" y="1"/>
                        <a:pt x="19" y="1"/>
                        <a:pt x="17" y="0"/>
                      </a:cubicBezTo>
                      <a:cubicBezTo>
                        <a:pt x="12" y="4"/>
                        <a:pt x="6" y="7"/>
                        <a:pt x="0" y="9"/>
                      </a:cubicBezTo>
                      <a:cubicBezTo>
                        <a:pt x="1" y="9"/>
                        <a:pt x="1" y="9"/>
                        <a:pt x="2" y="10"/>
                      </a:cubicBezTo>
                      <a:cubicBezTo>
                        <a:pt x="18" y="13"/>
                        <a:pt x="34" y="13"/>
                        <a:pt x="49" y="10"/>
                      </a:cubicBezTo>
                      <a:cubicBezTo>
                        <a:pt x="46" y="9"/>
                        <a:pt x="43" y="7"/>
                        <a:pt x="41" y="6"/>
                      </a:cubicBezTo>
                      <a:cubicBezTo>
                        <a:pt x="37" y="4"/>
                        <a:pt x="34" y="2"/>
                        <a:pt x="31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24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 245"/>
                <p:cNvSpPr/>
                <p:nvPr/>
              </p:nvSpPr>
              <p:spPr bwMode="auto">
                <a:xfrm>
                  <a:off x="1871663" y="582613"/>
                  <a:ext cx="258763" cy="304800"/>
                </a:xfrm>
                <a:custGeom>
                  <a:avLst/>
                  <a:gdLst/>
                  <a:ahLst/>
                  <a:cxnLst>
                    <a:cxn ang="0">
                      <a:pos x="98" y="0"/>
                    </a:cxn>
                    <a:cxn ang="0">
                      <a:pos x="57" y="28"/>
                    </a:cxn>
                    <a:cxn ang="0">
                      <a:pos x="37" y="35"/>
                    </a:cxn>
                    <a:cxn ang="0">
                      <a:pos x="37" y="42"/>
                    </a:cxn>
                    <a:cxn ang="0">
                      <a:pos x="18" y="55"/>
                    </a:cxn>
                    <a:cxn ang="0">
                      <a:pos x="0" y="92"/>
                    </a:cxn>
                    <a:cxn ang="0">
                      <a:pos x="3" y="103"/>
                    </a:cxn>
                    <a:cxn ang="0">
                      <a:pos x="1" y="107"/>
                    </a:cxn>
                    <a:cxn ang="0">
                      <a:pos x="10" y="112"/>
                    </a:cxn>
                    <a:cxn ang="0">
                      <a:pos x="25" y="118"/>
                    </a:cxn>
                    <a:cxn ang="0">
                      <a:pos x="96" y="41"/>
                    </a:cxn>
                    <a:cxn ang="0">
                      <a:pos x="98" y="0"/>
                    </a:cxn>
                  </a:cxnLst>
                  <a:rect l="0" t="0" r="r" b="b"/>
                  <a:pathLst>
                    <a:path w="100" h="118">
                      <a:moveTo>
                        <a:pt x="98" y="0"/>
                      </a:moveTo>
                      <a:cubicBezTo>
                        <a:pt x="86" y="11"/>
                        <a:pt x="72" y="21"/>
                        <a:pt x="57" y="28"/>
                      </a:cubicBezTo>
                      <a:cubicBezTo>
                        <a:pt x="50" y="31"/>
                        <a:pt x="44" y="33"/>
                        <a:pt x="37" y="35"/>
                      </a:cubicBezTo>
                      <a:cubicBezTo>
                        <a:pt x="38" y="38"/>
                        <a:pt x="38" y="40"/>
                        <a:pt x="37" y="42"/>
                      </a:cubicBezTo>
                      <a:cubicBezTo>
                        <a:pt x="35" y="51"/>
                        <a:pt x="26" y="57"/>
                        <a:pt x="18" y="55"/>
                      </a:cubicBezTo>
                      <a:cubicBezTo>
                        <a:pt x="13" y="69"/>
                        <a:pt x="7" y="82"/>
                        <a:pt x="0" y="92"/>
                      </a:cubicBezTo>
                      <a:cubicBezTo>
                        <a:pt x="3" y="95"/>
                        <a:pt x="4" y="99"/>
                        <a:pt x="3" y="103"/>
                      </a:cubicBezTo>
                      <a:cubicBezTo>
                        <a:pt x="3" y="104"/>
                        <a:pt x="2" y="106"/>
                        <a:pt x="1" y="107"/>
                      </a:cubicBezTo>
                      <a:cubicBezTo>
                        <a:pt x="4" y="109"/>
                        <a:pt x="7" y="110"/>
                        <a:pt x="10" y="112"/>
                      </a:cubicBezTo>
                      <a:cubicBezTo>
                        <a:pt x="14" y="114"/>
                        <a:pt x="19" y="116"/>
                        <a:pt x="25" y="118"/>
                      </a:cubicBezTo>
                      <a:cubicBezTo>
                        <a:pt x="59" y="107"/>
                        <a:pt x="87" y="79"/>
                        <a:pt x="96" y="41"/>
                      </a:cubicBezTo>
                      <a:cubicBezTo>
                        <a:pt x="100" y="27"/>
                        <a:pt x="100" y="13"/>
                        <a:pt x="98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24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 246"/>
                <p:cNvSpPr/>
                <p:nvPr/>
              </p:nvSpPr>
              <p:spPr bwMode="auto">
                <a:xfrm>
                  <a:off x="1936750" y="431801"/>
                  <a:ext cx="185738" cy="230188"/>
                </a:xfrm>
                <a:custGeom>
                  <a:avLst/>
                  <a:gdLst/>
                  <a:ahLst/>
                  <a:cxnLst>
                    <a:cxn ang="0">
                      <a:pos x="5" y="9"/>
                    </a:cxn>
                    <a:cxn ang="0">
                      <a:pos x="0" y="16"/>
                    </a:cxn>
                    <a:cxn ang="0">
                      <a:pos x="2" y="52"/>
                    </a:cxn>
                    <a:cxn ang="0">
                      <a:pos x="0" y="80"/>
                    </a:cxn>
                    <a:cxn ang="0">
                      <a:pos x="11" y="89"/>
                    </a:cxn>
                    <a:cxn ang="0">
                      <a:pos x="30" y="82"/>
                    </a:cxn>
                    <a:cxn ang="0">
                      <a:pos x="72" y="52"/>
                    </a:cxn>
                    <a:cxn ang="0">
                      <a:pos x="44" y="0"/>
                    </a:cxn>
                    <a:cxn ang="0">
                      <a:pos x="6" y="5"/>
                    </a:cxn>
                    <a:cxn ang="0">
                      <a:pos x="5" y="9"/>
                    </a:cxn>
                  </a:cxnLst>
                  <a:rect l="0" t="0" r="r" b="b"/>
                  <a:pathLst>
                    <a:path w="72" h="89">
                      <a:moveTo>
                        <a:pt x="5" y="9"/>
                      </a:moveTo>
                      <a:cubicBezTo>
                        <a:pt x="5" y="12"/>
                        <a:pt x="3" y="14"/>
                        <a:pt x="0" y="16"/>
                      </a:cubicBezTo>
                      <a:cubicBezTo>
                        <a:pt x="2" y="27"/>
                        <a:pt x="3" y="39"/>
                        <a:pt x="2" y="52"/>
                      </a:cubicBezTo>
                      <a:cubicBezTo>
                        <a:pt x="2" y="61"/>
                        <a:pt x="1" y="71"/>
                        <a:pt x="0" y="80"/>
                      </a:cubicBezTo>
                      <a:cubicBezTo>
                        <a:pt x="5" y="81"/>
                        <a:pt x="9" y="85"/>
                        <a:pt x="11" y="89"/>
                      </a:cubicBezTo>
                      <a:cubicBezTo>
                        <a:pt x="17" y="87"/>
                        <a:pt x="24" y="85"/>
                        <a:pt x="30" y="82"/>
                      </a:cubicBezTo>
                      <a:cubicBezTo>
                        <a:pt x="45" y="75"/>
                        <a:pt x="59" y="65"/>
                        <a:pt x="72" y="52"/>
                      </a:cubicBezTo>
                      <a:cubicBezTo>
                        <a:pt x="68" y="33"/>
                        <a:pt x="58" y="15"/>
                        <a:pt x="44" y="0"/>
                      </a:cubicBezTo>
                      <a:cubicBezTo>
                        <a:pt x="31" y="1"/>
                        <a:pt x="18" y="2"/>
                        <a:pt x="6" y="5"/>
                      </a:cubicBezTo>
                      <a:cubicBezTo>
                        <a:pt x="6" y="6"/>
                        <a:pt x="6" y="8"/>
                        <a:pt x="5" y="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24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 247"/>
                <p:cNvSpPr/>
                <p:nvPr/>
              </p:nvSpPr>
              <p:spPr bwMode="auto">
                <a:xfrm>
                  <a:off x="1892300" y="350838"/>
                  <a:ext cx="147638" cy="84138"/>
                </a:xfrm>
                <a:custGeom>
                  <a:avLst/>
                  <a:gdLst/>
                  <a:ahLst/>
                  <a:cxnLst>
                    <a:cxn ang="0">
                      <a:pos x="14" y="27"/>
                    </a:cxn>
                    <a:cxn ang="0">
                      <a:pos x="22" y="32"/>
                    </a:cxn>
                    <a:cxn ang="0">
                      <a:pos x="57" y="27"/>
                    </a:cxn>
                    <a:cxn ang="0">
                      <a:pos x="9" y="2"/>
                    </a:cxn>
                    <a:cxn ang="0">
                      <a:pos x="0" y="0"/>
                    </a:cxn>
                    <a:cxn ang="0">
                      <a:pos x="12" y="26"/>
                    </a:cxn>
                    <a:cxn ang="0">
                      <a:pos x="14" y="27"/>
                    </a:cxn>
                  </a:cxnLst>
                  <a:rect l="0" t="0" r="r" b="b"/>
                  <a:pathLst>
                    <a:path w="57" h="32">
                      <a:moveTo>
                        <a:pt x="14" y="27"/>
                      </a:moveTo>
                      <a:cubicBezTo>
                        <a:pt x="18" y="27"/>
                        <a:pt x="20" y="29"/>
                        <a:pt x="22" y="32"/>
                      </a:cubicBezTo>
                      <a:cubicBezTo>
                        <a:pt x="33" y="29"/>
                        <a:pt x="45" y="28"/>
                        <a:pt x="57" y="27"/>
                      </a:cubicBezTo>
                      <a:cubicBezTo>
                        <a:pt x="44" y="15"/>
                        <a:pt x="28" y="6"/>
                        <a:pt x="9" y="2"/>
                      </a:cubicBezTo>
                      <a:cubicBezTo>
                        <a:pt x="6" y="1"/>
                        <a:pt x="3" y="1"/>
                        <a:pt x="0" y="0"/>
                      </a:cubicBezTo>
                      <a:cubicBezTo>
                        <a:pt x="5" y="8"/>
                        <a:pt x="9" y="16"/>
                        <a:pt x="12" y="26"/>
                      </a:cubicBezTo>
                      <a:cubicBezTo>
                        <a:pt x="13" y="26"/>
                        <a:pt x="14" y="26"/>
                        <a:pt x="14" y="2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24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248"/>
                <p:cNvSpPr/>
                <p:nvPr/>
              </p:nvSpPr>
              <p:spPr bwMode="auto">
                <a:xfrm>
                  <a:off x="1720850" y="346076"/>
                  <a:ext cx="192088" cy="180975"/>
                </a:xfrm>
                <a:custGeom>
                  <a:avLst/>
                  <a:gdLst/>
                  <a:ahLst/>
                  <a:cxnLst>
                    <a:cxn ang="0">
                      <a:pos x="5" y="68"/>
                    </a:cxn>
                    <a:cxn ang="0">
                      <a:pos x="10" y="70"/>
                    </a:cxn>
                    <a:cxn ang="0">
                      <a:pos x="13" y="68"/>
                    </a:cxn>
                    <a:cxn ang="0">
                      <a:pos x="67" y="40"/>
                    </a:cxn>
                    <a:cxn ang="0">
                      <a:pos x="67" y="37"/>
                    </a:cxn>
                    <a:cxn ang="0">
                      <a:pos x="74" y="29"/>
                    </a:cxn>
                    <a:cxn ang="0">
                      <a:pos x="60" y="2"/>
                    </a:cxn>
                    <a:cxn ang="0">
                      <a:pos x="5" y="12"/>
                    </a:cxn>
                    <a:cxn ang="0">
                      <a:pos x="0" y="47"/>
                    </a:cxn>
                    <a:cxn ang="0">
                      <a:pos x="1" y="67"/>
                    </a:cxn>
                    <a:cxn ang="0">
                      <a:pos x="5" y="68"/>
                    </a:cxn>
                  </a:cxnLst>
                  <a:rect l="0" t="0" r="r" b="b"/>
                  <a:pathLst>
                    <a:path w="74" h="70">
                      <a:moveTo>
                        <a:pt x="5" y="68"/>
                      </a:moveTo>
                      <a:cubicBezTo>
                        <a:pt x="7" y="68"/>
                        <a:pt x="9" y="69"/>
                        <a:pt x="10" y="70"/>
                      </a:cubicBezTo>
                      <a:cubicBezTo>
                        <a:pt x="11" y="70"/>
                        <a:pt x="12" y="69"/>
                        <a:pt x="13" y="68"/>
                      </a:cubicBezTo>
                      <a:cubicBezTo>
                        <a:pt x="29" y="56"/>
                        <a:pt x="48" y="47"/>
                        <a:pt x="67" y="40"/>
                      </a:cubicBezTo>
                      <a:cubicBezTo>
                        <a:pt x="67" y="39"/>
                        <a:pt x="67" y="38"/>
                        <a:pt x="67" y="37"/>
                      </a:cubicBezTo>
                      <a:cubicBezTo>
                        <a:pt x="68" y="33"/>
                        <a:pt x="71" y="30"/>
                        <a:pt x="74" y="29"/>
                      </a:cubicBezTo>
                      <a:cubicBezTo>
                        <a:pt x="70" y="18"/>
                        <a:pt x="66" y="9"/>
                        <a:pt x="60" y="2"/>
                      </a:cubicBezTo>
                      <a:cubicBezTo>
                        <a:pt x="41" y="0"/>
                        <a:pt x="22" y="4"/>
                        <a:pt x="5" y="12"/>
                      </a:cubicBezTo>
                      <a:cubicBezTo>
                        <a:pt x="2" y="23"/>
                        <a:pt x="1" y="34"/>
                        <a:pt x="0" y="47"/>
                      </a:cubicBezTo>
                      <a:cubicBezTo>
                        <a:pt x="0" y="53"/>
                        <a:pt x="0" y="60"/>
                        <a:pt x="1" y="67"/>
                      </a:cubicBezTo>
                      <a:cubicBezTo>
                        <a:pt x="2" y="67"/>
                        <a:pt x="3" y="67"/>
                        <a:pt x="5" y="6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24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249"/>
                <p:cNvSpPr/>
                <p:nvPr/>
              </p:nvSpPr>
              <p:spPr bwMode="auto">
                <a:xfrm>
                  <a:off x="1584325" y="382588"/>
                  <a:ext cx="136525" cy="249238"/>
                </a:xfrm>
                <a:custGeom>
                  <a:avLst/>
                  <a:gdLst/>
                  <a:ahLst/>
                  <a:cxnLst>
                    <a:cxn ang="0">
                      <a:pos x="22" y="96"/>
                    </a:cxn>
                    <a:cxn ang="0">
                      <a:pos x="27" y="95"/>
                    </a:cxn>
                    <a:cxn ang="0">
                      <a:pos x="41" y="77"/>
                    </a:cxn>
                    <a:cxn ang="0">
                      <a:pos x="39" y="65"/>
                    </a:cxn>
                    <a:cxn ang="0">
                      <a:pos x="49" y="54"/>
                    </a:cxn>
                    <a:cxn ang="0">
                      <a:pos x="49" y="32"/>
                    </a:cxn>
                    <a:cxn ang="0">
                      <a:pos x="53" y="0"/>
                    </a:cxn>
                    <a:cxn ang="0">
                      <a:pos x="1" y="69"/>
                    </a:cxn>
                    <a:cxn ang="0">
                      <a:pos x="0" y="73"/>
                    </a:cxn>
                    <a:cxn ang="0">
                      <a:pos x="22" y="96"/>
                    </a:cxn>
                  </a:cxnLst>
                  <a:rect l="0" t="0" r="r" b="b"/>
                  <a:pathLst>
                    <a:path w="53" h="96">
                      <a:moveTo>
                        <a:pt x="22" y="96"/>
                      </a:moveTo>
                      <a:cubicBezTo>
                        <a:pt x="23" y="95"/>
                        <a:pt x="25" y="95"/>
                        <a:pt x="27" y="95"/>
                      </a:cubicBezTo>
                      <a:cubicBezTo>
                        <a:pt x="31" y="89"/>
                        <a:pt x="36" y="83"/>
                        <a:pt x="41" y="77"/>
                      </a:cubicBezTo>
                      <a:cubicBezTo>
                        <a:pt x="38" y="74"/>
                        <a:pt x="38" y="70"/>
                        <a:pt x="39" y="65"/>
                      </a:cubicBezTo>
                      <a:cubicBezTo>
                        <a:pt x="40" y="60"/>
                        <a:pt x="44" y="55"/>
                        <a:pt x="49" y="54"/>
                      </a:cubicBezTo>
                      <a:cubicBezTo>
                        <a:pt x="49" y="47"/>
                        <a:pt x="49" y="39"/>
                        <a:pt x="49" y="32"/>
                      </a:cubicBezTo>
                      <a:cubicBezTo>
                        <a:pt x="49" y="21"/>
                        <a:pt x="51" y="11"/>
                        <a:pt x="53" y="0"/>
                      </a:cubicBezTo>
                      <a:cubicBezTo>
                        <a:pt x="28" y="14"/>
                        <a:pt x="8" y="39"/>
                        <a:pt x="1" y="69"/>
                      </a:cubicBezTo>
                      <a:cubicBezTo>
                        <a:pt x="1" y="70"/>
                        <a:pt x="0" y="72"/>
                        <a:pt x="0" y="73"/>
                      </a:cubicBezTo>
                      <a:cubicBezTo>
                        <a:pt x="5" y="82"/>
                        <a:pt x="13" y="90"/>
                        <a:pt x="22" y="9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24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4" name="组合 13"/>
            <p:cNvGrpSpPr/>
            <p:nvPr/>
          </p:nvGrpSpPr>
          <p:grpSpPr>
            <a:xfrm>
              <a:off x="4354902" y="3695562"/>
              <a:ext cx="828834" cy="714513"/>
              <a:chOff x="4354902" y="3695562"/>
              <a:chExt cx="828834" cy="714513"/>
            </a:xfrm>
            <a:grpFill/>
          </p:grpSpPr>
          <p:sp>
            <p:nvSpPr>
              <p:cNvPr id="25" name="Hexagon 30"/>
              <p:cNvSpPr/>
              <p:nvPr/>
            </p:nvSpPr>
            <p:spPr>
              <a:xfrm>
                <a:off x="4354902" y="3695562"/>
                <a:ext cx="828834" cy="714513"/>
              </a:xfrm>
              <a:prstGeom prst="hexagon">
                <a:avLst/>
              </a:prstGeom>
              <a:grpFill/>
              <a:ln w="12700">
                <a:noFill/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828800" rtl="0"/>
                <a:endParaRPr lang="en-US"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187"/>
              <p:cNvSpPr>
                <a:spLocks noEditPoints="1"/>
              </p:cNvSpPr>
              <p:nvPr/>
            </p:nvSpPr>
            <p:spPr bwMode="auto">
              <a:xfrm>
                <a:off x="4665546" y="3877654"/>
                <a:ext cx="235715" cy="339869"/>
              </a:xfrm>
              <a:custGeom>
                <a:avLst/>
                <a:gdLst/>
                <a:ahLst/>
                <a:cxnLst>
                  <a:cxn ang="0">
                    <a:pos x="69" y="131"/>
                  </a:cxn>
                  <a:cxn ang="0">
                    <a:pos x="69" y="138"/>
                  </a:cxn>
                  <a:cxn ang="0">
                    <a:pos x="59" y="148"/>
                  </a:cxn>
                  <a:cxn ang="0">
                    <a:pos x="50" y="138"/>
                  </a:cxn>
                  <a:cxn ang="0">
                    <a:pos x="50" y="131"/>
                  </a:cxn>
                  <a:cxn ang="0">
                    <a:pos x="40" y="115"/>
                  </a:cxn>
                  <a:cxn ang="0">
                    <a:pos x="59" y="96"/>
                  </a:cxn>
                  <a:cxn ang="0">
                    <a:pos x="78" y="115"/>
                  </a:cxn>
                  <a:cxn ang="0">
                    <a:pos x="69" y="131"/>
                  </a:cxn>
                  <a:cxn ang="0">
                    <a:pos x="21" y="53"/>
                  </a:cxn>
                  <a:cxn ang="0">
                    <a:pos x="59" y="14"/>
                  </a:cxn>
                  <a:cxn ang="0">
                    <a:pos x="98" y="53"/>
                  </a:cxn>
                  <a:cxn ang="0">
                    <a:pos x="98" y="70"/>
                  </a:cxn>
                  <a:cxn ang="0">
                    <a:pos x="96" y="72"/>
                  </a:cxn>
                  <a:cxn ang="0">
                    <a:pos x="23" y="72"/>
                  </a:cxn>
                  <a:cxn ang="0">
                    <a:pos x="21" y="69"/>
                  </a:cxn>
                  <a:cxn ang="0">
                    <a:pos x="21" y="53"/>
                  </a:cxn>
                  <a:cxn ang="0">
                    <a:pos x="101" y="158"/>
                  </a:cxn>
                  <a:cxn ang="0">
                    <a:pos x="94" y="151"/>
                  </a:cxn>
                  <a:cxn ang="0">
                    <a:pos x="101" y="145"/>
                  </a:cxn>
                  <a:cxn ang="0">
                    <a:pos x="116" y="145"/>
                  </a:cxn>
                  <a:cxn ang="0">
                    <a:pos x="119" y="143"/>
                  </a:cxn>
                  <a:cxn ang="0">
                    <a:pos x="119" y="134"/>
                  </a:cxn>
                  <a:cxn ang="0">
                    <a:pos x="116" y="132"/>
                  </a:cxn>
                  <a:cxn ang="0">
                    <a:pos x="101" y="132"/>
                  </a:cxn>
                  <a:cxn ang="0">
                    <a:pos x="94" y="125"/>
                  </a:cxn>
                  <a:cxn ang="0">
                    <a:pos x="101" y="119"/>
                  </a:cxn>
                  <a:cxn ang="0">
                    <a:pos x="116" y="119"/>
                  </a:cxn>
                  <a:cxn ang="0">
                    <a:pos x="119" y="117"/>
                  </a:cxn>
                  <a:cxn ang="0">
                    <a:pos x="119" y="108"/>
                  </a:cxn>
                  <a:cxn ang="0">
                    <a:pos x="117" y="106"/>
                  </a:cxn>
                  <a:cxn ang="0">
                    <a:pos x="101" y="106"/>
                  </a:cxn>
                  <a:cxn ang="0">
                    <a:pos x="94" y="100"/>
                  </a:cxn>
                  <a:cxn ang="0">
                    <a:pos x="101" y="93"/>
                  </a:cxn>
                  <a:cxn ang="0">
                    <a:pos x="117" y="93"/>
                  </a:cxn>
                  <a:cxn ang="0">
                    <a:pos x="119" y="91"/>
                  </a:cxn>
                  <a:cxn ang="0">
                    <a:pos x="119" y="76"/>
                  </a:cxn>
                  <a:cxn ang="0">
                    <a:pos x="115" y="72"/>
                  </a:cxn>
                  <a:cxn ang="0">
                    <a:pos x="114" y="72"/>
                  </a:cxn>
                  <a:cxn ang="0">
                    <a:pos x="112" y="70"/>
                  </a:cxn>
                  <a:cxn ang="0">
                    <a:pos x="112" y="53"/>
                  </a:cxn>
                  <a:cxn ang="0">
                    <a:pos x="59" y="0"/>
                  </a:cxn>
                  <a:cxn ang="0">
                    <a:pos x="7" y="53"/>
                  </a:cxn>
                  <a:cxn ang="0">
                    <a:pos x="7" y="70"/>
                  </a:cxn>
                  <a:cxn ang="0">
                    <a:pos x="4" y="72"/>
                  </a:cxn>
                  <a:cxn ang="0">
                    <a:pos x="4" y="72"/>
                  </a:cxn>
                  <a:cxn ang="0">
                    <a:pos x="0" y="76"/>
                  </a:cxn>
                  <a:cxn ang="0">
                    <a:pos x="0" y="168"/>
                  </a:cxn>
                  <a:cxn ang="0">
                    <a:pos x="4" y="172"/>
                  </a:cxn>
                  <a:cxn ang="0">
                    <a:pos x="115" y="172"/>
                  </a:cxn>
                  <a:cxn ang="0">
                    <a:pos x="119" y="168"/>
                  </a:cxn>
                  <a:cxn ang="0">
                    <a:pos x="119" y="160"/>
                  </a:cxn>
                  <a:cxn ang="0">
                    <a:pos x="117" y="158"/>
                  </a:cxn>
                  <a:cxn ang="0">
                    <a:pos x="101" y="158"/>
                  </a:cxn>
                </a:cxnLst>
                <a:rect l="0" t="0" r="r" b="b"/>
                <a:pathLst>
                  <a:path w="119" h="172">
                    <a:moveTo>
                      <a:pt x="69" y="131"/>
                    </a:moveTo>
                    <a:cubicBezTo>
                      <a:pt x="69" y="134"/>
                      <a:pt x="69" y="138"/>
                      <a:pt x="69" y="138"/>
                    </a:cubicBezTo>
                    <a:cubicBezTo>
                      <a:pt x="69" y="144"/>
                      <a:pt x="64" y="148"/>
                      <a:pt x="59" y="148"/>
                    </a:cubicBezTo>
                    <a:cubicBezTo>
                      <a:pt x="54" y="148"/>
                      <a:pt x="50" y="144"/>
                      <a:pt x="50" y="138"/>
                    </a:cubicBezTo>
                    <a:cubicBezTo>
                      <a:pt x="50" y="138"/>
                      <a:pt x="50" y="134"/>
                      <a:pt x="50" y="131"/>
                    </a:cubicBezTo>
                    <a:cubicBezTo>
                      <a:pt x="50" y="126"/>
                      <a:pt x="40" y="127"/>
                      <a:pt x="40" y="115"/>
                    </a:cubicBezTo>
                    <a:cubicBezTo>
                      <a:pt x="40" y="105"/>
                      <a:pt x="49" y="96"/>
                      <a:pt x="59" y="96"/>
                    </a:cubicBezTo>
                    <a:cubicBezTo>
                      <a:pt x="70" y="96"/>
                      <a:pt x="78" y="105"/>
                      <a:pt x="78" y="115"/>
                    </a:cubicBezTo>
                    <a:cubicBezTo>
                      <a:pt x="78" y="127"/>
                      <a:pt x="69" y="126"/>
                      <a:pt x="69" y="131"/>
                    </a:cubicBezTo>
                    <a:moveTo>
                      <a:pt x="21" y="53"/>
                    </a:moveTo>
                    <a:cubicBezTo>
                      <a:pt x="21" y="31"/>
                      <a:pt x="38" y="14"/>
                      <a:pt x="59" y="14"/>
                    </a:cubicBezTo>
                    <a:cubicBezTo>
                      <a:pt x="80" y="14"/>
                      <a:pt x="98" y="31"/>
                      <a:pt x="98" y="53"/>
                    </a:cubicBezTo>
                    <a:cubicBezTo>
                      <a:pt x="98" y="70"/>
                      <a:pt x="98" y="70"/>
                      <a:pt x="98" y="70"/>
                    </a:cubicBezTo>
                    <a:cubicBezTo>
                      <a:pt x="98" y="70"/>
                      <a:pt x="98" y="72"/>
                      <a:pt x="96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1" y="72"/>
                      <a:pt x="21" y="69"/>
                      <a:pt x="21" y="69"/>
                    </a:cubicBezTo>
                    <a:cubicBezTo>
                      <a:pt x="21" y="53"/>
                      <a:pt x="21" y="53"/>
                      <a:pt x="21" y="53"/>
                    </a:cubicBezTo>
                    <a:close/>
                    <a:moveTo>
                      <a:pt x="101" y="158"/>
                    </a:moveTo>
                    <a:cubicBezTo>
                      <a:pt x="97" y="158"/>
                      <a:pt x="94" y="155"/>
                      <a:pt x="94" y="151"/>
                    </a:cubicBezTo>
                    <a:cubicBezTo>
                      <a:pt x="94" y="148"/>
                      <a:pt x="97" y="145"/>
                      <a:pt x="101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9" y="145"/>
                      <a:pt x="119" y="143"/>
                    </a:cubicBezTo>
                    <a:cubicBezTo>
                      <a:pt x="119" y="134"/>
                      <a:pt x="119" y="134"/>
                      <a:pt x="119" y="134"/>
                    </a:cubicBezTo>
                    <a:cubicBezTo>
                      <a:pt x="119" y="132"/>
                      <a:pt x="116" y="132"/>
                      <a:pt x="116" y="132"/>
                    </a:cubicBezTo>
                    <a:cubicBezTo>
                      <a:pt x="101" y="132"/>
                      <a:pt x="101" y="132"/>
                      <a:pt x="101" y="132"/>
                    </a:cubicBezTo>
                    <a:cubicBezTo>
                      <a:pt x="97" y="132"/>
                      <a:pt x="94" y="129"/>
                      <a:pt x="94" y="125"/>
                    </a:cubicBezTo>
                    <a:cubicBezTo>
                      <a:pt x="94" y="122"/>
                      <a:pt x="97" y="119"/>
                      <a:pt x="101" y="119"/>
                    </a:cubicBezTo>
                    <a:cubicBezTo>
                      <a:pt x="116" y="119"/>
                      <a:pt x="116" y="119"/>
                      <a:pt x="116" y="119"/>
                    </a:cubicBezTo>
                    <a:cubicBezTo>
                      <a:pt x="116" y="119"/>
                      <a:pt x="119" y="119"/>
                      <a:pt x="119" y="117"/>
                    </a:cubicBezTo>
                    <a:cubicBezTo>
                      <a:pt x="119" y="108"/>
                      <a:pt x="119" y="108"/>
                      <a:pt x="119" y="108"/>
                    </a:cubicBezTo>
                    <a:cubicBezTo>
                      <a:pt x="119" y="106"/>
                      <a:pt x="117" y="106"/>
                      <a:pt x="117" y="106"/>
                    </a:cubicBezTo>
                    <a:cubicBezTo>
                      <a:pt x="101" y="106"/>
                      <a:pt x="101" y="106"/>
                      <a:pt x="101" y="106"/>
                    </a:cubicBezTo>
                    <a:cubicBezTo>
                      <a:pt x="97" y="106"/>
                      <a:pt x="94" y="103"/>
                      <a:pt x="94" y="100"/>
                    </a:cubicBezTo>
                    <a:cubicBezTo>
                      <a:pt x="94" y="96"/>
                      <a:pt x="97" y="93"/>
                      <a:pt x="101" y="93"/>
                    </a:cubicBezTo>
                    <a:cubicBezTo>
                      <a:pt x="117" y="93"/>
                      <a:pt x="117" y="93"/>
                      <a:pt x="117" y="93"/>
                    </a:cubicBezTo>
                    <a:cubicBezTo>
                      <a:pt x="117" y="93"/>
                      <a:pt x="119" y="93"/>
                      <a:pt x="119" y="91"/>
                    </a:cubicBezTo>
                    <a:cubicBezTo>
                      <a:pt x="119" y="76"/>
                      <a:pt x="119" y="76"/>
                      <a:pt x="119" y="76"/>
                    </a:cubicBezTo>
                    <a:cubicBezTo>
                      <a:pt x="119" y="74"/>
                      <a:pt x="117" y="72"/>
                      <a:pt x="115" y="72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112" y="72"/>
                      <a:pt x="112" y="70"/>
                      <a:pt x="112" y="70"/>
                    </a:cubicBezTo>
                    <a:cubicBezTo>
                      <a:pt x="112" y="53"/>
                      <a:pt x="112" y="53"/>
                      <a:pt x="112" y="53"/>
                    </a:cubicBezTo>
                    <a:cubicBezTo>
                      <a:pt x="112" y="24"/>
                      <a:pt x="88" y="0"/>
                      <a:pt x="59" y="0"/>
                    </a:cubicBezTo>
                    <a:cubicBezTo>
                      <a:pt x="30" y="0"/>
                      <a:pt x="7" y="24"/>
                      <a:pt x="7" y="53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2"/>
                      <a:pt x="4" y="72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2" y="72"/>
                      <a:pt x="0" y="74"/>
                      <a:pt x="0" y="76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70"/>
                      <a:pt x="2" y="172"/>
                      <a:pt x="4" y="172"/>
                    </a:cubicBezTo>
                    <a:cubicBezTo>
                      <a:pt x="115" y="172"/>
                      <a:pt x="115" y="172"/>
                      <a:pt x="115" y="172"/>
                    </a:cubicBezTo>
                    <a:cubicBezTo>
                      <a:pt x="117" y="172"/>
                      <a:pt x="119" y="170"/>
                      <a:pt x="119" y="168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58"/>
                      <a:pt x="117" y="158"/>
                      <a:pt x="117" y="158"/>
                    </a:cubicBezTo>
                    <a:lnTo>
                      <a:pt x="101" y="158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pPr algn="l" defTabSz="1828800" rtl="0"/>
                <a:endParaRPr lang="en-US" sz="2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6858915" y="3695562"/>
              <a:ext cx="828834" cy="714513"/>
              <a:chOff x="6858915" y="3695562"/>
              <a:chExt cx="828834" cy="714513"/>
            </a:xfrm>
            <a:grpFill/>
          </p:grpSpPr>
          <p:sp>
            <p:nvSpPr>
              <p:cNvPr id="21" name="Hexagon 33"/>
              <p:cNvSpPr/>
              <p:nvPr/>
            </p:nvSpPr>
            <p:spPr>
              <a:xfrm>
                <a:off x="6858915" y="3695562"/>
                <a:ext cx="828834" cy="714513"/>
              </a:xfrm>
              <a:prstGeom prst="hexagon">
                <a:avLst/>
              </a:prstGeom>
              <a:grpFill/>
              <a:ln w="12700">
                <a:noFill/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828800" rtl="0"/>
                <a:endParaRPr lang="en-US"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2" name="Group 44"/>
              <p:cNvGrpSpPr/>
              <p:nvPr/>
            </p:nvGrpSpPr>
            <p:grpSpPr>
              <a:xfrm>
                <a:off x="7111423" y="3867690"/>
                <a:ext cx="323816" cy="359798"/>
                <a:chOff x="3125788" y="2924174"/>
                <a:chExt cx="271462" cy="301625"/>
              </a:xfrm>
              <a:grpFill/>
            </p:grpSpPr>
            <p:sp>
              <p:nvSpPr>
                <p:cNvPr id="23" name="Freeform 303"/>
                <p:cNvSpPr/>
                <p:nvPr/>
              </p:nvSpPr>
              <p:spPr bwMode="auto">
                <a:xfrm>
                  <a:off x="3260725" y="2998787"/>
                  <a:ext cx="92075" cy="85725"/>
                </a:xfrm>
                <a:custGeom>
                  <a:avLst/>
                  <a:gdLst/>
                  <a:ahLst/>
                  <a:cxnLst>
                    <a:cxn ang="0">
                      <a:pos x="38" y="37"/>
                    </a:cxn>
                    <a:cxn ang="0">
                      <a:pos x="40" y="35"/>
                    </a:cxn>
                    <a:cxn ang="0">
                      <a:pos x="3" y="0"/>
                    </a:cxn>
                    <a:cxn ang="0">
                      <a:pos x="0" y="2"/>
                    </a:cxn>
                    <a:cxn ang="0">
                      <a:pos x="0" y="35"/>
                    </a:cxn>
                    <a:cxn ang="0">
                      <a:pos x="3" y="37"/>
                    </a:cxn>
                    <a:cxn ang="0">
                      <a:pos x="38" y="37"/>
                    </a:cxn>
                  </a:cxnLst>
                  <a:rect l="0" t="0" r="r" b="b"/>
                  <a:pathLst>
                    <a:path w="40" h="37">
                      <a:moveTo>
                        <a:pt x="38" y="37"/>
                      </a:moveTo>
                      <a:cubicBezTo>
                        <a:pt x="40" y="37"/>
                        <a:pt x="40" y="36"/>
                        <a:pt x="40" y="35"/>
                      </a:cubicBezTo>
                      <a:cubicBezTo>
                        <a:pt x="38" y="16"/>
                        <a:pt x="22" y="1"/>
                        <a:pt x="3" y="0"/>
                      </a:cubicBezTo>
                      <a:cubicBezTo>
                        <a:pt x="2" y="0"/>
                        <a:pt x="0" y="0"/>
                        <a:pt x="0" y="2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5"/>
                        <a:pt x="0" y="37"/>
                        <a:pt x="3" y="37"/>
                      </a:cubicBezTo>
                      <a:lnTo>
                        <a:pt x="38" y="3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24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Freeform 304"/>
                <p:cNvSpPr>
                  <a:spLocks noEditPoints="1"/>
                </p:cNvSpPr>
                <p:nvPr/>
              </p:nvSpPr>
              <p:spPr bwMode="auto">
                <a:xfrm>
                  <a:off x="3125788" y="2924174"/>
                  <a:ext cx="271462" cy="301625"/>
                </a:xfrm>
                <a:custGeom>
                  <a:avLst/>
                  <a:gdLst/>
                  <a:ahLst/>
                  <a:cxnLst>
                    <a:cxn ang="0">
                      <a:pos x="107" y="78"/>
                    </a:cxn>
                    <a:cxn ang="0">
                      <a:pos x="59" y="121"/>
                    </a:cxn>
                    <a:cxn ang="0">
                      <a:pos x="11" y="73"/>
                    </a:cxn>
                    <a:cxn ang="0">
                      <a:pos x="24" y="41"/>
                    </a:cxn>
                    <a:cxn ang="0">
                      <a:pos x="59" y="25"/>
                    </a:cxn>
                    <a:cxn ang="0">
                      <a:pos x="107" y="73"/>
                    </a:cxn>
                    <a:cxn ang="0">
                      <a:pos x="107" y="78"/>
                    </a:cxn>
                    <a:cxn ang="0">
                      <a:pos x="106" y="36"/>
                    </a:cxn>
                    <a:cxn ang="0">
                      <a:pos x="109" y="33"/>
                    </a:cxn>
                    <a:cxn ang="0">
                      <a:pos x="109" y="33"/>
                    </a:cxn>
                    <a:cxn ang="0">
                      <a:pos x="112" y="33"/>
                    </a:cxn>
                    <a:cxn ang="0">
                      <a:pos x="110" y="24"/>
                    </a:cxn>
                    <a:cxn ang="0">
                      <a:pos x="101" y="22"/>
                    </a:cxn>
                    <a:cxn ang="0">
                      <a:pos x="101" y="25"/>
                    </a:cxn>
                    <a:cxn ang="0">
                      <a:pos x="101" y="25"/>
                    </a:cxn>
                    <a:cxn ang="0">
                      <a:pos x="98" y="28"/>
                    </a:cxn>
                    <a:cxn ang="0">
                      <a:pos x="97" y="28"/>
                    </a:cxn>
                    <a:cxn ang="0">
                      <a:pos x="69" y="15"/>
                    </a:cxn>
                    <a:cxn ang="0">
                      <a:pos x="68" y="14"/>
                    </a:cxn>
                    <a:cxn ang="0">
                      <a:pos x="68" y="12"/>
                    </a:cxn>
                    <a:cxn ang="0">
                      <a:pos x="68" y="12"/>
                    </a:cxn>
                    <a:cxn ang="0">
                      <a:pos x="74" y="7"/>
                    </a:cxn>
                    <a:cxn ang="0">
                      <a:pos x="59" y="0"/>
                    </a:cxn>
                    <a:cxn ang="0">
                      <a:pos x="45" y="7"/>
                    </a:cxn>
                    <a:cxn ang="0">
                      <a:pos x="50" y="12"/>
                    </a:cxn>
                    <a:cxn ang="0">
                      <a:pos x="51" y="13"/>
                    </a:cxn>
                    <a:cxn ang="0">
                      <a:pos x="51" y="14"/>
                    </a:cxn>
                    <a:cxn ang="0">
                      <a:pos x="50" y="15"/>
                    </a:cxn>
                    <a:cxn ang="0">
                      <a:pos x="15" y="34"/>
                    </a:cxn>
                    <a:cxn ang="0">
                      <a:pos x="0" y="73"/>
                    </a:cxn>
                    <a:cxn ang="0">
                      <a:pos x="59" y="132"/>
                    </a:cxn>
                    <a:cxn ang="0">
                      <a:pos x="118" y="78"/>
                    </a:cxn>
                    <a:cxn ang="0">
                      <a:pos x="119" y="73"/>
                    </a:cxn>
                    <a:cxn ang="0">
                      <a:pos x="106" y="37"/>
                    </a:cxn>
                    <a:cxn ang="0">
                      <a:pos x="106" y="36"/>
                    </a:cxn>
                  </a:cxnLst>
                  <a:rect l="0" t="0" r="r" b="b"/>
                  <a:pathLst>
                    <a:path w="119" h="132">
                      <a:moveTo>
                        <a:pt x="107" y="78"/>
                      </a:moveTo>
                      <a:cubicBezTo>
                        <a:pt x="105" y="102"/>
                        <a:pt x="84" y="121"/>
                        <a:pt x="59" y="121"/>
                      </a:cubicBezTo>
                      <a:cubicBezTo>
                        <a:pt x="33" y="121"/>
                        <a:pt x="11" y="100"/>
                        <a:pt x="11" y="73"/>
                      </a:cubicBezTo>
                      <a:cubicBezTo>
                        <a:pt x="11" y="61"/>
                        <a:pt x="16" y="50"/>
                        <a:pt x="24" y="41"/>
                      </a:cubicBezTo>
                      <a:cubicBezTo>
                        <a:pt x="32" y="31"/>
                        <a:pt x="45" y="25"/>
                        <a:pt x="59" y="25"/>
                      </a:cubicBezTo>
                      <a:cubicBezTo>
                        <a:pt x="86" y="25"/>
                        <a:pt x="107" y="47"/>
                        <a:pt x="107" y="73"/>
                      </a:cubicBezTo>
                      <a:cubicBezTo>
                        <a:pt x="107" y="75"/>
                        <a:pt x="107" y="76"/>
                        <a:pt x="107" y="78"/>
                      </a:cubicBezTo>
                      <a:moveTo>
                        <a:pt x="106" y="36"/>
                      </a:moveTo>
                      <a:cubicBezTo>
                        <a:pt x="109" y="33"/>
                        <a:pt x="109" y="33"/>
                        <a:pt x="109" y="33"/>
                      </a:cubicBezTo>
                      <a:cubicBezTo>
                        <a:pt x="109" y="33"/>
                        <a:pt x="109" y="33"/>
                        <a:pt x="109" y="33"/>
                      </a:cubicBezTo>
                      <a:cubicBezTo>
                        <a:pt x="110" y="33"/>
                        <a:pt x="111" y="33"/>
                        <a:pt x="112" y="33"/>
                      </a:cubicBezTo>
                      <a:cubicBezTo>
                        <a:pt x="116" y="32"/>
                        <a:pt x="114" y="28"/>
                        <a:pt x="110" y="24"/>
                      </a:cubicBezTo>
                      <a:cubicBezTo>
                        <a:pt x="106" y="20"/>
                        <a:pt x="102" y="18"/>
                        <a:pt x="101" y="22"/>
                      </a:cubicBezTo>
                      <a:cubicBezTo>
                        <a:pt x="101" y="23"/>
                        <a:pt x="101" y="24"/>
                        <a:pt x="101" y="25"/>
                      </a:cubicBezTo>
                      <a:cubicBezTo>
                        <a:pt x="101" y="25"/>
                        <a:pt x="101" y="25"/>
                        <a:pt x="101" y="25"/>
                      </a:cubicBezTo>
                      <a:cubicBezTo>
                        <a:pt x="98" y="28"/>
                        <a:pt x="98" y="28"/>
                        <a:pt x="98" y="28"/>
                      </a:cubicBezTo>
                      <a:cubicBezTo>
                        <a:pt x="98" y="28"/>
                        <a:pt x="97" y="28"/>
                        <a:pt x="97" y="28"/>
                      </a:cubicBezTo>
                      <a:cubicBezTo>
                        <a:pt x="89" y="21"/>
                        <a:pt x="79" y="16"/>
                        <a:pt x="69" y="15"/>
                      </a:cubicBezTo>
                      <a:cubicBezTo>
                        <a:pt x="68" y="15"/>
                        <a:pt x="68" y="15"/>
                        <a:pt x="68" y="14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71" y="11"/>
                        <a:pt x="72" y="9"/>
                        <a:pt x="74" y="7"/>
                      </a:cubicBezTo>
                      <a:cubicBezTo>
                        <a:pt x="78" y="3"/>
                        <a:pt x="68" y="0"/>
                        <a:pt x="59" y="0"/>
                      </a:cubicBezTo>
                      <a:cubicBezTo>
                        <a:pt x="51" y="0"/>
                        <a:pt x="41" y="3"/>
                        <a:pt x="45" y="7"/>
                      </a:cubicBezTo>
                      <a:cubicBezTo>
                        <a:pt x="46" y="9"/>
                        <a:pt x="48" y="11"/>
                        <a:pt x="50" y="12"/>
                      </a:cubicBezTo>
                      <a:cubicBezTo>
                        <a:pt x="51" y="12"/>
                        <a:pt x="51" y="12"/>
                        <a:pt x="51" y="13"/>
                      </a:cubicBezTo>
                      <a:cubicBezTo>
                        <a:pt x="51" y="14"/>
                        <a:pt x="51" y="14"/>
                        <a:pt x="51" y="14"/>
                      </a:cubicBezTo>
                      <a:cubicBezTo>
                        <a:pt x="51" y="15"/>
                        <a:pt x="51" y="15"/>
                        <a:pt x="50" y="15"/>
                      </a:cubicBezTo>
                      <a:cubicBezTo>
                        <a:pt x="36" y="17"/>
                        <a:pt x="24" y="24"/>
                        <a:pt x="15" y="34"/>
                      </a:cubicBezTo>
                      <a:cubicBezTo>
                        <a:pt x="6" y="44"/>
                        <a:pt x="0" y="58"/>
                        <a:pt x="0" y="73"/>
                      </a:cubicBezTo>
                      <a:cubicBezTo>
                        <a:pt x="0" y="106"/>
                        <a:pt x="27" y="132"/>
                        <a:pt x="59" y="132"/>
                      </a:cubicBezTo>
                      <a:cubicBezTo>
                        <a:pt x="90" y="132"/>
                        <a:pt x="116" y="108"/>
                        <a:pt x="118" y="78"/>
                      </a:cubicBezTo>
                      <a:cubicBezTo>
                        <a:pt x="118" y="76"/>
                        <a:pt x="119" y="75"/>
                        <a:pt x="119" y="73"/>
                      </a:cubicBezTo>
                      <a:cubicBezTo>
                        <a:pt x="119" y="60"/>
                        <a:pt x="114" y="47"/>
                        <a:pt x="106" y="37"/>
                      </a:cubicBezTo>
                      <a:cubicBezTo>
                        <a:pt x="106" y="37"/>
                        <a:pt x="106" y="36"/>
                        <a:pt x="106" y="36"/>
                      </a:cubicBezTo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24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6" name="Group 9"/>
            <p:cNvGrpSpPr/>
            <p:nvPr/>
          </p:nvGrpSpPr>
          <p:grpSpPr>
            <a:xfrm>
              <a:off x="9362927" y="3695562"/>
              <a:ext cx="828834" cy="714513"/>
              <a:chOff x="9604737" y="3438393"/>
              <a:chExt cx="863037" cy="743998"/>
            </a:xfrm>
            <a:grpFill/>
          </p:grpSpPr>
          <p:sp>
            <p:nvSpPr>
              <p:cNvPr id="17" name="Hexagon 36"/>
              <p:cNvSpPr/>
              <p:nvPr/>
            </p:nvSpPr>
            <p:spPr>
              <a:xfrm>
                <a:off x="9604737" y="3438393"/>
                <a:ext cx="863037" cy="743998"/>
              </a:xfrm>
              <a:prstGeom prst="hexagon">
                <a:avLst/>
              </a:prstGeom>
              <a:grpFill/>
              <a:ln w="12700">
                <a:noFill/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828800" rtl="0"/>
                <a:endParaRPr lang="en-US" sz="2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8" name="Group 47"/>
              <p:cNvGrpSpPr/>
              <p:nvPr/>
            </p:nvGrpSpPr>
            <p:grpSpPr>
              <a:xfrm>
                <a:off x="9832881" y="3613396"/>
                <a:ext cx="385205" cy="383100"/>
                <a:chOff x="7605713" y="2366962"/>
                <a:chExt cx="290512" cy="288925"/>
              </a:xfrm>
              <a:grpFill/>
            </p:grpSpPr>
            <p:sp>
              <p:nvSpPr>
                <p:cNvPr id="19" name="Freeform 277"/>
                <p:cNvSpPr/>
                <p:nvPr/>
              </p:nvSpPr>
              <p:spPr bwMode="auto">
                <a:xfrm>
                  <a:off x="7626350" y="2549524"/>
                  <a:ext cx="87312" cy="85725"/>
                </a:xfrm>
                <a:custGeom>
                  <a:avLst/>
                  <a:gdLst/>
                  <a:ahLst/>
                  <a:cxnLst>
                    <a:cxn ang="0">
                      <a:pos x="23" y="2"/>
                    </a:cxn>
                    <a:cxn ang="0">
                      <a:pos x="20" y="2"/>
                    </a:cxn>
                    <a:cxn ang="0">
                      <a:pos x="5" y="35"/>
                    </a:cxn>
                    <a:cxn ang="0">
                      <a:pos x="36" y="18"/>
                    </a:cxn>
                    <a:cxn ang="0">
                      <a:pos x="36" y="15"/>
                    </a:cxn>
                    <a:cxn ang="0">
                      <a:pos x="23" y="2"/>
                    </a:cxn>
                  </a:cxnLst>
                  <a:rect l="0" t="0" r="r" b="b"/>
                  <a:pathLst>
                    <a:path w="38" h="37">
                      <a:moveTo>
                        <a:pt x="23" y="2"/>
                      </a:moveTo>
                      <a:cubicBezTo>
                        <a:pt x="21" y="0"/>
                        <a:pt x="20" y="1"/>
                        <a:pt x="20" y="2"/>
                      </a:cubicBezTo>
                      <a:cubicBezTo>
                        <a:pt x="10" y="12"/>
                        <a:pt x="0" y="37"/>
                        <a:pt x="5" y="35"/>
                      </a:cubicBezTo>
                      <a:cubicBezTo>
                        <a:pt x="23" y="26"/>
                        <a:pt x="26" y="29"/>
                        <a:pt x="36" y="18"/>
                      </a:cubicBezTo>
                      <a:cubicBezTo>
                        <a:pt x="37" y="18"/>
                        <a:pt x="38" y="17"/>
                        <a:pt x="36" y="15"/>
                      </a:cubicBezTo>
                      <a:lnTo>
                        <a:pt x="23" y="2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24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 278"/>
                <p:cNvSpPr>
                  <a:spLocks noEditPoints="1"/>
                </p:cNvSpPr>
                <p:nvPr/>
              </p:nvSpPr>
              <p:spPr bwMode="auto">
                <a:xfrm>
                  <a:off x="7605713" y="2366962"/>
                  <a:ext cx="290512" cy="288925"/>
                </a:xfrm>
                <a:custGeom>
                  <a:avLst/>
                  <a:gdLst/>
                  <a:ahLst/>
                  <a:cxnLst>
                    <a:cxn ang="0">
                      <a:pos x="82" y="45"/>
                    </a:cxn>
                    <a:cxn ang="0">
                      <a:pos x="82" y="28"/>
                    </a:cxn>
                    <a:cxn ang="0">
                      <a:pos x="99" y="28"/>
                    </a:cxn>
                    <a:cxn ang="0">
                      <a:pos x="99" y="45"/>
                    </a:cxn>
                    <a:cxn ang="0">
                      <a:pos x="82" y="45"/>
                    </a:cxn>
                    <a:cxn ang="0">
                      <a:pos x="88" y="82"/>
                    </a:cxn>
                    <a:cxn ang="0">
                      <a:pos x="89" y="79"/>
                    </a:cxn>
                    <a:cxn ang="0">
                      <a:pos x="116" y="10"/>
                    </a:cxn>
                    <a:cxn ang="0">
                      <a:pos x="48" y="38"/>
                    </a:cxn>
                    <a:cxn ang="0">
                      <a:pos x="45" y="39"/>
                    </a:cxn>
                    <a:cxn ang="0">
                      <a:pos x="37" y="37"/>
                    </a:cxn>
                    <a:cxn ang="0">
                      <a:pos x="30" y="39"/>
                    </a:cxn>
                    <a:cxn ang="0">
                      <a:pos x="2" y="67"/>
                    </a:cxn>
                    <a:cxn ang="0">
                      <a:pos x="3" y="71"/>
                    </a:cxn>
                    <a:cxn ang="0">
                      <a:pos x="24" y="74"/>
                    </a:cxn>
                    <a:cxn ang="0">
                      <a:pos x="31" y="72"/>
                    </a:cxn>
                    <a:cxn ang="0">
                      <a:pos x="33" y="72"/>
                    </a:cxn>
                    <a:cxn ang="0">
                      <a:pos x="55" y="94"/>
                    </a:cxn>
                    <a:cxn ang="0">
                      <a:pos x="55" y="96"/>
                    </a:cxn>
                    <a:cxn ang="0">
                      <a:pos x="53" y="103"/>
                    </a:cxn>
                    <a:cxn ang="0">
                      <a:pos x="56" y="124"/>
                    </a:cxn>
                    <a:cxn ang="0">
                      <a:pos x="60" y="125"/>
                    </a:cxn>
                    <a:cxn ang="0">
                      <a:pos x="88" y="96"/>
                    </a:cxn>
                    <a:cxn ang="0">
                      <a:pos x="90" y="89"/>
                    </a:cxn>
                    <a:cxn ang="0">
                      <a:pos x="88" y="82"/>
                    </a:cxn>
                  </a:cxnLst>
                  <a:rect l="0" t="0" r="r" b="b"/>
                  <a:pathLst>
                    <a:path w="127" h="126">
                      <a:moveTo>
                        <a:pt x="82" y="45"/>
                      </a:moveTo>
                      <a:cubicBezTo>
                        <a:pt x="77" y="40"/>
                        <a:pt x="77" y="33"/>
                        <a:pt x="82" y="28"/>
                      </a:cubicBezTo>
                      <a:cubicBezTo>
                        <a:pt x="87" y="23"/>
                        <a:pt x="95" y="23"/>
                        <a:pt x="99" y="28"/>
                      </a:cubicBezTo>
                      <a:cubicBezTo>
                        <a:pt x="104" y="33"/>
                        <a:pt x="104" y="40"/>
                        <a:pt x="99" y="45"/>
                      </a:cubicBezTo>
                      <a:cubicBezTo>
                        <a:pt x="95" y="50"/>
                        <a:pt x="87" y="50"/>
                        <a:pt x="82" y="45"/>
                      </a:cubicBezTo>
                      <a:moveTo>
                        <a:pt x="88" y="82"/>
                      </a:moveTo>
                      <a:cubicBezTo>
                        <a:pt x="88" y="81"/>
                        <a:pt x="89" y="80"/>
                        <a:pt x="89" y="79"/>
                      </a:cubicBezTo>
                      <a:cubicBezTo>
                        <a:pt x="112" y="54"/>
                        <a:pt x="127" y="21"/>
                        <a:pt x="116" y="10"/>
                      </a:cubicBezTo>
                      <a:cubicBezTo>
                        <a:pt x="105" y="0"/>
                        <a:pt x="73" y="15"/>
                        <a:pt x="48" y="38"/>
                      </a:cubicBezTo>
                      <a:cubicBezTo>
                        <a:pt x="48" y="38"/>
                        <a:pt x="47" y="39"/>
                        <a:pt x="45" y="39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5" y="36"/>
                        <a:pt x="32" y="37"/>
                        <a:pt x="30" y="39"/>
                      </a:cubicBezTo>
                      <a:cubicBezTo>
                        <a:pt x="2" y="67"/>
                        <a:pt x="2" y="67"/>
                        <a:pt x="2" y="67"/>
                      </a:cubicBezTo>
                      <a:cubicBezTo>
                        <a:pt x="0" y="69"/>
                        <a:pt x="1" y="70"/>
                        <a:pt x="3" y="71"/>
                      </a:cubicBezTo>
                      <a:cubicBezTo>
                        <a:pt x="24" y="74"/>
                        <a:pt x="24" y="74"/>
                        <a:pt x="24" y="74"/>
                      </a:cubicBezTo>
                      <a:cubicBezTo>
                        <a:pt x="26" y="74"/>
                        <a:pt x="29" y="73"/>
                        <a:pt x="31" y="72"/>
                      </a:cubicBezTo>
                      <a:cubicBezTo>
                        <a:pt x="31" y="72"/>
                        <a:pt x="32" y="70"/>
                        <a:pt x="33" y="72"/>
                      </a:cubicBezTo>
                      <a:cubicBezTo>
                        <a:pt x="39" y="77"/>
                        <a:pt x="50" y="88"/>
                        <a:pt x="55" y="94"/>
                      </a:cubicBezTo>
                      <a:cubicBezTo>
                        <a:pt x="56" y="95"/>
                        <a:pt x="55" y="96"/>
                        <a:pt x="55" y="96"/>
                      </a:cubicBezTo>
                      <a:cubicBezTo>
                        <a:pt x="54" y="98"/>
                        <a:pt x="53" y="101"/>
                        <a:pt x="53" y="103"/>
                      </a:cubicBezTo>
                      <a:cubicBezTo>
                        <a:pt x="56" y="124"/>
                        <a:pt x="56" y="124"/>
                        <a:pt x="56" y="124"/>
                      </a:cubicBezTo>
                      <a:cubicBezTo>
                        <a:pt x="57" y="126"/>
                        <a:pt x="58" y="126"/>
                        <a:pt x="60" y="125"/>
                      </a:cubicBezTo>
                      <a:cubicBezTo>
                        <a:pt x="88" y="96"/>
                        <a:pt x="88" y="96"/>
                        <a:pt x="88" y="96"/>
                      </a:cubicBezTo>
                      <a:cubicBezTo>
                        <a:pt x="90" y="95"/>
                        <a:pt x="91" y="92"/>
                        <a:pt x="90" y="89"/>
                      </a:cubicBezTo>
                      <a:lnTo>
                        <a:pt x="88" y="82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 vert="horz" wrap="square" lIns="182880" tIns="91440" rIns="182880" bIns="91440" numCol="1" anchor="t" anchorCtr="0" compatLnSpc="1"/>
                <a:lstStyle/>
                <a:p>
                  <a:pPr algn="l" defTabSz="1828800" rtl="0"/>
                  <a:endParaRPr lang="en-US" sz="24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45" name="Rectangle 32"/>
          <p:cNvSpPr/>
          <p:nvPr/>
        </p:nvSpPr>
        <p:spPr>
          <a:xfrm>
            <a:off x="5178765" y="4926078"/>
            <a:ext cx="2116606" cy="135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总结与展望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 rtl="0"/>
            <a:r>
              <a:rPr lang="zh-CN" altLang="en-US" sz="16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总结系统实现过程中的点点滴滴与展望未来系统还可努力的方向</a:t>
            </a:r>
            <a:endParaRPr lang="en-US" sz="1600" kern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Rectangle 29"/>
          <p:cNvSpPr/>
          <p:nvPr/>
        </p:nvSpPr>
        <p:spPr>
          <a:xfrm>
            <a:off x="2674752" y="4932401"/>
            <a:ext cx="2116606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目前还存在的问题</a:t>
            </a:r>
            <a:endParaRPr lang="en-US" altLang="zh-CN" b="1" kern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 rtl="0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自己对比总结得出尚需改进的地方</a:t>
            </a:r>
            <a:endParaRPr lang="en-US" sz="1600" kern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Rectangle 32"/>
          <p:cNvSpPr/>
          <p:nvPr/>
        </p:nvSpPr>
        <p:spPr>
          <a:xfrm>
            <a:off x="7682778" y="4938905"/>
            <a:ext cx="2116606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rtl="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致谢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828800" rtl="0"/>
            <a:r>
              <a:rPr lang="zh-CN" altLang="en-US" sz="16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对老师、同学、家人及学院平台致以谢意</a:t>
            </a:r>
            <a:endParaRPr lang="en-US" sz="1600" kern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7" grpId="0"/>
      <p:bldP spid="8" grpId="0"/>
      <p:bldP spid="9" grpId="0"/>
      <p:bldP spid="10" grpId="0"/>
      <p:bldP spid="45" grpId="0"/>
      <p:bldP spid="46" grpId="0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横卷形 7"/>
          <p:cNvSpPr/>
          <p:nvPr/>
        </p:nvSpPr>
        <p:spPr>
          <a:xfrm>
            <a:off x="2035175" y="1029970"/>
            <a:ext cx="8122285" cy="5078730"/>
          </a:xfrm>
          <a:prstGeom prst="horizontalScroll">
            <a:avLst/>
          </a:prstGeom>
          <a:ln w="57150">
            <a:solidFill>
              <a:srgbClr val="C1A36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45459" y="336177"/>
            <a:ext cx="537883" cy="510988"/>
            <a:chOff x="753035" y="201706"/>
            <a:chExt cx="537883" cy="510988"/>
          </a:xfrm>
        </p:grpSpPr>
        <p:sp>
          <p:nvSpPr>
            <p:cNvPr id="3" name="矩形: 圆角 2"/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/>
          <p:cNvSpPr txBox="1"/>
          <p:nvPr/>
        </p:nvSpPr>
        <p:spPr>
          <a:xfrm>
            <a:off x="1317813" y="262390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目前所存在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问题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TextBox 24"/>
          <p:cNvSpPr txBox="1"/>
          <p:nvPr/>
        </p:nvSpPr>
        <p:spPr>
          <a:xfrm>
            <a:off x="2718435" y="1630680"/>
            <a:ext cx="7439025" cy="35972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90000"/>
              </a:lnSpc>
              <a:defRPr/>
            </a:pP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对于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点餐小程序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的基本使用功能已经基本满足了用户的使用，不过在产品设计方面还是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存在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不足，界面</a:t>
            </a:r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还不够新颖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，功能点入口设计可能不够符合用户操作需要继续优化，后续会利用网上好看的小程序ui框架，对点餐小程序的界面进行重构。给用户更好的体验感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8213" y="1851063"/>
            <a:ext cx="1896317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05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79172" y="3440912"/>
            <a:ext cx="4222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总结与展望</a:t>
            </a:r>
            <a:endParaRPr lang="zh-CN" altLang="en-US" sz="3600" spc="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6534" y="-469756"/>
            <a:ext cx="4657278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F.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 animBg="1"/>
      <p:bldP spid="7" grpId="0"/>
      <p:bldP spid="8" grpId="0"/>
      <p:bldP spid="10" grpId="0" animBg="1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横卷形 7"/>
          <p:cNvSpPr/>
          <p:nvPr/>
        </p:nvSpPr>
        <p:spPr>
          <a:xfrm>
            <a:off x="1527810" y="909955"/>
            <a:ext cx="8589010" cy="5524500"/>
          </a:xfrm>
          <a:prstGeom prst="horizontalScroll">
            <a:avLst/>
          </a:prstGeom>
          <a:ln w="57150">
            <a:solidFill>
              <a:srgbClr val="C1A36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45459" y="336177"/>
            <a:ext cx="537883" cy="510988"/>
            <a:chOff x="753035" y="201706"/>
            <a:chExt cx="537883" cy="510988"/>
          </a:xfrm>
        </p:grpSpPr>
        <p:sp>
          <p:nvSpPr>
            <p:cNvPr id="3" name="矩形: 圆角 2"/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/>
          <p:cNvSpPr txBox="1"/>
          <p:nvPr/>
        </p:nvSpPr>
        <p:spPr>
          <a:xfrm>
            <a:off x="1317813" y="262390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总结与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展望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TextBox 24"/>
          <p:cNvSpPr txBox="1"/>
          <p:nvPr/>
        </p:nvSpPr>
        <p:spPr>
          <a:xfrm>
            <a:off x="2352040" y="1872615"/>
            <a:ext cx="7487920" cy="359854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90000"/>
              </a:lnSpc>
              <a:defRPr/>
            </a:pP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管理员及顾客的各项操作和数据</a:t>
            </a: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这些都依托于云开发的拓展功能CMS管理系统，结合云数据库可以让我们很好的管理该点餐小程序的大部分信息</a:t>
            </a:r>
            <a:r>
              <a:rPr 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，可以</a:t>
            </a: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及时将信息进行优化变更。未来的发展方向，小程序的内容布局变得多样。将点餐小程序增加一定活动、优惠、特色菜品，推出更多的菜系种类，让小程序的内容看起来更加丰富。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553432" y="4135521"/>
            <a:ext cx="2638567" cy="2722479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82527" y="910205"/>
            <a:ext cx="845632" cy="847676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67652" y="2971215"/>
            <a:ext cx="2019868" cy="1164306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53432" y="0"/>
            <a:ext cx="845632" cy="2971216"/>
          </a:xfrm>
          <a:prstGeom prst="rect">
            <a:avLst/>
          </a:prstGeom>
          <a:solidFill>
            <a:srgbClr val="C1A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74135" y="56611"/>
            <a:ext cx="17450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致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976248" y="2358163"/>
            <a:ext cx="17450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谢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382905" y="3589655"/>
            <a:ext cx="6885305" cy="2224405"/>
          </a:xfrm>
          <a:prstGeom prst="roundRect">
            <a:avLst/>
          </a:prstGeom>
          <a:noFill/>
          <a:ln w="571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345" y="3983990"/>
            <a:ext cx="5431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感谢各位老师观看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93060" y="5090795"/>
            <a:ext cx="1863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THANKS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7" grpId="0" animBg="1"/>
      <p:bldP spid="12" grpId="0" animBg="1"/>
      <p:bldP spid="13" grpId="0" animBg="1"/>
      <p:bldP spid="14" grpId="0"/>
      <p:bldP spid="15" grpId="0"/>
      <p:bldP spid="2" grpId="0" bldLvl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8213" y="1851063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01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79173" y="3440912"/>
            <a:ext cx="4367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选题背景与意义</a:t>
            </a:r>
            <a:endParaRPr lang="zh-CN" altLang="en-US" sz="3600" spc="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6534" y="-469756"/>
            <a:ext cx="4657278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 animBg="1"/>
      <p:bldP spid="7" grpId="0"/>
      <p:bldP spid="8" grpId="0"/>
      <p:bldP spid="10" grpId="0" animBg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1887" y="859762"/>
            <a:ext cx="4346368" cy="5532876"/>
          </a:xfrm>
          <a:prstGeom prst="rect">
            <a:avLst/>
          </a:prstGeom>
          <a:noFill/>
          <a:ln w="28575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45459" y="336177"/>
            <a:ext cx="537883" cy="510988"/>
            <a:chOff x="753035" y="201706"/>
            <a:chExt cx="537883" cy="510988"/>
          </a:xfrm>
        </p:grpSpPr>
        <p:sp>
          <p:nvSpPr>
            <p:cNvPr id="3" name="矩形: 圆角 2"/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/>
          <p:cNvSpPr txBox="1"/>
          <p:nvPr/>
        </p:nvSpPr>
        <p:spPr>
          <a:xfrm>
            <a:off x="1317813" y="262390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背景与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意义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TextBox 24"/>
          <p:cNvSpPr txBox="1"/>
          <p:nvPr/>
        </p:nvSpPr>
        <p:spPr>
          <a:xfrm>
            <a:off x="5087620" y="1403350"/>
            <a:ext cx="6686550" cy="406527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just" defTabSz="121793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 </a:t>
            </a:r>
            <a:r>
              <a:rPr lang="zh-CN" altLang="en-US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近年来的疫情原因，实体餐饮店的生意遭受打击。依赖于互联网的发展，网络上的</a:t>
            </a:r>
            <a:r>
              <a:rPr lang="zh-CN" altLang="en-US" sz="20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点餐软件</a:t>
            </a:r>
            <a:r>
              <a:rPr lang="zh-CN" altLang="en-US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也发展了起来，人们在使用这些软件时不必出门即可享受到各式餐厅的美食，也出现了一种在餐厅内使用的</a:t>
            </a:r>
            <a:r>
              <a:rPr lang="zh-CN" altLang="en-US" sz="20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在线系统点餐</a:t>
            </a:r>
            <a:r>
              <a:rPr lang="zh-CN" altLang="en-US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的新颖方式。这种新的点餐方式使得用餐客户在一部智能手机上就能完成</a:t>
            </a:r>
            <a:r>
              <a:rPr lang="zh-CN" altLang="en-US" sz="20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扫码、查看餐厅菜品、菜品加购、下单、支付、订单查看和订单评价</a:t>
            </a:r>
            <a:r>
              <a:rPr lang="zh-CN" altLang="en-US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等功能，这种方式达到了提高服务效率和提升客户体验的最终目的</a:t>
            </a:r>
            <a:endParaRPr lang="zh-CN" altLang="en-US" noProof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0" marR="0" lvl="0" indent="0" algn="l" defTabSz="121793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2115" y="2087245"/>
            <a:ext cx="4307840" cy="2696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8213" y="1851063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02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79171" y="3440912"/>
            <a:ext cx="5096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系统解决了什么问题</a:t>
            </a:r>
            <a:endParaRPr lang="zh-CN" altLang="en-US" sz="3600" spc="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6534" y="-469756"/>
            <a:ext cx="4657278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 animBg="1"/>
      <p:bldP spid="7" grpId="0"/>
      <p:bldP spid="8" grpId="0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16970" y="1024862"/>
            <a:ext cx="6332391" cy="3552440"/>
          </a:xfrm>
          <a:prstGeom prst="rect">
            <a:avLst/>
          </a:prstGeom>
          <a:noFill/>
          <a:ln w="28575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45459" y="336177"/>
            <a:ext cx="537883" cy="510988"/>
            <a:chOff x="753035" y="201706"/>
            <a:chExt cx="537883" cy="510988"/>
          </a:xfrm>
        </p:grpSpPr>
        <p:sp>
          <p:nvSpPr>
            <p:cNvPr id="3" name="矩形: 圆角 2"/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/>
          <p:cNvSpPr txBox="1"/>
          <p:nvPr/>
        </p:nvSpPr>
        <p:spPr>
          <a:xfrm>
            <a:off x="1317813" y="26239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系统所解决的问题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TextBox 24"/>
          <p:cNvSpPr txBox="1"/>
          <p:nvPr/>
        </p:nvSpPr>
        <p:spPr>
          <a:xfrm>
            <a:off x="128905" y="1075690"/>
            <a:ext cx="4994910" cy="489140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algn="just" defTabSz="1217930">
              <a:lnSpc>
                <a:spcPct val="150000"/>
              </a:lnSpc>
              <a:defRPr/>
            </a:pPr>
            <a:r>
              <a:rPr lang="en-US" altLang="zh-CN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20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zh-CN" altLang="en-US" sz="20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对于互联网用户来说，只需要拥有一台智能手机和一个微信就可以进入小程序。就可以完成点餐的整个过程，在当今疫情严重的情况下，这种点餐小程序可以减少疫情传染的可能性。而且</a:t>
            </a:r>
            <a:r>
              <a:rPr lang="zh-CN" altLang="en-US" sz="24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小程序操作简单，容易上手</a:t>
            </a:r>
            <a:r>
              <a:rPr lang="zh-CN" altLang="en-US" sz="20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，结合微信支付功能，能极大减少用户的用餐的等候时间。</a:t>
            </a:r>
            <a:endParaRPr lang="zh-CN" altLang="en-US" sz="2000" noProof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lvl="0" algn="just" defTabSz="1217930">
              <a:lnSpc>
                <a:spcPct val="150000"/>
              </a:lnSpc>
              <a:defRPr/>
            </a:pPr>
            <a:r>
              <a:rPr lang="en-US" altLang="zh-CN" sz="20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 </a:t>
            </a:r>
            <a:r>
              <a:rPr lang="zh-CN" altLang="en-US" sz="20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对于商家来说，餐厅免去了客人排队点餐付款的时间，让客人即坐即点。提高了餐厅的翻台率，从而提高了利润。</a:t>
            </a:r>
            <a:endParaRPr lang="zh-CN" altLang="en-US" sz="2000" noProof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804" y="1178158"/>
            <a:ext cx="6332391" cy="3563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11436823" y="459914"/>
            <a:ext cx="1019034" cy="874205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8213" y="1851063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art 03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79172" y="3440912"/>
            <a:ext cx="4222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spc="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怎样解决问题</a:t>
            </a:r>
            <a:endParaRPr lang="zh-CN" altLang="en-US" sz="3600" spc="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878451" y="2708485"/>
            <a:ext cx="1065661" cy="45719"/>
          </a:xfrm>
          <a:prstGeom prst="roundRect">
            <a:avLst>
              <a:gd name="adj" fmla="val 0"/>
            </a:avLst>
          </a:prstGeom>
          <a:solidFill>
            <a:srgbClr val="C1A36C"/>
          </a:solidFill>
          <a:ln w="127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-263857" y="3560618"/>
            <a:ext cx="5381767" cy="4068481"/>
          </a:xfrm>
          <a:prstGeom prst="roundRect">
            <a:avLst>
              <a:gd name="adj" fmla="val 10456"/>
            </a:avLst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6534" y="-469756"/>
            <a:ext cx="4657278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>
                <a:solidFill>
                  <a:srgbClr val="ECF8F6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l"/>
            <a:r>
              <a:rPr lang="en-US" altLang="zh-CN" sz="4130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C.</a:t>
            </a:r>
            <a:endParaRPr lang="zh-CN" altLang="en-US" sz="4130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 animBg="1"/>
      <p:bldP spid="7" grpId="0"/>
      <p:bldP spid="8" grpId="0"/>
      <p:bldP spid="10" grpId="0" animBg="1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1887" y="1040469"/>
            <a:ext cx="5848674" cy="3934180"/>
          </a:xfrm>
          <a:prstGeom prst="rect">
            <a:avLst/>
          </a:prstGeom>
          <a:noFill/>
          <a:ln w="28575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45459" y="336177"/>
            <a:ext cx="537883" cy="510988"/>
            <a:chOff x="753035" y="201706"/>
            <a:chExt cx="537883" cy="510988"/>
          </a:xfrm>
        </p:grpSpPr>
        <p:sp>
          <p:nvSpPr>
            <p:cNvPr id="3" name="矩形: 圆角 2"/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7"/>
          <p:cNvSpPr txBox="1"/>
          <p:nvPr/>
        </p:nvSpPr>
        <p:spPr>
          <a:xfrm>
            <a:off x="1317813" y="26239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框架与关键技术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" y="922020"/>
            <a:ext cx="4930775" cy="2578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60" y="3682365"/>
            <a:ext cx="4476115" cy="3110230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6694303" y="1171309"/>
            <a:ext cx="439891" cy="503109"/>
            <a:chOff x="5362976" y="2726753"/>
            <a:chExt cx="1240905" cy="1339407"/>
          </a:xfrm>
        </p:grpSpPr>
        <p:grpSp>
          <p:nvGrpSpPr>
            <p:cNvPr id="58" name="组合 57"/>
            <p:cNvGrpSpPr/>
            <p:nvPr/>
          </p:nvGrpSpPr>
          <p:grpSpPr>
            <a:xfrm>
              <a:off x="5362976" y="2726753"/>
              <a:ext cx="1240905" cy="1339407"/>
              <a:chOff x="5362976" y="2726753"/>
              <a:chExt cx="1240905" cy="1339407"/>
            </a:xfrm>
          </p:grpSpPr>
          <p:sp>
            <p:nvSpPr>
              <p:cNvPr id="60" name="等腰三角形 59"/>
              <p:cNvSpPr/>
              <p:nvPr/>
            </p:nvSpPr>
            <p:spPr>
              <a:xfrm>
                <a:off x="5362976" y="2726753"/>
                <a:ext cx="1240905" cy="367809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1" name="等腰三角形 60"/>
              <p:cNvSpPr/>
              <p:nvPr/>
            </p:nvSpPr>
            <p:spPr>
              <a:xfrm flipV="1">
                <a:off x="5362976" y="3698352"/>
                <a:ext cx="1240905" cy="367808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362976" y="3094563"/>
                <a:ext cx="1240905" cy="6037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59" name="任意多边形 5"/>
            <p:cNvSpPr/>
            <p:nvPr/>
          </p:nvSpPr>
          <p:spPr bwMode="auto">
            <a:xfrm>
              <a:off x="5766908" y="3182285"/>
              <a:ext cx="433038" cy="425305"/>
            </a:xfrm>
            <a:custGeom>
              <a:avLst/>
              <a:gdLst>
                <a:gd name="connsiteX0" fmla="*/ 372339 w 533400"/>
                <a:gd name="connsiteY0" fmla="*/ 276846 h 523875"/>
                <a:gd name="connsiteX1" fmla="*/ 372339 w 533400"/>
                <a:gd name="connsiteY1" fmla="*/ 524496 h 523875"/>
                <a:gd name="connsiteX2" fmla="*/ 162789 w 533400"/>
                <a:gd name="connsiteY2" fmla="*/ 524496 h 523875"/>
                <a:gd name="connsiteX3" fmla="*/ 162789 w 533400"/>
                <a:gd name="connsiteY3" fmla="*/ 276846 h 523875"/>
                <a:gd name="connsiteX4" fmla="*/ 372339 w 533400"/>
                <a:gd name="connsiteY4" fmla="*/ 276846 h 523875"/>
                <a:gd name="connsiteX5" fmla="*/ 143739 w 533400"/>
                <a:gd name="connsiteY5" fmla="*/ 114921 h 523875"/>
                <a:gd name="connsiteX6" fmla="*/ 143739 w 533400"/>
                <a:gd name="connsiteY6" fmla="*/ 153021 h 523875"/>
                <a:gd name="connsiteX7" fmla="*/ 391389 w 533400"/>
                <a:gd name="connsiteY7" fmla="*/ 153021 h 523875"/>
                <a:gd name="connsiteX8" fmla="*/ 391389 w 533400"/>
                <a:gd name="connsiteY8" fmla="*/ 114921 h 523875"/>
                <a:gd name="connsiteX9" fmla="*/ 534264 w 533400"/>
                <a:gd name="connsiteY9" fmla="*/ 114921 h 523875"/>
                <a:gd name="connsiteX10" fmla="*/ 534264 w 533400"/>
                <a:gd name="connsiteY10" fmla="*/ 410196 h 523875"/>
                <a:gd name="connsiteX11" fmla="*/ 391389 w 533400"/>
                <a:gd name="connsiteY11" fmla="*/ 410196 h 523875"/>
                <a:gd name="connsiteX12" fmla="*/ 391389 w 533400"/>
                <a:gd name="connsiteY12" fmla="*/ 257796 h 523875"/>
                <a:gd name="connsiteX13" fmla="*/ 143739 w 533400"/>
                <a:gd name="connsiteY13" fmla="*/ 257796 h 523875"/>
                <a:gd name="connsiteX14" fmla="*/ 143739 w 533400"/>
                <a:gd name="connsiteY14" fmla="*/ 410196 h 523875"/>
                <a:gd name="connsiteX15" fmla="*/ 864 w 533400"/>
                <a:gd name="connsiteY15" fmla="*/ 410196 h 523875"/>
                <a:gd name="connsiteX16" fmla="*/ 864 w 533400"/>
                <a:gd name="connsiteY16" fmla="*/ 186359 h 523875"/>
                <a:gd name="connsiteX17" fmla="*/ 67539 w 533400"/>
                <a:gd name="connsiteY17" fmla="*/ 114921 h 523875"/>
                <a:gd name="connsiteX18" fmla="*/ 143739 w 533400"/>
                <a:gd name="connsiteY18" fmla="*/ 114921 h 523875"/>
                <a:gd name="connsiteX19" fmla="*/ 462827 w 533400"/>
                <a:gd name="connsiteY19" fmla="*/ 172071 h 523875"/>
                <a:gd name="connsiteX20" fmla="*/ 448539 w 533400"/>
                <a:gd name="connsiteY20" fmla="*/ 186359 h 523875"/>
                <a:gd name="connsiteX21" fmla="*/ 462827 w 533400"/>
                <a:gd name="connsiteY21" fmla="*/ 200646 h 523875"/>
                <a:gd name="connsiteX22" fmla="*/ 477114 w 533400"/>
                <a:gd name="connsiteY22" fmla="*/ 186359 h 523875"/>
                <a:gd name="connsiteX23" fmla="*/ 462827 w 533400"/>
                <a:gd name="connsiteY23" fmla="*/ 172071 h 523875"/>
                <a:gd name="connsiteX24" fmla="*/ 372339 w 533400"/>
                <a:gd name="connsiteY24" fmla="*/ 621 h 523875"/>
                <a:gd name="connsiteX25" fmla="*/ 372339 w 533400"/>
                <a:gd name="connsiteY25" fmla="*/ 133971 h 523875"/>
                <a:gd name="connsiteX26" fmla="*/ 162789 w 533400"/>
                <a:gd name="connsiteY26" fmla="*/ 133971 h 523875"/>
                <a:gd name="connsiteX27" fmla="*/ 162789 w 533400"/>
                <a:gd name="connsiteY27" fmla="*/ 621 h 523875"/>
                <a:gd name="connsiteX28" fmla="*/ 372339 w 533400"/>
                <a:gd name="connsiteY28" fmla="*/ 621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3400" h="523875">
                  <a:moveTo>
                    <a:pt x="372339" y="276846"/>
                  </a:moveTo>
                  <a:lnTo>
                    <a:pt x="372339" y="524496"/>
                  </a:lnTo>
                  <a:lnTo>
                    <a:pt x="162789" y="524496"/>
                  </a:lnTo>
                  <a:lnTo>
                    <a:pt x="162789" y="276846"/>
                  </a:lnTo>
                  <a:lnTo>
                    <a:pt x="372339" y="276846"/>
                  </a:lnTo>
                  <a:close/>
                  <a:moveTo>
                    <a:pt x="143739" y="114921"/>
                  </a:moveTo>
                  <a:lnTo>
                    <a:pt x="143739" y="153021"/>
                  </a:lnTo>
                  <a:lnTo>
                    <a:pt x="391389" y="153021"/>
                  </a:lnTo>
                  <a:lnTo>
                    <a:pt x="391389" y="114921"/>
                  </a:lnTo>
                  <a:lnTo>
                    <a:pt x="534264" y="114921"/>
                  </a:lnTo>
                  <a:lnTo>
                    <a:pt x="534264" y="410196"/>
                  </a:lnTo>
                  <a:lnTo>
                    <a:pt x="391389" y="410196"/>
                  </a:lnTo>
                  <a:lnTo>
                    <a:pt x="391389" y="257796"/>
                  </a:lnTo>
                  <a:lnTo>
                    <a:pt x="143739" y="257796"/>
                  </a:lnTo>
                  <a:lnTo>
                    <a:pt x="143739" y="410196"/>
                  </a:lnTo>
                  <a:lnTo>
                    <a:pt x="864" y="410196"/>
                  </a:lnTo>
                  <a:lnTo>
                    <a:pt x="864" y="186359"/>
                  </a:lnTo>
                  <a:lnTo>
                    <a:pt x="67539" y="114921"/>
                  </a:lnTo>
                  <a:lnTo>
                    <a:pt x="143739" y="114921"/>
                  </a:lnTo>
                  <a:close/>
                  <a:moveTo>
                    <a:pt x="462827" y="172071"/>
                  </a:moveTo>
                  <a:cubicBezTo>
                    <a:pt x="454921" y="172071"/>
                    <a:pt x="448539" y="178453"/>
                    <a:pt x="448539" y="186359"/>
                  </a:cubicBezTo>
                  <a:cubicBezTo>
                    <a:pt x="448539" y="194264"/>
                    <a:pt x="454921" y="200646"/>
                    <a:pt x="462827" y="200646"/>
                  </a:cubicBezTo>
                  <a:cubicBezTo>
                    <a:pt x="470732" y="200646"/>
                    <a:pt x="477114" y="194264"/>
                    <a:pt x="477114" y="186359"/>
                  </a:cubicBezTo>
                  <a:cubicBezTo>
                    <a:pt x="477114" y="178453"/>
                    <a:pt x="470732" y="172071"/>
                    <a:pt x="462827" y="172071"/>
                  </a:cubicBezTo>
                  <a:close/>
                  <a:moveTo>
                    <a:pt x="372339" y="621"/>
                  </a:moveTo>
                  <a:lnTo>
                    <a:pt x="372339" y="133971"/>
                  </a:lnTo>
                  <a:lnTo>
                    <a:pt x="162789" y="133971"/>
                  </a:lnTo>
                  <a:lnTo>
                    <a:pt x="162789" y="621"/>
                  </a:lnTo>
                  <a:lnTo>
                    <a:pt x="372339" y="6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en-US" sz="3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7275205" y="1171309"/>
            <a:ext cx="1787449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 i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a:defRPr>
            </a:lvl1pPr>
          </a:lstStyle>
          <a:p>
            <a:pPr>
              <a:buSzPct val="25000"/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微信开发者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工具</a:t>
            </a:r>
            <a:endParaRPr lang="zh-CN" altLang="en-US" sz="16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275195" y="1534160"/>
            <a:ext cx="4111625" cy="10604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marR="0" indent="0" defTabSz="9137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微信小程序的技术栈偏向于前端，同时小程序的逻辑处理语言用的也是JavaScript，配置文件json等，小程序的书写方式和Vue有着很大的相似之处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6909315" y="1674418"/>
            <a:ext cx="0" cy="4896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6694303" y="2770188"/>
            <a:ext cx="439891" cy="503109"/>
            <a:chOff x="5362976" y="2726753"/>
            <a:chExt cx="1240905" cy="1339407"/>
          </a:xfrm>
        </p:grpSpPr>
        <p:grpSp>
          <p:nvGrpSpPr>
            <p:cNvPr id="83" name="组合 82"/>
            <p:cNvGrpSpPr/>
            <p:nvPr/>
          </p:nvGrpSpPr>
          <p:grpSpPr>
            <a:xfrm>
              <a:off x="5362976" y="2726753"/>
              <a:ext cx="1240905" cy="1339407"/>
              <a:chOff x="5362976" y="2726753"/>
              <a:chExt cx="1240905" cy="1339407"/>
            </a:xfrm>
          </p:grpSpPr>
          <p:sp>
            <p:nvSpPr>
              <p:cNvPr id="85" name="等腰三角形 84"/>
              <p:cNvSpPr/>
              <p:nvPr/>
            </p:nvSpPr>
            <p:spPr>
              <a:xfrm>
                <a:off x="5362976" y="2726753"/>
                <a:ext cx="1240905" cy="367809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6" name="等腰三角形 85"/>
              <p:cNvSpPr/>
              <p:nvPr/>
            </p:nvSpPr>
            <p:spPr>
              <a:xfrm flipV="1">
                <a:off x="5362976" y="3698352"/>
                <a:ext cx="1240905" cy="367808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362976" y="3094563"/>
                <a:ext cx="1240905" cy="6037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4" name="任意多边形 5"/>
            <p:cNvSpPr/>
            <p:nvPr/>
          </p:nvSpPr>
          <p:spPr bwMode="auto">
            <a:xfrm>
              <a:off x="5766908" y="3182285"/>
              <a:ext cx="433038" cy="425305"/>
            </a:xfrm>
            <a:custGeom>
              <a:avLst/>
              <a:gdLst>
                <a:gd name="connsiteX0" fmla="*/ 372339 w 533400"/>
                <a:gd name="connsiteY0" fmla="*/ 276846 h 523875"/>
                <a:gd name="connsiteX1" fmla="*/ 372339 w 533400"/>
                <a:gd name="connsiteY1" fmla="*/ 524496 h 523875"/>
                <a:gd name="connsiteX2" fmla="*/ 162789 w 533400"/>
                <a:gd name="connsiteY2" fmla="*/ 524496 h 523875"/>
                <a:gd name="connsiteX3" fmla="*/ 162789 w 533400"/>
                <a:gd name="connsiteY3" fmla="*/ 276846 h 523875"/>
                <a:gd name="connsiteX4" fmla="*/ 372339 w 533400"/>
                <a:gd name="connsiteY4" fmla="*/ 276846 h 523875"/>
                <a:gd name="connsiteX5" fmla="*/ 143739 w 533400"/>
                <a:gd name="connsiteY5" fmla="*/ 114921 h 523875"/>
                <a:gd name="connsiteX6" fmla="*/ 143739 w 533400"/>
                <a:gd name="connsiteY6" fmla="*/ 153021 h 523875"/>
                <a:gd name="connsiteX7" fmla="*/ 391389 w 533400"/>
                <a:gd name="connsiteY7" fmla="*/ 153021 h 523875"/>
                <a:gd name="connsiteX8" fmla="*/ 391389 w 533400"/>
                <a:gd name="connsiteY8" fmla="*/ 114921 h 523875"/>
                <a:gd name="connsiteX9" fmla="*/ 534264 w 533400"/>
                <a:gd name="connsiteY9" fmla="*/ 114921 h 523875"/>
                <a:gd name="connsiteX10" fmla="*/ 534264 w 533400"/>
                <a:gd name="connsiteY10" fmla="*/ 410196 h 523875"/>
                <a:gd name="connsiteX11" fmla="*/ 391389 w 533400"/>
                <a:gd name="connsiteY11" fmla="*/ 410196 h 523875"/>
                <a:gd name="connsiteX12" fmla="*/ 391389 w 533400"/>
                <a:gd name="connsiteY12" fmla="*/ 257796 h 523875"/>
                <a:gd name="connsiteX13" fmla="*/ 143739 w 533400"/>
                <a:gd name="connsiteY13" fmla="*/ 257796 h 523875"/>
                <a:gd name="connsiteX14" fmla="*/ 143739 w 533400"/>
                <a:gd name="connsiteY14" fmla="*/ 410196 h 523875"/>
                <a:gd name="connsiteX15" fmla="*/ 864 w 533400"/>
                <a:gd name="connsiteY15" fmla="*/ 410196 h 523875"/>
                <a:gd name="connsiteX16" fmla="*/ 864 w 533400"/>
                <a:gd name="connsiteY16" fmla="*/ 186359 h 523875"/>
                <a:gd name="connsiteX17" fmla="*/ 67539 w 533400"/>
                <a:gd name="connsiteY17" fmla="*/ 114921 h 523875"/>
                <a:gd name="connsiteX18" fmla="*/ 143739 w 533400"/>
                <a:gd name="connsiteY18" fmla="*/ 114921 h 523875"/>
                <a:gd name="connsiteX19" fmla="*/ 462827 w 533400"/>
                <a:gd name="connsiteY19" fmla="*/ 172071 h 523875"/>
                <a:gd name="connsiteX20" fmla="*/ 448539 w 533400"/>
                <a:gd name="connsiteY20" fmla="*/ 186359 h 523875"/>
                <a:gd name="connsiteX21" fmla="*/ 462827 w 533400"/>
                <a:gd name="connsiteY21" fmla="*/ 200646 h 523875"/>
                <a:gd name="connsiteX22" fmla="*/ 477114 w 533400"/>
                <a:gd name="connsiteY22" fmla="*/ 186359 h 523875"/>
                <a:gd name="connsiteX23" fmla="*/ 462827 w 533400"/>
                <a:gd name="connsiteY23" fmla="*/ 172071 h 523875"/>
                <a:gd name="connsiteX24" fmla="*/ 372339 w 533400"/>
                <a:gd name="connsiteY24" fmla="*/ 621 h 523875"/>
                <a:gd name="connsiteX25" fmla="*/ 372339 w 533400"/>
                <a:gd name="connsiteY25" fmla="*/ 133971 h 523875"/>
                <a:gd name="connsiteX26" fmla="*/ 162789 w 533400"/>
                <a:gd name="connsiteY26" fmla="*/ 133971 h 523875"/>
                <a:gd name="connsiteX27" fmla="*/ 162789 w 533400"/>
                <a:gd name="connsiteY27" fmla="*/ 621 h 523875"/>
                <a:gd name="connsiteX28" fmla="*/ 372339 w 533400"/>
                <a:gd name="connsiteY28" fmla="*/ 621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3400" h="523875">
                  <a:moveTo>
                    <a:pt x="372339" y="276846"/>
                  </a:moveTo>
                  <a:lnTo>
                    <a:pt x="372339" y="524496"/>
                  </a:lnTo>
                  <a:lnTo>
                    <a:pt x="162789" y="524496"/>
                  </a:lnTo>
                  <a:lnTo>
                    <a:pt x="162789" y="276846"/>
                  </a:lnTo>
                  <a:lnTo>
                    <a:pt x="372339" y="276846"/>
                  </a:lnTo>
                  <a:close/>
                  <a:moveTo>
                    <a:pt x="143739" y="114921"/>
                  </a:moveTo>
                  <a:lnTo>
                    <a:pt x="143739" y="153021"/>
                  </a:lnTo>
                  <a:lnTo>
                    <a:pt x="391389" y="153021"/>
                  </a:lnTo>
                  <a:lnTo>
                    <a:pt x="391389" y="114921"/>
                  </a:lnTo>
                  <a:lnTo>
                    <a:pt x="534264" y="114921"/>
                  </a:lnTo>
                  <a:lnTo>
                    <a:pt x="534264" y="410196"/>
                  </a:lnTo>
                  <a:lnTo>
                    <a:pt x="391389" y="410196"/>
                  </a:lnTo>
                  <a:lnTo>
                    <a:pt x="391389" y="257796"/>
                  </a:lnTo>
                  <a:lnTo>
                    <a:pt x="143739" y="257796"/>
                  </a:lnTo>
                  <a:lnTo>
                    <a:pt x="143739" y="410196"/>
                  </a:lnTo>
                  <a:lnTo>
                    <a:pt x="864" y="410196"/>
                  </a:lnTo>
                  <a:lnTo>
                    <a:pt x="864" y="186359"/>
                  </a:lnTo>
                  <a:lnTo>
                    <a:pt x="67539" y="114921"/>
                  </a:lnTo>
                  <a:lnTo>
                    <a:pt x="143739" y="114921"/>
                  </a:lnTo>
                  <a:close/>
                  <a:moveTo>
                    <a:pt x="462827" y="172071"/>
                  </a:moveTo>
                  <a:cubicBezTo>
                    <a:pt x="454921" y="172071"/>
                    <a:pt x="448539" y="178453"/>
                    <a:pt x="448539" y="186359"/>
                  </a:cubicBezTo>
                  <a:cubicBezTo>
                    <a:pt x="448539" y="194264"/>
                    <a:pt x="454921" y="200646"/>
                    <a:pt x="462827" y="200646"/>
                  </a:cubicBezTo>
                  <a:cubicBezTo>
                    <a:pt x="470732" y="200646"/>
                    <a:pt x="477114" y="194264"/>
                    <a:pt x="477114" y="186359"/>
                  </a:cubicBezTo>
                  <a:cubicBezTo>
                    <a:pt x="477114" y="178453"/>
                    <a:pt x="470732" y="172071"/>
                    <a:pt x="462827" y="172071"/>
                  </a:cubicBezTo>
                  <a:close/>
                  <a:moveTo>
                    <a:pt x="372339" y="621"/>
                  </a:moveTo>
                  <a:lnTo>
                    <a:pt x="372339" y="133971"/>
                  </a:lnTo>
                  <a:lnTo>
                    <a:pt x="162789" y="133971"/>
                  </a:lnTo>
                  <a:lnTo>
                    <a:pt x="162789" y="621"/>
                  </a:lnTo>
                  <a:lnTo>
                    <a:pt x="372339" y="6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en-US" sz="3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7275370" y="2785691"/>
            <a:ext cx="2024021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 i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a:defRPr>
            </a:lvl1pPr>
          </a:lstStyle>
          <a:p>
            <a:pPr>
              <a:buSzPct val="25000"/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云开发</a:t>
            </a:r>
            <a:endParaRPr lang="zh-CN" altLang="en-US" sz="16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275195" y="3175635"/>
            <a:ext cx="4333875" cy="10604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marR="0" indent="0" defTabSz="9137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云开发是微信开发团队推出的一种基于云端的开发技术，通过编写简单的云函数，即可完成对数据库的访问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，让JavaScript能够运行在服务端。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6909315" y="3273297"/>
            <a:ext cx="0" cy="4883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>
            <a:off x="6714463" y="4309421"/>
            <a:ext cx="439891" cy="503109"/>
            <a:chOff x="5362976" y="2726753"/>
            <a:chExt cx="1240905" cy="1339407"/>
          </a:xfrm>
        </p:grpSpPr>
        <p:grpSp>
          <p:nvGrpSpPr>
            <p:cNvPr id="106" name="组合 105"/>
            <p:cNvGrpSpPr/>
            <p:nvPr/>
          </p:nvGrpSpPr>
          <p:grpSpPr>
            <a:xfrm>
              <a:off x="5362976" y="2726753"/>
              <a:ext cx="1240905" cy="1339407"/>
              <a:chOff x="5362976" y="2726753"/>
              <a:chExt cx="1240905" cy="1339407"/>
            </a:xfrm>
          </p:grpSpPr>
          <p:sp>
            <p:nvSpPr>
              <p:cNvPr id="108" name="等腰三角形 107"/>
              <p:cNvSpPr/>
              <p:nvPr/>
            </p:nvSpPr>
            <p:spPr>
              <a:xfrm>
                <a:off x="5362976" y="2726753"/>
                <a:ext cx="1240905" cy="367809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9" name="等腰三角形 108"/>
              <p:cNvSpPr/>
              <p:nvPr/>
            </p:nvSpPr>
            <p:spPr>
              <a:xfrm flipV="1">
                <a:off x="5362976" y="3698352"/>
                <a:ext cx="1240905" cy="367808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5362976" y="3094563"/>
                <a:ext cx="1240905" cy="6037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07" name="任意多边形 5"/>
            <p:cNvSpPr/>
            <p:nvPr/>
          </p:nvSpPr>
          <p:spPr bwMode="auto">
            <a:xfrm>
              <a:off x="5766908" y="3182285"/>
              <a:ext cx="433038" cy="425305"/>
            </a:xfrm>
            <a:custGeom>
              <a:avLst/>
              <a:gdLst>
                <a:gd name="connsiteX0" fmla="*/ 372339 w 533400"/>
                <a:gd name="connsiteY0" fmla="*/ 276846 h 523875"/>
                <a:gd name="connsiteX1" fmla="*/ 372339 w 533400"/>
                <a:gd name="connsiteY1" fmla="*/ 524496 h 523875"/>
                <a:gd name="connsiteX2" fmla="*/ 162789 w 533400"/>
                <a:gd name="connsiteY2" fmla="*/ 524496 h 523875"/>
                <a:gd name="connsiteX3" fmla="*/ 162789 w 533400"/>
                <a:gd name="connsiteY3" fmla="*/ 276846 h 523875"/>
                <a:gd name="connsiteX4" fmla="*/ 372339 w 533400"/>
                <a:gd name="connsiteY4" fmla="*/ 276846 h 523875"/>
                <a:gd name="connsiteX5" fmla="*/ 143739 w 533400"/>
                <a:gd name="connsiteY5" fmla="*/ 114921 h 523875"/>
                <a:gd name="connsiteX6" fmla="*/ 143739 w 533400"/>
                <a:gd name="connsiteY6" fmla="*/ 153021 h 523875"/>
                <a:gd name="connsiteX7" fmla="*/ 391389 w 533400"/>
                <a:gd name="connsiteY7" fmla="*/ 153021 h 523875"/>
                <a:gd name="connsiteX8" fmla="*/ 391389 w 533400"/>
                <a:gd name="connsiteY8" fmla="*/ 114921 h 523875"/>
                <a:gd name="connsiteX9" fmla="*/ 534264 w 533400"/>
                <a:gd name="connsiteY9" fmla="*/ 114921 h 523875"/>
                <a:gd name="connsiteX10" fmla="*/ 534264 w 533400"/>
                <a:gd name="connsiteY10" fmla="*/ 410196 h 523875"/>
                <a:gd name="connsiteX11" fmla="*/ 391389 w 533400"/>
                <a:gd name="connsiteY11" fmla="*/ 410196 h 523875"/>
                <a:gd name="connsiteX12" fmla="*/ 391389 w 533400"/>
                <a:gd name="connsiteY12" fmla="*/ 257796 h 523875"/>
                <a:gd name="connsiteX13" fmla="*/ 143739 w 533400"/>
                <a:gd name="connsiteY13" fmla="*/ 257796 h 523875"/>
                <a:gd name="connsiteX14" fmla="*/ 143739 w 533400"/>
                <a:gd name="connsiteY14" fmla="*/ 410196 h 523875"/>
                <a:gd name="connsiteX15" fmla="*/ 864 w 533400"/>
                <a:gd name="connsiteY15" fmla="*/ 410196 h 523875"/>
                <a:gd name="connsiteX16" fmla="*/ 864 w 533400"/>
                <a:gd name="connsiteY16" fmla="*/ 186359 h 523875"/>
                <a:gd name="connsiteX17" fmla="*/ 67539 w 533400"/>
                <a:gd name="connsiteY17" fmla="*/ 114921 h 523875"/>
                <a:gd name="connsiteX18" fmla="*/ 143739 w 533400"/>
                <a:gd name="connsiteY18" fmla="*/ 114921 h 523875"/>
                <a:gd name="connsiteX19" fmla="*/ 462827 w 533400"/>
                <a:gd name="connsiteY19" fmla="*/ 172071 h 523875"/>
                <a:gd name="connsiteX20" fmla="*/ 448539 w 533400"/>
                <a:gd name="connsiteY20" fmla="*/ 186359 h 523875"/>
                <a:gd name="connsiteX21" fmla="*/ 462827 w 533400"/>
                <a:gd name="connsiteY21" fmla="*/ 200646 h 523875"/>
                <a:gd name="connsiteX22" fmla="*/ 477114 w 533400"/>
                <a:gd name="connsiteY22" fmla="*/ 186359 h 523875"/>
                <a:gd name="connsiteX23" fmla="*/ 462827 w 533400"/>
                <a:gd name="connsiteY23" fmla="*/ 172071 h 523875"/>
                <a:gd name="connsiteX24" fmla="*/ 372339 w 533400"/>
                <a:gd name="connsiteY24" fmla="*/ 621 h 523875"/>
                <a:gd name="connsiteX25" fmla="*/ 372339 w 533400"/>
                <a:gd name="connsiteY25" fmla="*/ 133971 h 523875"/>
                <a:gd name="connsiteX26" fmla="*/ 162789 w 533400"/>
                <a:gd name="connsiteY26" fmla="*/ 133971 h 523875"/>
                <a:gd name="connsiteX27" fmla="*/ 162789 w 533400"/>
                <a:gd name="connsiteY27" fmla="*/ 621 h 523875"/>
                <a:gd name="connsiteX28" fmla="*/ 372339 w 533400"/>
                <a:gd name="connsiteY28" fmla="*/ 621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3400" h="523875">
                  <a:moveTo>
                    <a:pt x="372339" y="276846"/>
                  </a:moveTo>
                  <a:lnTo>
                    <a:pt x="372339" y="524496"/>
                  </a:lnTo>
                  <a:lnTo>
                    <a:pt x="162789" y="524496"/>
                  </a:lnTo>
                  <a:lnTo>
                    <a:pt x="162789" y="276846"/>
                  </a:lnTo>
                  <a:lnTo>
                    <a:pt x="372339" y="276846"/>
                  </a:lnTo>
                  <a:close/>
                  <a:moveTo>
                    <a:pt x="143739" y="114921"/>
                  </a:moveTo>
                  <a:lnTo>
                    <a:pt x="143739" y="153021"/>
                  </a:lnTo>
                  <a:lnTo>
                    <a:pt x="391389" y="153021"/>
                  </a:lnTo>
                  <a:lnTo>
                    <a:pt x="391389" y="114921"/>
                  </a:lnTo>
                  <a:lnTo>
                    <a:pt x="534264" y="114921"/>
                  </a:lnTo>
                  <a:lnTo>
                    <a:pt x="534264" y="410196"/>
                  </a:lnTo>
                  <a:lnTo>
                    <a:pt x="391389" y="410196"/>
                  </a:lnTo>
                  <a:lnTo>
                    <a:pt x="391389" y="257796"/>
                  </a:lnTo>
                  <a:lnTo>
                    <a:pt x="143739" y="257796"/>
                  </a:lnTo>
                  <a:lnTo>
                    <a:pt x="143739" y="410196"/>
                  </a:lnTo>
                  <a:lnTo>
                    <a:pt x="864" y="410196"/>
                  </a:lnTo>
                  <a:lnTo>
                    <a:pt x="864" y="186359"/>
                  </a:lnTo>
                  <a:lnTo>
                    <a:pt x="67539" y="114921"/>
                  </a:lnTo>
                  <a:lnTo>
                    <a:pt x="143739" y="114921"/>
                  </a:lnTo>
                  <a:close/>
                  <a:moveTo>
                    <a:pt x="462827" y="172071"/>
                  </a:moveTo>
                  <a:cubicBezTo>
                    <a:pt x="454921" y="172071"/>
                    <a:pt x="448539" y="178453"/>
                    <a:pt x="448539" y="186359"/>
                  </a:cubicBezTo>
                  <a:cubicBezTo>
                    <a:pt x="448539" y="194264"/>
                    <a:pt x="454921" y="200646"/>
                    <a:pt x="462827" y="200646"/>
                  </a:cubicBezTo>
                  <a:cubicBezTo>
                    <a:pt x="470732" y="200646"/>
                    <a:pt x="477114" y="194264"/>
                    <a:pt x="477114" y="186359"/>
                  </a:cubicBezTo>
                  <a:cubicBezTo>
                    <a:pt x="477114" y="178453"/>
                    <a:pt x="470732" y="172071"/>
                    <a:pt x="462827" y="172071"/>
                  </a:cubicBezTo>
                  <a:close/>
                  <a:moveTo>
                    <a:pt x="372339" y="621"/>
                  </a:moveTo>
                  <a:lnTo>
                    <a:pt x="372339" y="133971"/>
                  </a:lnTo>
                  <a:lnTo>
                    <a:pt x="162789" y="133971"/>
                  </a:lnTo>
                  <a:lnTo>
                    <a:pt x="162789" y="621"/>
                  </a:lnTo>
                  <a:lnTo>
                    <a:pt x="372339" y="6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en-US" sz="3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2" name="文本框 111"/>
          <p:cNvSpPr txBox="1"/>
          <p:nvPr/>
        </p:nvSpPr>
        <p:spPr>
          <a:xfrm>
            <a:off x="7295530" y="4337335"/>
            <a:ext cx="2024021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 i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a:defRPr>
            </a:lvl1pPr>
          </a:lstStyle>
          <a:p>
            <a:pPr>
              <a:buSzPct val="25000"/>
            </a:pPr>
            <a:r>
              <a:rPr lang="zh-CN" altLang="en-US" sz="16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CMS内容管理系统</a:t>
            </a:r>
            <a:endParaRPr lang="zh-CN" altLang="en-US" sz="16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>
            <a:off x="6929475" y="4812530"/>
            <a:ext cx="0" cy="9951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7282815" y="4817110"/>
            <a:ext cx="4335145" cy="11245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>
              <a:lnSpc>
                <a:spcPct val="120000"/>
              </a:lnSpc>
            </a:pPr>
            <a:r>
              <a:rPr lang="zh-CN" sz="1400" b="0">
                <a:solidFill>
                  <a:srgbClr val="22222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CMS系统是云开发技术自带的拓展功能，无需开发者自己手动编写，只要申请开通就可以拥有自己的CMS系统。他能调用我们云数据库中的数据，进行增删改查。</a:t>
            </a:r>
            <a:endParaRPr lang="zh-CN" altLang="en-US" sz="1400" b="0">
              <a:solidFill>
                <a:srgbClr val="22222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45459" y="484095"/>
            <a:ext cx="537883" cy="510988"/>
            <a:chOff x="753035" y="201706"/>
            <a:chExt cx="537883" cy="510988"/>
          </a:xfrm>
        </p:grpSpPr>
        <p:sp>
          <p:nvSpPr>
            <p:cNvPr id="3" name="矩形: 圆角 2"/>
            <p:cNvSpPr/>
            <p:nvPr/>
          </p:nvSpPr>
          <p:spPr>
            <a:xfrm>
              <a:off x="887506" y="309282"/>
              <a:ext cx="403412" cy="4034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753035" y="201706"/>
              <a:ext cx="403412" cy="403412"/>
            </a:xfrm>
            <a:prstGeom prst="roundRect">
              <a:avLst/>
            </a:prstGeom>
            <a:noFill/>
            <a:ln w="38100">
              <a:solidFill>
                <a:srgbClr val="C1A3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48640" y="1242060"/>
            <a:ext cx="11095355" cy="5441950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1608" y="1403531"/>
            <a:ext cx="1011026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用户及</a:t>
            </a:r>
            <a:r>
              <a:rPr lang="zh-CN" altLang="en-US" sz="2800" dirty="0"/>
              <a:t>管理员</a:t>
            </a:r>
            <a:endParaRPr lang="zh-CN" altLang="en-US" sz="2800" dirty="0"/>
          </a:p>
        </p:txBody>
      </p:sp>
      <p:sp>
        <p:nvSpPr>
          <p:cNvPr id="9" name="TextBox 7"/>
          <p:cNvSpPr txBox="1"/>
          <p:nvPr/>
        </p:nvSpPr>
        <p:spPr>
          <a:xfrm>
            <a:off x="1317813" y="46409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系统功能模块设计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947867" y="2000555"/>
            <a:ext cx="9138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315" y="2096135"/>
            <a:ext cx="10454640" cy="4587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3756,&quot;width&quot;:6000}"/>
</p:tagLst>
</file>

<file path=ppt/tags/tag10.xml><?xml version="1.0" encoding="utf-8"?>
<p:tagLst xmlns:p="http://schemas.openxmlformats.org/presentationml/2006/main">
  <p:tag name="COMMONDATA" val="eyJoZGlkIjoiNDE1NDAwNGY4ZjNlMzhmODg1NWQ4ODY4YWFjODUyYTIifQ=="/>
</p:tagLst>
</file>

<file path=ppt/tags/tag2.xml><?xml version="1.0" encoding="utf-8"?>
<p:tagLst xmlns:p="http://schemas.openxmlformats.org/presentationml/2006/main">
  <p:tag name="KSO_WM_UNIT_TABLE_BEAUTIFY" val="smartTable{07bf3aec-1159-41a4-968c-ade5b52854e0}"/>
  <p:tag name="TABLE_ENDDRAG_ORIGIN_RECT" val="437*279"/>
  <p:tag name="TABLE_ENDDRAG_RECT" val="40*211*437*279"/>
</p:tagLst>
</file>

<file path=ppt/tags/tag3.xml><?xml version="1.0" encoding="utf-8"?>
<p:tagLst xmlns:p="http://schemas.openxmlformats.org/presentationml/2006/main">
  <p:tag name="KSO_WM_UNIT_TABLE_BEAUTIFY" val="smartTable{ccf0ef59-7608-4694-900a-7f34b2f0c792}"/>
  <p:tag name="TABLE_ENDDRAG_ORIGIN_RECT" val="412*278"/>
  <p:tag name="TABLE_ENDDRAG_RECT" val="500*216*412*278"/>
</p:tagLst>
</file>

<file path=ppt/tags/tag4.xml><?xml version="1.0" encoding="utf-8"?>
<p:tagLst xmlns:p="http://schemas.openxmlformats.org/presentationml/2006/main">
  <p:tag name="KSO_WM_UNIT_TABLE_BEAUTIFY" val="smartTable{cce450dd-1c98-4571-8075-950529e41c84}"/>
  <p:tag name="TABLE_ENDDRAG_ORIGIN_RECT" val="388*224"/>
  <p:tag name="TABLE_ENDDRAG_RECT" val="32*223*388*224"/>
</p:tagLst>
</file>

<file path=ppt/tags/tag5.xml><?xml version="1.0" encoding="utf-8"?>
<p:tagLst xmlns:p="http://schemas.openxmlformats.org/presentationml/2006/main">
  <p:tag name="KSO_WM_UNIT_TABLE_BEAUTIFY" val="smartTable{21288cd0-a4cd-4efa-8a6a-4a46eb3af498}"/>
  <p:tag name="TABLE_ENDDRAG_ORIGIN_RECT" val="362*184"/>
  <p:tag name="TABLE_ENDDRAG_RECT" val="472*134*363*184"/>
</p:tagLst>
</file>

<file path=ppt/tags/tag6.xml><?xml version="1.0" encoding="utf-8"?>
<p:tagLst xmlns:p="http://schemas.openxmlformats.org/presentationml/2006/main">
  <p:tag name="KSO_WM_UNIT_TABLE_BEAUTIFY" val="smartTable{915870f7-66e6-49c7-ac3c-cb6143d97f44}"/>
  <p:tag name="TABLE_ENDDRAG_ORIGIN_RECT" val="366*188"/>
  <p:tag name="TABLE_ENDDRAG_RECT" val="517*342*366*188"/>
</p:tagLst>
</file>

<file path=ppt/tags/tag7.xml><?xml version="1.0" encoding="utf-8"?>
<p:tagLst xmlns:p="http://schemas.openxmlformats.org/presentationml/2006/main">
  <p:tag name="KSO_WM_UNIT_TABLE_BEAUTIFY" val="smartTable{690de552-9e4c-46b5-9c05-aa61f1c72402}"/>
  <p:tag name="TABLE_ENDDRAG_ORIGIN_RECT" val="402*279"/>
  <p:tag name="TABLE_ENDDRAG_RECT" val="44*192*402*279"/>
</p:tagLst>
</file>

<file path=ppt/tags/tag8.xml><?xml version="1.0" encoding="utf-8"?>
<p:tagLst xmlns:p="http://schemas.openxmlformats.org/presentationml/2006/main">
  <p:tag name="KSO_WM_UNIT_TABLE_BEAUTIFY" val="smartTable{78361979-1c19-4418-b372-53b507d8fac5}"/>
  <p:tag name="TABLE_ENDDRAG_ORIGIN_RECT" val="299*206"/>
  <p:tag name="TABLE_ENDDRAG_RECT" val="458*236*299*206"/>
</p:tagLst>
</file>

<file path=ppt/tags/tag9.xml><?xml version="1.0" encoding="utf-8"?>
<p:tagLst xmlns:p="http://schemas.openxmlformats.org/presentationml/2006/main">
  <p:tag name="KSO_WM_UNIT_PLACING_PICTURE_USER_VIEWPORT" val="{&quot;height&quot;:21504,&quot;width&quot;:9936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003djqd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2705</Words>
  <Application>WPS 演示</Application>
  <PresentationFormat>宽屏</PresentationFormat>
  <Paragraphs>823</Paragraphs>
  <Slides>23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굴림</vt:lpstr>
      <vt:lpstr>Malgun Gothic</vt:lpstr>
      <vt:lpstr>黑体</vt:lpstr>
      <vt:lpstr>华文仿宋</vt:lpstr>
      <vt:lpstr>字魂59号-创粗黑</vt:lpstr>
      <vt:lpstr>微软雅黑</vt:lpstr>
      <vt:lpstr>Calibri</vt:lpstr>
      <vt:lpstr>等线</vt:lpstr>
      <vt:lpstr>Arial Unicode MS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极简商务</dc:title>
  <dc:creator>第一PPT</dc:creator>
  <cp:keywords>www.1ppt.com</cp:keywords>
  <dc:description>www.1ppt.com</dc:description>
  <cp:lastModifiedBy>Iamsocafoy</cp:lastModifiedBy>
  <cp:revision>606</cp:revision>
  <dcterms:created xsi:type="dcterms:W3CDTF">2019-07-04T08:14:00Z</dcterms:created>
  <dcterms:modified xsi:type="dcterms:W3CDTF">2022-05-13T16:11:39Z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8E9E0C9256304389979569119FC1CE1D</vt:lpwstr>
  </property>
  <property fmtid="{D5CDD505-2E9C-101B-9397-08002B2CF9AE}" pid="3" name="KSOProductBuildVer">
    <vt:lpwstr>2052-11.1.0.11636</vt:lpwstr>
  </property>
</Properties>
</file>