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523" autoAdjust="0"/>
    <p:restoredTop sz="93417" autoAdjust="0"/>
  </p:normalViewPr>
  <p:slideViewPr>
    <p:cSldViewPr>
      <p:cViewPr varScale="1">
        <p:scale>
          <a:sx n="158" d="100"/>
          <a:sy n="158" d="100"/>
        </p:scale>
        <p:origin x="1368"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364F99-969D-A494-8A84-A297AFEE7B3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FC78B8EF-3E85-3D4A-629C-1D14714C41E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D22391E-3EB8-3741-A061-D74E01D1535A}" type="datetimeFigureOut">
              <a:rPr lang="en-US"/>
              <a:pPr>
                <a:defRPr/>
              </a:pPr>
              <a:t>1/15/25</a:t>
            </a:fld>
            <a:endParaRPr lang="en-US"/>
          </a:p>
        </p:txBody>
      </p:sp>
      <p:sp>
        <p:nvSpPr>
          <p:cNvPr id="4" name="Slide Image Placeholder 3">
            <a:extLst>
              <a:ext uri="{FF2B5EF4-FFF2-40B4-BE49-F238E27FC236}">
                <a16:creationId xmlns:a16="http://schemas.microsoft.com/office/drawing/2014/main" id="{310FA90E-525E-2804-5B39-AA30F7325A20}"/>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3C654B5-0E21-4D02-8934-C6B91082583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E408A8A-827D-8478-B1DE-8FA4EDB7ED1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AC3510FF-C5DE-42F2-0E8D-DC0B43855C5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BC77C296-0786-5C46-8AAE-B7D6167DE36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4D95C291-0DDB-599A-D1E4-368FCFD252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DCD9E25A-6B3A-EFBD-76FC-F1E40DF88C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An excise tax on a product results in a higher price and a lower quantity sold.</a:t>
            </a:r>
          </a:p>
        </p:txBody>
      </p:sp>
      <p:sp>
        <p:nvSpPr>
          <p:cNvPr id="19460" name="Slide Number Placeholder 3">
            <a:extLst>
              <a:ext uri="{FF2B5EF4-FFF2-40B4-BE49-F238E27FC236}">
                <a16:creationId xmlns:a16="http://schemas.microsoft.com/office/drawing/2014/main" id="{D26A0A6A-1F67-949C-1ABE-3E0D378CFB1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2AE3480-4019-5D4B-A737-16BADB4B9CA9}" type="slidenum">
              <a:rPr lang="en-US" altLang="en-US">
                <a:latin typeface="Calibri" panose="020F0502020204030204" pitchFamily="34" charset="0"/>
              </a:rPr>
              <a:pPr eaLnBrk="1" hangingPunct="1"/>
              <a:t>3</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5AE08644-4665-2D3E-AABD-297088AE268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6042B9BF-B327-BAB8-A69D-38CFDB719B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When demand is highly inelastic, most of the burden of an excise tax will fall on consumers. In other words, producers will be able to pass on most of the cost of the tax by raising price.</a:t>
            </a:r>
          </a:p>
        </p:txBody>
      </p:sp>
      <p:sp>
        <p:nvSpPr>
          <p:cNvPr id="20484" name="Slide Number Placeholder 3">
            <a:extLst>
              <a:ext uri="{FF2B5EF4-FFF2-40B4-BE49-F238E27FC236}">
                <a16:creationId xmlns:a16="http://schemas.microsoft.com/office/drawing/2014/main" id="{6F3E85A9-1237-50C2-BD78-C5775A59840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9C6B7B6-9C9A-A845-886B-F3F247C26869}" type="slidenum">
              <a:rPr lang="en-US" altLang="en-US">
                <a:latin typeface="Calibri" panose="020F0502020204030204" pitchFamily="34" charset="0"/>
              </a:rPr>
              <a:pPr eaLnBrk="1" hangingPunct="1"/>
              <a:t>4</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9AB01890-77C6-D15D-79ED-13C94CAFDA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B0A6FCD2-0542-BB07-ED20-E1046409F2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When demand is highly elastic, most of the burden of an excise tax will fall on producers. Price will rise slightly, but the quantity sold will decline significantly.</a:t>
            </a:r>
          </a:p>
        </p:txBody>
      </p:sp>
      <p:sp>
        <p:nvSpPr>
          <p:cNvPr id="21508" name="Slide Number Placeholder 3">
            <a:extLst>
              <a:ext uri="{FF2B5EF4-FFF2-40B4-BE49-F238E27FC236}">
                <a16:creationId xmlns:a16="http://schemas.microsoft.com/office/drawing/2014/main" id="{45696B7D-65AD-0EBE-AE4D-819E95EB9EA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40FA1CC-8E79-4346-B8DA-0A3EEE6133FA}" type="slidenum">
              <a:rPr lang="en-US" altLang="en-US">
                <a:latin typeface="Calibri" panose="020F0502020204030204" pitchFamily="34" charset="0"/>
              </a:rPr>
              <a:pPr eaLnBrk="1" hangingPunct="1"/>
              <a:t>5</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C2A899EF-14BD-9C7E-F51F-05E1071A40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AC0244DA-ED46-1511-C6A1-EE7FEA8358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We can represent the revenue from an excise tax as the shaded area in the graph.</a:t>
            </a:r>
          </a:p>
        </p:txBody>
      </p:sp>
      <p:sp>
        <p:nvSpPr>
          <p:cNvPr id="22532" name="Slide Number Placeholder 3">
            <a:extLst>
              <a:ext uri="{FF2B5EF4-FFF2-40B4-BE49-F238E27FC236}">
                <a16:creationId xmlns:a16="http://schemas.microsoft.com/office/drawing/2014/main" id="{8254A160-A5B2-EA6C-E1E5-91536B0A42B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EB4B7F5-DFB9-E04F-BC9E-334052F04525}" type="slidenum">
              <a:rPr lang="en-US" altLang="en-US">
                <a:latin typeface="Calibri" panose="020F0502020204030204" pitchFamily="34" charset="0"/>
              </a:rPr>
              <a:pPr eaLnBrk="1" hangingPunct="1"/>
              <a:t>6</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8278C4F3-BD6B-BE65-7EE9-AAB408E91C0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433385A3-EFA4-BE34-79CA-F9E1E5399F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An excise tax in a market results in a deadweight loss equal to areas H and I.</a:t>
            </a:r>
          </a:p>
        </p:txBody>
      </p:sp>
      <p:sp>
        <p:nvSpPr>
          <p:cNvPr id="23556" name="Slide Number Placeholder 3">
            <a:extLst>
              <a:ext uri="{FF2B5EF4-FFF2-40B4-BE49-F238E27FC236}">
                <a16:creationId xmlns:a16="http://schemas.microsoft.com/office/drawing/2014/main" id="{1A46D38E-816D-0528-B28D-C6DC284B706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E08ACB-9201-634A-A8A8-3625143E07E8}"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64A1F5D5-81AC-8EB1-3F5E-2F076AD9EE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07551F44-2320-32D9-84B8-6CA639B473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Total tax receipts in the U.S. as a share of GDP have generally increased since the 1950s, but have declined in recent years.</a:t>
            </a:r>
          </a:p>
        </p:txBody>
      </p:sp>
      <p:sp>
        <p:nvSpPr>
          <p:cNvPr id="24580" name="Slide Number Placeholder 3">
            <a:extLst>
              <a:ext uri="{FF2B5EF4-FFF2-40B4-BE49-F238E27FC236}">
                <a16:creationId xmlns:a16="http://schemas.microsoft.com/office/drawing/2014/main" id="{36906D88-DB28-1FB8-A2E4-FFF186ECBA2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6FC338C-354A-0B43-AE3E-C64AA86F4C11}"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B9E0D5A2-5766-2D23-A392-C0854DAFD7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7319A444-9A22-1535-DF06-684F445EB4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 United States has a relatively low overall rate of taxation compared to other industrialized countries.</a:t>
            </a:r>
          </a:p>
        </p:txBody>
      </p:sp>
      <p:sp>
        <p:nvSpPr>
          <p:cNvPr id="25604" name="Slide Number Placeholder 3">
            <a:extLst>
              <a:ext uri="{FF2B5EF4-FFF2-40B4-BE49-F238E27FC236}">
                <a16:creationId xmlns:a16="http://schemas.microsoft.com/office/drawing/2014/main" id="{F780F794-41D0-8D08-59CA-1E9CA7FCECF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DFA49F9-C57A-BC48-A03E-DD79F776879E}"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84871443-536B-E530-081A-E1ADE77D46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E875D720-0EAC-4FE2-0F36-CBA98948773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 graph indicates that lowering the top marginal federal income tax rate does not seem to be correlated with higher economic growth.</a:t>
            </a:r>
          </a:p>
        </p:txBody>
      </p:sp>
      <p:sp>
        <p:nvSpPr>
          <p:cNvPr id="26628" name="Slide Number Placeholder 3">
            <a:extLst>
              <a:ext uri="{FF2B5EF4-FFF2-40B4-BE49-F238E27FC236}">
                <a16:creationId xmlns:a16="http://schemas.microsoft.com/office/drawing/2014/main" id="{F0BD7453-666C-183E-05C2-D4EBB7F372F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BBC6A0F-0AA5-904E-B95A-4269ECCDC921}"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7CDE7124-1514-62B4-4E60-725D31CF60FB}"/>
              </a:ext>
            </a:extLst>
          </p:cNvPr>
          <p:cNvSpPr>
            <a:spLocks noGrp="1"/>
          </p:cNvSpPr>
          <p:nvPr>
            <p:ph type="dt" sz="half" idx="10"/>
          </p:nvPr>
        </p:nvSpPr>
        <p:spPr/>
        <p:txBody>
          <a:bodyPr/>
          <a:lstStyle>
            <a:lvl1pPr>
              <a:defRPr/>
            </a:lvl1pPr>
          </a:lstStyle>
          <a:p>
            <a:pPr>
              <a:defRPr/>
            </a:pPr>
            <a:fld id="{AEB068FE-DED6-6540-92D8-C3F089DF8686}" type="datetimeFigureOut">
              <a:rPr lang="en-US"/>
              <a:pPr>
                <a:defRPr/>
              </a:pPr>
              <a:t>1/15/25</a:t>
            </a:fld>
            <a:endParaRPr lang="en-US"/>
          </a:p>
        </p:txBody>
      </p:sp>
      <p:sp>
        <p:nvSpPr>
          <p:cNvPr id="5" name="Footer Placeholder 4">
            <a:extLst>
              <a:ext uri="{FF2B5EF4-FFF2-40B4-BE49-F238E27FC236}">
                <a16:creationId xmlns:a16="http://schemas.microsoft.com/office/drawing/2014/main" id="{569A1001-0641-1896-BBF0-0276DEB377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087739A-D914-0C6C-9C06-425429FD0775}"/>
              </a:ext>
            </a:extLst>
          </p:cNvPr>
          <p:cNvSpPr>
            <a:spLocks noGrp="1"/>
          </p:cNvSpPr>
          <p:nvPr>
            <p:ph type="sldNum" sz="quarter" idx="12"/>
          </p:nvPr>
        </p:nvSpPr>
        <p:spPr/>
        <p:txBody>
          <a:bodyPr/>
          <a:lstStyle>
            <a:lvl1pPr>
              <a:defRPr/>
            </a:lvl1pPr>
          </a:lstStyle>
          <a:p>
            <a:fld id="{8859D538-0177-E14C-972B-46BD95168087}" type="slidenum">
              <a:rPr lang="en-US" altLang="en-US"/>
              <a:pPr/>
              <a:t>‹#›</a:t>
            </a:fld>
            <a:endParaRPr lang="en-US" altLang="en-US"/>
          </a:p>
        </p:txBody>
      </p:sp>
    </p:spTree>
    <p:extLst>
      <p:ext uri="{BB962C8B-B14F-4D97-AF65-F5344CB8AC3E}">
        <p14:creationId xmlns:p14="http://schemas.microsoft.com/office/powerpoint/2010/main" val="23237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4025DB-8885-56CC-C7ED-8CCDDB39EAC5}"/>
              </a:ext>
            </a:extLst>
          </p:cNvPr>
          <p:cNvSpPr>
            <a:spLocks noGrp="1"/>
          </p:cNvSpPr>
          <p:nvPr>
            <p:ph type="dt" sz="half" idx="10"/>
          </p:nvPr>
        </p:nvSpPr>
        <p:spPr/>
        <p:txBody>
          <a:bodyPr/>
          <a:lstStyle>
            <a:lvl1pPr>
              <a:defRPr/>
            </a:lvl1pPr>
          </a:lstStyle>
          <a:p>
            <a:pPr>
              <a:defRPr/>
            </a:pPr>
            <a:fld id="{FA248CF6-6E23-DC45-A6CB-6551366C8681}" type="datetimeFigureOut">
              <a:rPr lang="en-US"/>
              <a:pPr>
                <a:defRPr/>
              </a:pPr>
              <a:t>1/15/25</a:t>
            </a:fld>
            <a:endParaRPr lang="en-US"/>
          </a:p>
        </p:txBody>
      </p:sp>
      <p:sp>
        <p:nvSpPr>
          <p:cNvPr id="5" name="Footer Placeholder 4">
            <a:extLst>
              <a:ext uri="{FF2B5EF4-FFF2-40B4-BE49-F238E27FC236}">
                <a16:creationId xmlns:a16="http://schemas.microsoft.com/office/drawing/2014/main" id="{DF720D3B-71AE-1E06-3BF6-9D59FB60584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772EF7D-3104-257C-B526-8DF7ECBF0633}"/>
              </a:ext>
            </a:extLst>
          </p:cNvPr>
          <p:cNvSpPr>
            <a:spLocks noGrp="1"/>
          </p:cNvSpPr>
          <p:nvPr>
            <p:ph type="sldNum" sz="quarter" idx="12"/>
          </p:nvPr>
        </p:nvSpPr>
        <p:spPr/>
        <p:txBody>
          <a:bodyPr/>
          <a:lstStyle>
            <a:lvl1pPr>
              <a:defRPr/>
            </a:lvl1pPr>
          </a:lstStyle>
          <a:p>
            <a:fld id="{AFA5A13D-020E-1B49-AC4B-2D5B8932431C}" type="slidenum">
              <a:rPr lang="en-US" altLang="en-US"/>
              <a:pPr/>
              <a:t>‹#›</a:t>
            </a:fld>
            <a:endParaRPr lang="en-US" altLang="en-US"/>
          </a:p>
        </p:txBody>
      </p:sp>
    </p:spTree>
    <p:extLst>
      <p:ext uri="{BB962C8B-B14F-4D97-AF65-F5344CB8AC3E}">
        <p14:creationId xmlns:p14="http://schemas.microsoft.com/office/powerpoint/2010/main" val="2729148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959A5-D059-9624-76F6-CB21B7916740}"/>
              </a:ext>
            </a:extLst>
          </p:cNvPr>
          <p:cNvSpPr>
            <a:spLocks noGrp="1"/>
          </p:cNvSpPr>
          <p:nvPr>
            <p:ph type="dt" sz="half" idx="10"/>
          </p:nvPr>
        </p:nvSpPr>
        <p:spPr/>
        <p:txBody>
          <a:bodyPr/>
          <a:lstStyle>
            <a:lvl1pPr>
              <a:defRPr/>
            </a:lvl1pPr>
          </a:lstStyle>
          <a:p>
            <a:pPr>
              <a:defRPr/>
            </a:pPr>
            <a:fld id="{9924F0F5-9D2D-3344-8326-3BCBD8019641}" type="datetimeFigureOut">
              <a:rPr lang="en-US"/>
              <a:pPr>
                <a:defRPr/>
              </a:pPr>
              <a:t>1/15/25</a:t>
            </a:fld>
            <a:endParaRPr lang="en-US"/>
          </a:p>
        </p:txBody>
      </p:sp>
      <p:sp>
        <p:nvSpPr>
          <p:cNvPr id="5" name="Footer Placeholder 4">
            <a:extLst>
              <a:ext uri="{FF2B5EF4-FFF2-40B4-BE49-F238E27FC236}">
                <a16:creationId xmlns:a16="http://schemas.microsoft.com/office/drawing/2014/main" id="{E27D7A60-7AA9-2E1D-27C9-B8777691378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6A5B61D-04C4-A18E-0BF0-A80BC02C8E48}"/>
              </a:ext>
            </a:extLst>
          </p:cNvPr>
          <p:cNvSpPr>
            <a:spLocks noGrp="1"/>
          </p:cNvSpPr>
          <p:nvPr>
            <p:ph type="sldNum" sz="quarter" idx="12"/>
          </p:nvPr>
        </p:nvSpPr>
        <p:spPr/>
        <p:txBody>
          <a:bodyPr/>
          <a:lstStyle>
            <a:lvl1pPr>
              <a:defRPr/>
            </a:lvl1pPr>
          </a:lstStyle>
          <a:p>
            <a:fld id="{A47DF159-E163-884A-A0F9-277FFEA47EB5}" type="slidenum">
              <a:rPr lang="en-US" altLang="en-US"/>
              <a:pPr/>
              <a:t>‹#›</a:t>
            </a:fld>
            <a:endParaRPr lang="en-US" altLang="en-US"/>
          </a:p>
        </p:txBody>
      </p:sp>
    </p:spTree>
    <p:extLst>
      <p:ext uri="{BB962C8B-B14F-4D97-AF65-F5344CB8AC3E}">
        <p14:creationId xmlns:p14="http://schemas.microsoft.com/office/powerpoint/2010/main" val="3602550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99537C-132F-AEB7-0E6A-EFD70D258B56}"/>
              </a:ext>
            </a:extLst>
          </p:cNvPr>
          <p:cNvSpPr>
            <a:spLocks noGrp="1"/>
          </p:cNvSpPr>
          <p:nvPr>
            <p:ph type="dt" sz="half" idx="10"/>
          </p:nvPr>
        </p:nvSpPr>
        <p:spPr/>
        <p:txBody>
          <a:bodyPr/>
          <a:lstStyle>
            <a:lvl1pPr>
              <a:defRPr/>
            </a:lvl1pPr>
          </a:lstStyle>
          <a:p>
            <a:pPr>
              <a:defRPr/>
            </a:pPr>
            <a:fld id="{CB27DE7D-405B-A74C-8DAF-5D4B94D598DC}" type="datetimeFigureOut">
              <a:rPr lang="en-US"/>
              <a:pPr>
                <a:defRPr/>
              </a:pPr>
              <a:t>1/15/25</a:t>
            </a:fld>
            <a:endParaRPr lang="en-US"/>
          </a:p>
        </p:txBody>
      </p:sp>
      <p:sp>
        <p:nvSpPr>
          <p:cNvPr id="5" name="Footer Placeholder 4">
            <a:extLst>
              <a:ext uri="{FF2B5EF4-FFF2-40B4-BE49-F238E27FC236}">
                <a16:creationId xmlns:a16="http://schemas.microsoft.com/office/drawing/2014/main" id="{5C5BF41F-F98A-99AB-9A3F-2CA8DACC6A8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DCD7E62-3C84-3FE6-621F-E7E444E77E1F}"/>
              </a:ext>
            </a:extLst>
          </p:cNvPr>
          <p:cNvSpPr>
            <a:spLocks noGrp="1"/>
          </p:cNvSpPr>
          <p:nvPr>
            <p:ph type="sldNum" sz="quarter" idx="12"/>
          </p:nvPr>
        </p:nvSpPr>
        <p:spPr/>
        <p:txBody>
          <a:bodyPr/>
          <a:lstStyle>
            <a:lvl1pPr>
              <a:defRPr/>
            </a:lvl1pPr>
          </a:lstStyle>
          <a:p>
            <a:fld id="{B952CB60-9B9B-E34A-85DD-15669CCFFC95}" type="slidenum">
              <a:rPr lang="en-US" altLang="en-US"/>
              <a:pPr/>
              <a:t>‹#›</a:t>
            </a:fld>
            <a:endParaRPr lang="en-US" altLang="en-US"/>
          </a:p>
        </p:txBody>
      </p:sp>
    </p:spTree>
    <p:extLst>
      <p:ext uri="{BB962C8B-B14F-4D97-AF65-F5344CB8AC3E}">
        <p14:creationId xmlns:p14="http://schemas.microsoft.com/office/powerpoint/2010/main" val="186030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DD10C6-AC16-FBDC-61E4-ED2D02356775}"/>
              </a:ext>
            </a:extLst>
          </p:cNvPr>
          <p:cNvSpPr>
            <a:spLocks noGrp="1"/>
          </p:cNvSpPr>
          <p:nvPr>
            <p:ph type="dt" sz="half" idx="10"/>
          </p:nvPr>
        </p:nvSpPr>
        <p:spPr/>
        <p:txBody>
          <a:bodyPr/>
          <a:lstStyle>
            <a:lvl1pPr>
              <a:defRPr/>
            </a:lvl1pPr>
          </a:lstStyle>
          <a:p>
            <a:pPr>
              <a:defRPr/>
            </a:pPr>
            <a:fld id="{4FE34265-EC44-7440-AB47-BB9D62768920}" type="datetimeFigureOut">
              <a:rPr lang="en-US"/>
              <a:pPr>
                <a:defRPr/>
              </a:pPr>
              <a:t>1/15/25</a:t>
            </a:fld>
            <a:endParaRPr lang="en-US"/>
          </a:p>
        </p:txBody>
      </p:sp>
      <p:sp>
        <p:nvSpPr>
          <p:cNvPr id="5" name="Footer Placeholder 4">
            <a:extLst>
              <a:ext uri="{FF2B5EF4-FFF2-40B4-BE49-F238E27FC236}">
                <a16:creationId xmlns:a16="http://schemas.microsoft.com/office/drawing/2014/main" id="{AF4BFC1D-A273-9DE6-2B0B-6E143D97B1C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B4C1F31-9519-CEF4-DBCC-E6AF13F412F5}"/>
              </a:ext>
            </a:extLst>
          </p:cNvPr>
          <p:cNvSpPr>
            <a:spLocks noGrp="1"/>
          </p:cNvSpPr>
          <p:nvPr>
            <p:ph type="sldNum" sz="quarter" idx="12"/>
          </p:nvPr>
        </p:nvSpPr>
        <p:spPr/>
        <p:txBody>
          <a:bodyPr/>
          <a:lstStyle>
            <a:lvl1pPr>
              <a:defRPr/>
            </a:lvl1pPr>
          </a:lstStyle>
          <a:p>
            <a:fld id="{5895A2E5-C7A0-6A4E-B3BB-2DDC829CF287}" type="slidenum">
              <a:rPr lang="en-US" altLang="en-US"/>
              <a:pPr/>
              <a:t>‹#›</a:t>
            </a:fld>
            <a:endParaRPr lang="en-US" altLang="en-US"/>
          </a:p>
        </p:txBody>
      </p:sp>
    </p:spTree>
    <p:extLst>
      <p:ext uri="{BB962C8B-B14F-4D97-AF65-F5344CB8AC3E}">
        <p14:creationId xmlns:p14="http://schemas.microsoft.com/office/powerpoint/2010/main" val="26284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0490575-45AE-F792-C7F8-F159C5F1689B}"/>
              </a:ext>
            </a:extLst>
          </p:cNvPr>
          <p:cNvSpPr>
            <a:spLocks noGrp="1"/>
          </p:cNvSpPr>
          <p:nvPr>
            <p:ph type="dt" sz="half" idx="10"/>
          </p:nvPr>
        </p:nvSpPr>
        <p:spPr/>
        <p:txBody>
          <a:bodyPr/>
          <a:lstStyle>
            <a:lvl1pPr>
              <a:defRPr/>
            </a:lvl1pPr>
          </a:lstStyle>
          <a:p>
            <a:pPr>
              <a:defRPr/>
            </a:pPr>
            <a:fld id="{A0CE2853-6BF7-BD4D-8A95-418E59A5A7FF}" type="datetimeFigureOut">
              <a:rPr lang="en-US"/>
              <a:pPr>
                <a:defRPr/>
              </a:pPr>
              <a:t>1/15/25</a:t>
            </a:fld>
            <a:endParaRPr lang="en-US"/>
          </a:p>
        </p:txBody>
      </p:sp>
      <p:sp>
        <p:nvSpPr>
          <p:cNvPr id="6" name="Footer Placeholder 4">
            <a:extLst>
              <a:ext uri="{FF2B5EF4-FFF2-40B4-BE49-F238E27FC236}">
                <a16:creationId xmlns:a16="http://schemas.microsoft.com/office/drawing/2014/main" id="{1ED06B39-BBF5-30C8-0628-7DA2AB0D1AB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AA52289-5D5C-FFCA-6228-F50DBC3A2864}"/>
              </a:ext>
            </a:extLst>
          </p:cNvPr>
          <p:cNvSpPr>
            <a:spLocks noGrp="1"/>
          </p:cNvSpPr>
          <p:nvPr>
            <p:ph type="sldNum" sz="quarter" idx="12"/>
          </p:nvPr>
        </p:nvSpPr>
        <p:spPr/>
        <p:txBody>
          <a:bodyPr/>
          <a:lstStyle>
            <a:lvl1pPr>
              <a:defRPr/>
            </a:lvl1pPr>
          </a:lstStyle>
          <a:p>
            <a:fld id="{C66ADCEF-9562-1D4E-B422-3DF4A70ECF68}" type="slidenum">
              <a:rPr lang="en-US" altLang="en-US"/>
              <a:pPr/>
              <a:t>‹#›</a:t>
            </a:fld>
            <a:endParaRPr lang="en-US" altLang="en-US"/>
          </a:p>
        </p:txBody>
      </p:sp>
    </p:spTree>
    <p:extLst>
      <p:ext uri="{BB962C8B-B14F-4D97-AF65-F5344CB8AC3E}">
        <p14:creationId xmlns:p14="http://schemas.microsoft.com/office/powerpoint/2010/main" val="1493354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6D59B2CA-D303-5CF6-3198-6101E6C61819}"/>
              </a:ext>
            </a:extLst>
          </p:cNvPr>
          <p:cNvSpPr>
            <a:spLocks noGrp="1"/>
          </p:cNvSpPr>
          <p:nvPr>
            <p:ph type="dt" sz="half" idx="10"/>
          </p:nvPr>
        </p:nvSpPr>
        <p:spPr/>
        <p:txBody>
          <a:bodyPr/>
          <a:lstStyle>
            <a:lvl1pPr>
              <a:defRPr/>
            </a:lvl1pPr>
          </a:lstStyle>
          <a:p>
            <a:pPr>
              <a:defRPr/>
            </a:pPr>
            <a:fld id="{865430C8-499F-8343-8CCD-BEBDD440DA39}" type="datetimeFigureOut">
              <a:rPr lang="en-US"/>
              <a:pPr>
                <a:defRPr/>
              </a:pPr>
              <a:t>1/15/25</a:t>
            </a:fld>
            <a:endParaRPr lang="en-US"/>
          </a:p>
        </p:txBody>
      </p:sp>
      <p:sp>
        <p:nvSpPr>
          <p:cNvPr id="8" name="Footer Placeholder 4">
            <a:extLst>
              <a:ext uri="{FF2B5EF4-FFF2-40B4-BE49-F238E27FC236}">
                <a16:creationId xmlns:a16="http://schemas.microsoft.com/office/drawing/2014/main" id="{EF552666-D2F9-E309-DBFA-C208E7157E7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50C1E2E-B70E-FDBD-6761-2C2DE19F1523}"/>
              </a:ext>
            </a:extLst>
          </p:cNvPr>
          <p:cNvSpPr>
            <a:spLocks noGrp="1"/>
          </p:cNvSpPr>
          <p:nvPr>
            <p:ph type="sldNum" sz="quarter" idx="12"/>
          </p:nvPr>
        </p:nvSpPr>
        <p:spPr/>
        <p:txBody>
          <a:bodyPr/>
          <a:lstStyle>
            <a:lvl1pPr>
              <a:defRPr/>
            </a:lvl1pPr>
          </a:lstStyle>
          <a:p>
            <a:fld id="{116D1AE0-723F-844E-89B1-6534DDF8CDA7}" type="slidenum">
              <a:rPr lang="en-US" altLang="en-US"/>
              <a:pPr/>
              <a:t>‹#›</a:t>
            </a:fld>
            <a:endParaRPr lang="en-US" altLang="en-US"/>
          </a:p>
        </p:txBody>
      </p:sp>
    </p:spTree>
    <p:extLst>
      <p:ext uri="{BB962C8B-B14F-4D97-AF65-F5344CB8AC3E}">
        <p14:creationId xmlns:p14="http://schemas.microsoft.com/office/powerpoint/2010/main" val="172214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98ADE2A-2182-AC88-4031-4BBA9008F78B}"/>
              </a:ext>
            </a:extLst>
          </p:cNvPr>
          <p:cNvSpPr>
            <a:spLocks noGrp="1"/>
          </p:cNvSpPr>
          <p:nvPr>
            <p:ph type="dt" sz="half" idx="10"/>
          </p:nvPr>
        </p:nvSpPr>
        <p:spPr/>
        <p:txBody>
          <a:bodyPr/>
          <a:lstStyle>
            <a:lvl1pPr>
              <a:defRPr/>
            </a:lvl1pPr>
          </a:lstStyle>
          <a:p>
            <a:pPr>
              <a:defRPr/>
            </a:pPr>
            <a:fld id="{9837D9CA-8608-384E-9BC8-28E1AFDDFCFA}" type="datetimeFigureOut">
              <a:rPr lang="en-US"/>
              <a:pPr>
                <a:defRPr/>
              </a:pPr>
              <a:t>1/15/25</a:t>
            </a:fld>
            <a:endParaRPr lang="en-US"/>
          </a:p>
        </p:txBody>
      </p:sp>
      <p:sp>
        <p:nvSpPr>
          <p:cNvPr id="4" name="Footer Placeholder 4">
            <a:extLst>
              <a:ext uri="{FF2B5EF4-FFF2-40B4-BE49-F238E27FC236}">
                <a16:creationId xmlns:a16="http://schemas.microsoft.com/office/drawing/2014/main" id="{F36EE022-0A7F-A92C-D941-87DB4D0128B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4357E404-B49A-36AF-EE95-E4ED2A792DF6}"/>
              </a:ext>
            </a:extLst>
          </p:cNvPr>
          <p:cNvSpPr>
            <a:spLocks noGrp="1"/>
          </p:cNvSpPr>
          <p:nvPr>
            <p:ph type="sldNum" sz="quarter" idx="12"/>
          </p:nvPr>
        </p:nvSpPr>
        <p:spPr/>
        <p:txBody>
          <a:bodyPr/>
          <a:lstStyle>
            <a:lvl1pPr>
              <a:defRPr/>
            </a:lvl1pPr>
          </a:lstStyle>
          <a:p>
            <a:fld id="{422164D0-9EE2-ED40-8F7B-7FFE88826E43}" type="slidenum">
              <a:rPr lang="en-US" altLang="en-US"/>
              <a:pPr/>
              <a:t>‹#›</a:t>
            </a:fld>
            <a:endParaRPr lang="en-US" altLang="en-US"/>
          </a:p>
        </p:txBody>
      </p:sp>
    </p:spTree>
    <p:extLst>
      <p:ext uri="{BB962C8B-B14F-4D97-AF65-F5344CB8AC3E}">
        <p14:creationId xmlns:p14="http://schemas.microsoft.com/office/powerpoint/2010/main" val="1132436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E494556-6255-FAE2-2A75-23F208317351}"/>
              </a:ext>
            </a:extLst>
          </p:cNvPr>
          <p:cNvSpPr>
            <a:spLocks noGrp="1"/>
          </p:cNvSpPr>
          <p:nvPr>
            <p:ph type="dt" sz="half" idx="10"/>
          </p:nvPr>
        </p:nvSpPr>
        <p:spPr/>
        <p:txBody>
          <a:bodyPr/>
          <a:lstStyle>
            <a:lvl1pPr>
              <a:defRPr/>
            </a:lvl1pPr>
          </a:lstStyle>
          <a:p>
            <a:pPr>
              <a:defRPr/>
            </a:pPr>
            <a:fld id="{C1E82583-2CF3-A141-B494-813A1AA8333A}" type="datetimeFigureOut">
              <a:rPr lang="en-US"/>
              <a:pPr>
                <a:defRPr/>
              </a:pPr>
              <a:t>1/15/25</a:t>
            </a:fld>
            <a:endParaRPr lang="en-US"/>
          </a:p>
        </p:txBody>
      </p:sp>
      <p:sp>
        <p:nvSpPr>
          <p:cNvPr id="3" name="Footer Placeholder 4">
            <a:extLst>
              <a:ext uri="{FF2B5EF4-FFF2-40B4-BE49-F238E27FC236}">
                <a16:creationId xmlns:a16="http://schemas.microsoft.com/office/drawing/2014/main" id="{0EF25746-3080-36E0-C5A6-F211AF3453C5}"/>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B05D290-61F3-FA19-2C53-589D64F06CFD}"/>
              </a:ext>
            </a:extLst>
          </p:cNvPr>
          <p:cNvSpPr>
            <a:spLocks noGrp="1"/>
          </p:cNvSpPr>
          <p:nvPr>
            <p:ph type="sldNum" sz="quarter" idx="12"/>
          </p:nvPr>
        </p:nvSpPr>
        <p:spPr/>
        <p:txBody>
          <a:bodyPr/>
          <a:lstStyle>
            <a:lvl1pPr>
              <a:defRPr/>
            </a:lvl1pPr>
          </a:lstStyle>
          <a:p>
            <a:fld id="{D10F346D-B5AC-8D44-A5A1-A5EA0D6E1FB9}" type="slidenum">
              <a:rPr lang="en-US" altLang="en-US"/>
              <a:pPr/>
              <a:t>‹#›</a:t>
            </a:fld>
            <a:endParaRPr lang="en-US" altLang="en-US"/>
          </a:p>
        </p:txBody>
      </p:sp>
    </p:spTree>
    <p:extLst>
      <p:ext uri="{BB962C8B-B14F-4D97-AF65-F5344CB8AC3E}">
        <p14:creationId xmlns:p14="http://schemas.microsoft.com/office/powerpoint/2010/main" val="4070476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2B744A6-7D86-10CD-B363-A108FB194A0A}"/>
              </a:ext>
            </a:extLst>
          </p:cNvPr>
          <p:cNvSpPr>
            <a:spLocks noGrp="1"/>
          </p:cNvSpPr>
          <p:nvPr>
            <p:ph type="dt" sz="half" idx="10"/>
          </p:nvPr>
        </p:nvSpPr>
        <p:spPr/>
        <p:txBody>
          <a:bodyPr/>
          <a:lstStyle>
            <a:lvl1pPr>
              <a:defRPr/>
            </a:lvl1pPr>
          </a:lstStyle>
          <a:p>
            <a:pPr>
              <a:defRPr/>
            </a:pPr>
            <a:fld id="{759A3707-24B5-2849-A33A-9A4DFD5C9ED1}" type="datetimeFigureOut">
              <a:rPr lang="en-US"/>
              <a:pPr>
                <a:defRPr/>
              </a:pPr>
              <a:t>1/15/25</a:t>
            </a:fld>
            <a:endParaRPr lang="en-US"/>
          </a:p>
        </p:txBody>
      </p:sp>
      <p:sp>
        <p:nvSpPr>
          <p:cNvPr id="6" name="Footer Placeholder 4">
            <a:extLst>
              <a:ext uri="{FF2B5EF4-FFF2-40B4-BE49-F238E27FC236}">
                <a16:creationId xmlns:a16="http://schemas.microsoft.com/office/drawing/2014/main" id="{863A16EF-5148-CD07-2CAF-F6F799B2F79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0A23ACE-3402-0620-9D59-56ADD6D506F8}"/>
              </a:ext>
            </a:extLst>
          </p:cNvPr>
          <p:cNvSpPr>
            <a:spLocks noGrp="1"/>
          </p:cNvSpPr>
          <p:nvPr>
            <p:ph type="sldNum" sz="quarter" idx="12"/>
          </p:nvPr>
        </p:nvSpPr>
        <p:spPr/>
        <p:txBody>
          <a:bodyPr/>
          <a:lstStyle>
            <a:lvl1pPr>
              <a:defRPr/>
            </a:lvl1pPr>
          </a:lstStyle>
          <a:p>
            <a:fld id="{91D86C64-989C-8B4A-87A0-14E0047679DF}" type="slidenum">
              <a:rPr lang="en-US" altLang="en-US"/>
              <a:pPr/>
              <a:t>‹#›</a:t>
            </a:fld>
            <a:endParaRPr lang="en-US" altLang="en-US"/>
          </a:p>
        </p:txBody>
      </p:sp>
    </p:spTree>
    <p:extLst>
      <p:ext uri="{BB962C8B-B14F-4D97-AF65-F5344CB8AC3E}">
        <p14:creationId xmlns:p14="http://schemas.microsoft.com/office/powerpoint/2010/main" val="2581534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FC4E4CF-DA7B-573E-DBD0-FF0A0F377C01}"/>
              </a:ext>
            </a:extLst>
          </p:cNvPr>
          <p:cNvSpPr>
            <a:spLocks noGrp="1"/>
          </p:cNvSpPr>
          <p:nvPr>
            <p:ph type="dt" sz="half" idx="10"/>
          </p:nvPr>
        </p:nvSpPr>
        <p:spPr/>
        <p:txBody>
          <a:bodyPr/>
          <a:lstStyle>
            <a:lvl1pPr>
              <a:defRPr/>
            </a:lvl1pPr>
          </a:lstStyle>
          <a:p>
            <a:pPr>
              <a:defRPr/>
            </a:pPr>
            <a:fld id="{C77908E5-8A61-B74F-9BCA-5A97806F2075}" type="datetimeFigureOut">
              <a:rPr lang="en-US"/>
              <a:pPr>
                <a:defRPr/>
              </a:pPr>
              <a:t>1/15/25</a:t>
            </a:fld>
            <a:endParaRPr lang="en-US"/>
          </a:p>
        </p:txBody>
      </p:sp>
      <p:sp>
        <p:nvSpPr>
          <p:cNvPr id="6" name="Footer Placeholder 4">
            <a:extLst>
              <a:ext uri="{FF2B5EF4-FFF2-40B4-BE49-F238E27FC236}">
                <a16:creationId xmlns:a16="http://schemas.microsoft.com/office/drawing/2014/main" id="{F8EEF6E3-F6F8-8890-5D59-5C47DE68D0B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BEF443D-1669-86F0-1502-EFCBAB658988}"/>
              </a:ext>
            </a:extLst>
          </p:cNvPr>
          <p:cNvSpPr>
            <a:spLocks noGrp="1"/>
          </p:cNvSpPr>
          <p:nvPr>
            <p:ph type="sldNum" sz="quarter" idx="12"/>
          </p:nvPr>
        </p:nvSpPr>
        <p:spPr/>
        <p:txBody>
          <a:bodyPr/>
          <a:lstStyle>
            <a:lvl1pPr>
              <a:defRPr/>
            </a:lvl1pPr>
          </a:lstStyle>
          <a:p>
            <a:fld id="{99EACA3D-A30B-E643-B749-D52DCCB222C2}" type="slidenum">
              <a:rPr lang="en-US" altLang="en-US"/>
              <a:pPr/>
              <a:t>‹#›</a:t>
            </a:fld>
            <a:endParaRPr lang="en-US" altLang="en-US"/>
          </a:p>
        </p:txBody>
      </p:sp>
    </p:spTree>
    <p:extLst>
      <p:ext uri="{BB962C8B-B14F-4D97-AF65-F5344CB8AC3E}">
        <p14:creationId xmlns:p14="http://schemas.microsoft.com/office/powerpoint/2010/main" val="949957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767D5FB-9A9C-14F6-03AA-55FB2285A37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96F639FB-4C1F-52F1-0013-DC9E7496BF1D}"/>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AFCD055-5753-8042-C7EC-05CD78DAD1E4}"/>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701DF50-2656-3A4E-8B42-26AF8D37F54F}" type="datetimeFigureOut">
              <a:rPr lang="en-US"/>
              <a:pPr>
                <a:defRPr/>
              </a:pPr>
              <a:t>1/15/25</a:t>
            </a:fld>
            <a:endParaRPr lang="en-US"/>
          </a:p>
        </p:txBody>
      </p:sp>
      <p:sp>
        <p:nvSpPr>
          <p:cNvPr id="5" name="Footer Placeholder 4">
            <a:extLst>
              <a:ext uri="{FF2B5EF4-FFF2-40B4-BE49-F238E27FC236}">
                <a16:creationId xmlns:a16="http://schemas.microsoft.com/office/drawing/2014/main" id="{0D788824-35A7-08E7-D0E0-5D89448B998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7D83032B-43DF-A21C-8794-67E64FD25626}"/>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D1EF7ABB-8E65-634F-9A88-58BCC352A64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9AB5E4"/>
            </a:gs>
            <a:gs pos="50000">
              <a:srgbClr val="C2D1ED"/>
            </a:gs>
            <a:gs pos="100000">
              <a:srgbClr val="E1E8F5"/>
            </a:gs>
          </a:gsLst>
          <a:lin ang="5400000"/>
        </a:gradFill>
        <a:effectLst/>
      </p:bgPr>
    </p:bg>
    <p:spTree>
      <p:nvGrpSpPr>
        <p:cNvPr id="1" name=""/>
        <p:cNvGrpSpPr/>
        <p:nvPr/>
      </p:nvGrpSpPr>
      <p:grpSpPr>
        <a:xfrm>
          <a:off x="0" y="0"/>
          <a:ext cx="0" cy="0"/>
          <a:chOff x="0" y="0"/>
          <a:chExt cx="0" cy="0"/>
        </a:xfrm>
      </p:grpSpPr>
      <p:sp>
        <p:nvSpPr>
          <p:cNvPr id="2050" name="TextBox 3">
            <a:extLst>
              <a:ext uri="{FF2B5EF4-FFF2-40B4-BE49-F238E27FC236}">
                <a16:creationId xmlns:a16="http://schemas.microsoft.com/office/drawing/2014/main" id="{06F17571-CD50-1A8A-08D5-4E5D618D1803}"/>
              </a:ext>
            </a:extLst>
          </p:cNvPr>
          <p:cNvSpPr txBox="1">
            <a:spLocks noChangeArrowheads="1"/>
          </p:cNvSpPr>
          <p:nvPr/>
        </p:nvSpPr>
        <p:spPr bwMode="auto">
          <a:xfrm>
            <a:off x="5562600" y="304800"/>
            <a:ext cx="3352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4800"/>
              <a:t>Chapter Eleven:</a:t>
            </a:r>
          </a:p>
        </p:txBody>
      </p:sp>
      <p:sp>
        <p:nvSpPr>
          <p:cNvPr id="2051" name="TextBox 4">
            <a:extLst>
              <a:ext uri="{FF2B5EF4-FFF2-40B4-BE49-F238E27FC236}">
                <a16:creationId xmlns:a16="http://schemas.microsoft.com/office/drawing/2014/main" id="{258B5BB7-4D74-6B8E-9772-54FF7893DB87}"/>
              </a:ext>
            </a:extLst>
          </p:cNvPr>
          <p:cNvSpPr txBox="1">
            <a:spLocks noChangeArrowheads="1"/>
          </p:cNvSpPr>
          <p:nvPr/>
        </p:nvSpPr>
        <p:spPr bwMode="auto">
          <a:xfrm>
            <a:off x="5410200" y="2438400"/>
            <a:ext cx="38862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500"/>
              <a:t>Taxes and Tax Policy</a:t>
            </a:r>
          </a:p>
        </p:txBody>
      </p:sp>
      <p:pic>
        <p:nvPicPr>
          <p:cNvPr id="2052" name="Picture 6" descr="Goodwin_Micro_latest.jpg">
            <a:extLst>
              <a:ext uri="{FF2B5EF4-FFF2-40B4-BE49-F238E27FC236}">
                <a16:creationId xmlns:a16="http://schemas.microsoft.com/office/drawing/2014/main" id="{4237F520-DEA5-5C0A-78B8-F559B87DE6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5610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0">
            <a:extLst>
              <a:ext uri="{FF2B5EF4-FFF2-40B4-BE49-F238E27FC236}">
                <a16:creationId xmlns:a16="http://schemas.microsoft.com/office/drawing/2014/main" id="{0F78348B-A4FF-F7C9-0E71-3A22787869C6}"/>
              </a:ext>
            </a:extLst>
          </p:cNvPr>
          <p:cNvSpPr txBox="1">
            <a:spLocks noChangeArrowheads="1"/>
          </p:cNvSpPr>
          <p:nvPr/>
        </p:nvSpPr>
        <p:spPr bwMode="auto">
          <a:xfrm>
            <a:off x="533400" y="228600"/>
            <a:ext cx="8305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a:t>Table 11.2: U.S. Federal Marginal Tax Rates, 2013</a:t>
            </a:r>
          </a:p>
        </p:txBody>
      </p:sp>
      <p:pic>
        <p:nvPicPr>
          <p:cNvPr id="11267" name="Picture 2">
            <a:extLst>
              <a:ext uri="{FF2B5EF4-FFF2-40B4-BE49-F238E27FC236}">
                <a16:creationId xmlns:a16="http://schemas.microsoft.com/office/drawing/2014/main" id="{EE4CFA04-BA29-E799-874B-38029C09C2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09800"/>
            <a:ext cx="9144000" cy="22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0">
            <a:extLst>
              <a:ext uri="{FF2B5EF4-FFF2-40B4-BE49-F238E27FC236}">
                <a16:creationId xmlns:a16="http://schemas.microsoft.com/office/drawing/2014/main" id="{955F4996-9A64-EAD6-4B4B-A6424B5C6968}"/>
              </a:ext>
            </a:extLst>
          </p:cNvPr>
          <p:cNvSpPr txBox="1">
            <a:spLocks noChangeArrowheads="1"/>
          </p:cNvSpPr>
          <p:nvPr/>
        </p:nvSpPr>
        <p:spPr bwMode="auto">
          <a:xfrm>
            <a:off x="533400" y="2286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a:t>Table 11.3: Susan’s Federal Income Tax Calculations</a:t>
            </a:r>
          </a:p>
        </p:txBody>
      </p:sp>
      <p:pic>
        <p:nvPicPr>
          <p:cNvPr id="12291" name="Picture 2">
            <a:extLst>
              <a:ext uri="{FF2B5EF4-FFF2-40B4-BE49-F238E27FC236}">
                <a16:creationId xmlns:a16="http://schemas.microsoft.com/office/drawing/2014/main" id="{8422B9CD-E144-261C-8EE0-250E1F7A8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133600"/>
            <a:ext cx="8991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58ED5"/>
        </a:solidFill>
        <a:effectLst/>
      </p:bgPr>
    </p:bg>
    <p:spTree>
      <p:nvGrpSpPr>
        <p:cNvPr id="1" name=""/>
        <p:cNvGrpSpPr/>
        <p:nvPr/>
      </p:nvGrpSpPr>
      <p:grpSpPr>
        <a:xfrm>
          <a:off x="0" y="0"/>
          <a:ext cx="0" cy="0"/>
          <a:chOff x="0" y="0"/>
          <a:chExt cx="0" cy="0"/>
        </a:xfrm>
      </p:grpSpPr>
      <p:sp>
        <p:nvSpPr>
          <p:cNvPr id="13314" name="TextBox 3">
            <a:extLst>
              <a:ext uri="{FF2B5EF4-FFF2-40B4-BE49-F238E27FC236}">
                <a16:creationId xmlns:a16="http://schemas.microsoft.com/office/drawing/2014/main" id="{297AF905-9F8A-744E-4062-97CB666A7328}"/>
              </a:ext>
            </a:extLst>
          </p:cNvPr>
          <p:cNvSpPr txBox="1">
            <a:spLocks noChangeArrowheads="1"/>
          </p:cNvSpPr>
          <p:nvPr/>
        </p:nvSpPr>
        <p:spPr bwMode="auto">
          <a:xfrm>
            <a:off x="533400" y="1219200"/>
            <a:ext cx="7924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4800"/>
              <a:t>Tax Analysis and Policy Issues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EF302C0D-FCF4-F333-F9D3-246DC3A7B3B0}"/>
              </a:ext>
            </a:extLst>
          </p:cNvPr>
          <p:cNvSpPr>
            <a:spLocks noChangeArrowheads="1"/>
          </p:cNvSpPr>
          <p:nvPr/>
        </p:nvSpPr>
        <p:spPr bwMode="auto">
          <a:xfrm>
            <a:off x="0" y="6611938"/>
            <a:ext cx="457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i="1"/>
              <a:t>Source: </a:t>
            </a:r>
            <a:r>
              <a:rPr lang="en-US" altLang="en-US" sz="1000"/>
              <a:t>U.S. Bureau of Economic Analysis, online database.</a:t>
            </a:r>
          </a:p>
        </p:txBody>
      </p:sp>
      <p:sp>
        <p:nvSpPr>
          <p:cNvPr id="14339" name="TextBox 10">
            <a:extLst>
              <a:ext uri="{FF2B5EF4-FFF2-40B4-BE49-F238E27FC236}">
                <a16:creationId xmlns:a16="http://schemas.microsoft.com/office/drawing/2014/main" id="{8E619A5A-027C-9083-3EDA-FCA50A97DF25}"/>
              </a:ext>
            </a:extLst>
          </p:cNvPr>
          <p:cNvSpPr txBox="1">
            <a:spLocks noChangeArrowheads="1"/>
          </p:cNvSpPr>
          <p:nvPr/>
        </p:nvSpPr>
        <p:spPr bwMode="auto">
          <a:xfrm>
            <a:off x="457200" y="2286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a:t>Figure 11.6: Tax Receipts in the United States, as a Percent of GDP, 1950-2012</a:t>
            </a:r>
          </a:p>
        </p:txBody>
      </p:sp>
      <p:pic>
        <p:nvPicPr>
          <p:cNvPr id="14340" name="Picture 2">
            <a:extLst>
              <a:ext uri="{FF2B5EF4-FFF2-40B4-BE49-F238E27FC236}">
                <a16:creationId xmlns:a16="http://schemas.microsoft.com/office/drawing/2014/main" id="{CED9E22A-08DB-5915-D8B5-C67F8CB90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95400"/>
            <a:ext cx="791845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0">
            <a:extLst>
              <a:ext uri="{FF2B5EF4-FFF2-40B4-BE49-F238E27FC236}">
                <a16:creationId xmlns:a16="http://schemas.microsoft.com/office/drawing/2014/main" id="{2BA2E32B-7608-FAA7-E242-E6FCE3246401}"/>
              </a:ext>
            </a:extLst>
          </p:cNvPr>
          <p:cNvSpPr txBox="1">
            <a:spLocks noChangeArrowheads="1"/>
          </p:cNvSpPr>
          <p:nvPr/>
        </p:nvSpPr>
        <p:spPr bwMode="auto">
          <a:xfrm>
            <a:off x="457200" y="2286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a:t>Figure 11.7: International Comparisons of Overall Tax Receipts, 2011</a:t>
            </a:r>
          </a:p>
        </p:txBody>
      </p:sp>
      <p:sp>
        <p:nvSpPr>
          <p:cNvPr id="15363" name="Rectangle 2">
            <a:extLst>
              <a:ext uri="{FF2B5EF4-FFF2-40B4-BE49-F238E27FC236}">
                <a16:creationId xmlns:a16="http://schemas.microsoft.com/office/drawing/2014/main" id="{5B7586D1-A820-C567-8D4B-677561EF50FE}"/>
              </a:ext>
            </a:extLst>
          </p:cNvPr>
          <p:cNvSpPr>
            <a:spLocks noChangeArrowheads="1"/>
          </p:cNvSpPr>
          <p:nvPr/>
        </p:nvSpPr>
        <p:spPr bwMode="auto">
          <a:xfrm>
            <a:off x="0" y="6611938"/>
            <a:ext cx="61722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i="1"/>
              <a:t>Source: </a:t>
            </a:r>
            <a:r>
              <a:rPr lang="en-US" altLang="en-US" sz="1000"/>
              <a:t>Organisation for Economic Co-operation and Development, online tax statistics database.</a:t>
            </a:r>
          </a:p>
        </p:txBody>
      </p:sp>
      <p:pic>
        <p:nvPicPr>
          <p:cNvPr id="15364" name="Picture 3">
            <a:extLst>
              <a:ext uri="{FF2B5EF4-FFF2-40B4-BE49-F238E27FC236}">
                <a16:creationId xmlns:a16="http://schemas.microsoft.com/office/drawing/2014/main" id="{DA4BB0F3-6DEF-E7E3-DD1D-7825D799D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1295400"/>
            <a:ext cx="7562850" cy="530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0">
            <a:extLst>
              <a:ext uri="{FF2B5EF4-FFF2-40B4-BE49-F238E27FC236}">
                <a16:creationId xmlns:a16="http://schemas.microsoft.com/office/drawing/2014/main" id="{A7951185-BE8F-279F-5E8D-D0AE37EFEF71}"/>
              </a:ext>
            </a:extLst>
          </p:cNvPr>
          <p:cNvSpPr txBox="1">
            <a:spLocks noChangeArrowheads="1"/>
          </p:cNvSpPr>
          <p:nvPr/>
        </p:nvSpPr>
        <p:spPr bwMode="auto">
          <a:xfrm>
            <a:off x="457200" y="228600"/>
            <a:ext cx="83058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a:t>Figure 11.8: The Top Marginal Federal Tax Rate and Average Economic Growth, 1950-2010 </a:t>
            </a:r>
          </a:p>
          <a:p>
            <a:pPr algn="ctr" eaLnBrk="1" hangingPunct="1"/>
            <a:r>
              <a:rPr lang="en-US" altLang="en-US" sz="2000"/>
              <a:t>(Average Economic Growth Shown by Decade as a Percentage)</a:t>
            </a:r>
          </a:p>
        </p:txBody>
      </p:sp>
      <p:sp>
        <p:nvSpPr>
          <p:cNvPr id="16387" name="Rectangle 2">
            <a:extLst>
              <a:ext uri="{FF2B5EF4-FFF2-40B4-BE49-F238E27FC236}">
                <a16:creationId xmlns:a16="http://schemas.microsoft.com/office/drawing/2014/main" id="{CAD9E4E0-DF14-AB7E-9AA8-AAE722C9AD6B}"/>
              </a:ext>
            </a:extLst>
          </p:cNvPr>
          <p:cNvSpPr>
            <a:spLocks noChangeArrowheads="1"/>
          </p:cNvSpPr>
          <p:nvPr/>
        </p:nvSpPr>
        <p:spPr bwMode="auto">
          <a:xfrm>
            <a:off x="0" y="6445250"/>
            <a:ext cx="914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i="1"/>
              <a:t>Source: </a:t>
            </a:r>
            <a:r>
              <a:rPr lang="en-US" altLang="en-US" sz="1000"/>
              <a:t>Sarah Anderson, “Full Testimony to the Senate Budget Committee on Inequality, Mobility, and Opportunity,” Institute for Policy Studies, February 8, 2012.</a:t>
            </a:r>
          </a:p>
        </p:txBody>
      </p:sp>
      <p:pic>
        <p:nvPicPr>
          <p:cNvPr id="16388" name="Picture 2">
            <a:extLst>
              <a:ext uri="{FF2B5EF4-FFF2-40B4-BE49-F238E27FC236}">
                <a16:creationId xmlns:a16="http://schemas.microsoft.com/office/drawing/2014/main" id="{62F83A89-1227-B46D-28AF-5E326828BB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74800"/>
            <a:ext cx="73914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0">
            <a:extLst>
              <a:ext uri="{FF2B5EF4-FFF2-40B4-BE49-F238E27FC236}">
                <a16:creationId xmlns:a16="http://schemas.microsoft.com/office/drawing/2014/main" id="{A26CFC0E-780A-9D42-3028-A26E05C37A2D}"/>
              </a:ext>
            </a:extLst>
          </p:cNvPr>
          <p:cNvSpPr txBox="1">
            <a:spLocks noChangeArrowheads="1"/>
          </p:cNvSpPr>
          <p:nvPr/>
        </p:nvSpPr>
        <p:spPr bwMode="auto">
          <a:xfrm>
            <a:off x="457200" y="2286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a:t>Table 11.4: The Distribution of Taxes in the United States, 2013</a:t>
            </a:r>
          </a:p>
        </p:txBody>
      </p:sp>
      <p:sp>
        <p:nvSpPr>
          <p:cNvPr id="17411" name="Rectangle 2">
            <a:extLst>
              <a:ext uri="{FF2B5EF4-FFF2-40B4-BE49-F238E27FC236}">
                <a16:creationId xmlns:a16="http://schemas.microsoft.com/office/drawing/2014/main" id="{198CE57D-6A3A-CDF2-8C76-8B7A72F32E6A}"/>
              </a:ext>
            </a:extLst>
          </p:cNvPr>
          <p:cNvSpPr>
            <a:spLocks noChangeArrowheads="1"/>
          </p:cNvSpPr>
          <p:nvPr/>
        </p:nvSpPr>
        <p:spPr bwMode="auto">
          <a:xfrm>
            <a:off x="0" y="6588125"/>
            <a:ext cx="68580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i="1"/>
              <a:t>Source: </a:t>
            </a:r>
            <a:r>
              <a:rPr lang="en-US" altLang="en-US" sz="1000"/>
              <a:t>Citizens for Tax Justice, “New Tax Laws in Effect in 2013 Have Modest Progressive Impact,” April 2, 2013.</a:t>
            </a:r>
          </a:p>
        </p:txBody>
      </p:sp>
      <p:pic>
        <p:nvPicPr>
          <p:cNvPr id="17412" name="Picture 2">
            <a:extLst>
              <a:ext uri="{FF2B5EF4-FFF2-40B4-BE49-F238E27FC236}">
                <a16:creationId xmlns:a16="http://schemas.microsoft.com/office/drawing/2014/main" id="{ABC7D21F-4B20-5508-26F2-EFC9C597C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81225"/>
            <a:ext cx="88392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58ED5"/>
        </a:solidFill>
        <a:effectLst/>
      </p:bgPr>
    </p:bg>
    <p:spTree>
      <p:nvGrpSpPr>
        <p:cNvPr id="1" name=""/>
        <p:cNvGrpSpPr/>
        <p:nvPr/>
      </p:nvGrpSpPr>
      <p:grpSpPr>
        <a:xfrm>
          <a:off x="0" y="0"/>
          <a:ext cx="0" cy="0"/>
          <a:chOff x="0" y="0"/>
          <a:chExt cx="0" cy="0"/>
        </a:xfrm>
      </p:grpSpPr>
      <p:sp>
        <p:nvSpPr>
          <p:cNvPr id="3074" name="TextBox 3">
            <a:extLst>
              <a:ext uri="{FF2B5EF4-FFF2-40B4-BE49-F238E27FC236}">
                <a16:creationId xmlns:a16="http://schemas.microsoft.com/office/drawing/2014/main" id="{596779A6-E321-CEAE-F39D-D27173A69D46}"/>
              </a:ext>
            </a:extLst>
          </p:cNvPr>
          <p:cNvSpPr txBox="1">
            <a:spLocks noChangeArrowheads="1"/>
          </p:cNvSpPr>
          <p:nvPr/>
        </p:nvSpPr>
        <p:spPr bwMode="auto">
          <a:xfrm>
            <a:off x="533400" y="1219200"/>
            <a:ext cx="7924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4800"/>
              <a:t>Economic Theory and Taxes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0">
            <a:extLst>
              <a:ext uri="{FF2B5EF4-FFF2-40B4-BE49-F238E27FC236}">
                <a16:creationId xmlns:a16="http://schemas.microsoft.com/office/drawing/2014/main" id="{D75A463C-D2E5-B8DC-F902-7314FAC196AC}"/>
              </a:ext>
            </a:extLst>
          </p:cNvPr>
          <p:cNvSpPr txBox="1">
            <a:spLocks noChangeArrowheads="1"/>
          </p:cNvSpPr>
          <p:nvPr/>
        </p:nvSpPr>
        <p:spPr bwMode="auto">
          <a:xfrm>
            <a:off x="533400" y="2286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a:t>Figure 11.1: The Impact of a Tax on the Market for Cups of Coffee</a:t>
            </a:r>
          </a:p>
        </p:txBody>
      </p:sp>
      <p:pic>
        <p:nvPicPr>
          <p:cNvPr id="4099" name="Picture 2">
            <a:extLst>
              <a:ext uri="{FF2B5EF4-FFF2-40B4-BE49-F238E27FC236}">
                <a16:creationId xmlns:a16="http://schemas.microsoft.com/office/drawing/2014/main" id="{6689E156-0B2A-0037-8BCC-AF6C6DA5D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43000"/>
            <a:ext cx="8145463"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0">
            <a:extLst>
              <a:ext uri="{FF2B5EF4-FFF2-40B4-BE49-F238E27FC236}">
                <a16:creationId xmlns:a16="http://schemas.microsoft.com/office/drawing/2014/main" id="{6327D502-4E01-2FC7-F54F-2C34582D8395}"/>
              </a:ext>
            </a:extLst>
          </p:cNvPr>
          <p:cNvSpPr txBox="1">
            <a:spLocks noChangeArrowheads="1"/>
          </p:cNvSpPr>
          <p:nvPr/>
        </p:nvSpPr>
        <p:spPr bwMode="auto">
          <a:xfrm>
            <a:off x="533400" y="2286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a:t>Figure 11.2: The Impact of an Excise Tax with an Inelastic Demand Curve</a:t>
            </a:r>
          </a:p>
        </p:txBody>
      </p:sp>
      <p:pic>
        <p:nvPicPr>
          <p:cNvPr id="5123" name="Picture 2">
            <a:extLst>
              <a:ext uri="{FF2B5EF4-FFF2-40B4-BE49-F238E27FC236}">
                <a16:creationId xmlns:a16="http://schemas.microsoft.com/office/drawing/2014/main" id="{9A2C256F-09F4-FB6F-2ADA-7F4E71DD5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1143000"/>
            <a:ext cx="6710362"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0">
            <a:extLst>
              <a:ext uri="{FF2B5EF4-FFF2-40B4-BE49-F238E27FC236}">
                <a16:creationId xmlns:a16="http://schemas.microsoft.com/office/drawing/2014/main" id="{4C0F2C5E-0B38-FFD8-F7A1-D1B70DC9F6AC}"/>
              </a:ext>
            </a:extLst>
          </p:cNvPr>
          <p:cNvSpPr txBox="1">
            <a:spLocks noChangeArrowheads="1"/>
          </p:cNvSpPr>
          <p:nvPr/>
        </p:nvSpPr>
        <p:spPr bwMode="auto">
          <a:xfrm>
            <a:off x="533400" y="2286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a:t>Figure 11.3: The Impact of an Excise Tax with an Elastic Demand Curve</a:t>
            </a:r>
          </a:p>
        </p:txBody>
      </p:sp>
      <p:pic>
        <p:nvPicPr>
          <p:cNvPr id="6147" name="Picture 2">
            <a:extLst>
              <a:ext uri="{FF2B5EF4-FFF2-40B4-BE49-F238E27FC236}">
                <a16:creationId xmlns:a16="http://schemas.microsoft.com/office/drawing/2014/main" id="{9FDAA331-5790-DA4E-CD96-C6BE89BBFA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19200"/>
            <a:ext cx="7043738"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0">
            <a:extLst>
              <a:ext uri="{FF2B5EF4-FFF2-40B4-BE49-F238E27FC236}">
                <a16:creationId xmlns:a16="http://schemas.microsoft.com/office/drawing/2014/main" id="{F9F253F0-3694-93E0-984A-D0C2484B130B}"/>
              </a:ext>
            </a:extLst>
          </p:cNvPr>
          <p:cNvSpPr txBox="1">
            <a:spLocks noChangeArrowheads="1"/>
          </p:cNvSpPr>
          <p:nvPr/>
        </p:nvSpPr>
        <p:spPr bwMode="auto">
          <a:xfrm>
            <a:off x="533400" y="2286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a:t>Figure 11.4: Tax Revenues from a Tax on Cups of Coffee</a:t>
            </a:r>
          </a:p>
        </p:txBody>
      </p:sp>
      <p:pic>
        <p:nvPicPr>
          <p:cNvPr id="7171" name="Picture 2">
            <a:extLst>
              <a:ext uri="{FF2B5EF4-FFF2-40B4-BE49-F238E27FC236}">
                <a16:creationId xmlns:a16="http://schemas.microsoft.com/office/drawing/2014/main" id="{2BFA2489-F44F-E034-4458-810F088CA4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143000"/>
            <a:ext cx="7753350"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0">
            <a:extLst>
              <a:ext uri="{FF2B5EF4-FFF2-40B4-BE49-F238E27FC236}">
                <a16:creationId xmlns:a16="http://schemas.microsoft.com/office/drawing/2014/main" id="{645CC4C3-B75C-CBD8-C5DD-349B0E2B1F06}"/>
              </a:ext>
            </a:extLst>
          </p:cNvPr>
          <p:cNvSpPr txBox="1">
            <a:spLocks noChangeArrowheads="1"/>
          </p:cNvSpPr>
          <p:nvPr/>
        </p:nvSpPr>
        <p:spPr bwMode="auto">
          <a:xfrm>
            <a:off x="533400" y="2286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a:t>Table 11.1: Summary of Excise Tax Impacts for Products with Elastic and Inelastic Demand Curves</a:t>
            </a:r>
          </a:p>
        </p:txBody>
      </p:sp>
      <p:pic>
        <p:nvPicPr>
          <p:cNvPr id="8195" name="Picture 2">
            <a:extLst>
              <a:ext uri="{FF2B5EF4-FFF2-40B4-BE49-F238E27FC236}">
                <a16:creationId xmlns:a16="http://schemas.microsoft.com/office/drawing/2014/main" id="{93A1F64E-8164-650F-21EC-7CD7A6B27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 y="2514600"/>
            <a:ext cx="909637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0">
            <a:extLst>
              <a:ext uri="{FF2B5EF4-FFF2-40B4-BE49-F238E27FC236}">
                <a16:creationId xmlns:a16="http://schemas.microsoft.com/office/drawing/2014/main" id="{EE7CEDEB-FE9F-5B7E-DFEE-67F551BC3A8A}"/>
              </a:ext>
            </a:extLst>
          </p:cNvPr>
          <p:cNvSpPr txBox="1">
            <a:spLocks noChangeArrowheads="1"/>
          </p:cNvSpPr>
          <p:nvPr/>
        </p:nvSpPr>
        <p:spPr bwMode="auto">
          <a:xfrm>
            <a:off x="533400" y="228600"/>
            <a:ext cx="8305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a:t>Figure 11.5: Welfare Analysis of an Excise Tax</a:t>
            </a:r>
          </a:p>
        </p:txBody>
      </p:sp>
      <p:pic>
        <p:nvPicPr>
          <p:cNvPr id="9219" name="Picture 2">
            <a:extLst>
              <a:ext uri="{FF2B5EF4-FFF2-40B4-BE49-F238E27FC236}">
                <a16:creationId xmlns:a16="http://schemas.microsoft.com/office/drawing/2014/main" id="{CBDD4FCE-2157-8029-B7EE-960D44B98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4400"/>
            <a:ext cx="8304213"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58ED5"/>
        </a:solidFill>
        <a:effectLst/>
      </p:bgPr>
    </p:bg>
    <p:spTree>
      <p:nvGrpSpPr>
        <p:cNvPr id="1" name=""/>
        <p:cNvGrpSpPr/>
        <p:nvPr/>
      </p:nvGrpSpPr>
      <p:grpSpPr>
        <a:xfrm>
          <a:off x="0" y="0"/>
          <a:ext cx="0" cy="0"/>
          <a:chOff x="0" y="0"/>
          <a:chExt cx="0" cy="0"/>
        </a:xfrm>
      </p:grpSpPr>
      <p:sp>
        <p:nvSpPr>
          <p:cNvPr id="10242" name="TextBox 3">
            <a:extLst>
              <a:ext uri="{FF2B5EF4-FFF2-40B4-BE49-F238E27FC236}">
                <a16:creationId xmlns:a16="http://schemas.microsoft.com/office/drawing/2014/main" id="{8FF9C39F-5FA5-C16F-60CA-EA5483E6A2A2}"/>
              </a:ext>
            </a:extLst>
          </p:cNvPr>
          <p:cNvSpPr txBox="1">
            <a:spLocks noChangeArrowheads="1"/>
          </p:cNvSpPr>
          <p:nvPr/>
        </p:nvSpPr>
        <p:spPr bwMode="auto">
          <a:xfrm>
            <a:off x="533400" y="1219200"/>
            <a:ext cx="7924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4800"/>
              <a:t>The Structure of Taxation in the United States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477</Words>
  <Application>Microsoft Macintosh PowerPoint</Application>
  <PresentationFormat>On-screen Show (4:3)</PresentationFormat>
  <Paragraphs>38</Paragraphs>
  <Slides>16</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Tufts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GDAE Student Account 01</dc:creator>
  <cp:lastModifiedBy>Michael Hua</cp:lastModifiedBy>
  <cp:revision>16</cp:revision>
  <dcterms:created xsi:type="dcterms:W3CDTF">2014-01-22T04:13:24Z</dcterms:created>
  <dcterms:modified xsi:type="dcterms:W3CDTF">2025-01-16T04:37:40Z</dcterms:modified>
</cp:coreProperties>
</file>