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256" r:id="rId3"/>
    <p:sldId id="257" r:id="rId5"/>
    <p:sldId id="267" r:id="rId6"/>
    <p:sldId id="268" r:id="rId7"/>
    <p:sldId id="270" r:id="rId8"/>
    <p:sldId id="260" r:id="rId9"/>
    <p:sldId id="261" r:id="rId10"/>
    <p:sldId id="271" r:id="rId11"/>
    <p:sldId id="272" r:id="rId12"/>
    <p:sldId id="277" r:id="rId13"/>
    <p:sldId id="278" r:id="rId14"/>
    <p:sldId id="279" r:id="rId15"/>
    <p:sldId id="282" r:id="rId16"/>
    <p:sldId id="283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1" d="100"/>
          <a:sy n="71" d="100"/>
        </p:scale>
        <p:origin x="702" y="78"/>
      </p:cViewPr>
      <p:guideLst>
        <p:guide pos="383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91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emf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UNIX</a:t>
            </a:r>
            <a:r>
              <a:rPr lang="zh-CN" altLang="en-US" dirty="0"/>
              <a:t>开发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第二部分 </a:t>
            </a:r>
            <a:r>
              <a:rPr lang="en-US" altLang="zh-CN" dirty="0"/>
              <a:t> UNIX</a:t>
            </a:r>
            <a:r>
              <a:rPr lang="zh-CN" altLang="zh-CN" dirty="0"/>
              <a:t>标准化以及实现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518795"/>
            <a:ext cx="12192000" cy="789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3985" y="1519555"/>
            <a:ext cx="12457430" cy="3818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sym typeface="+mn-ea"/>
              </a:rPr>
              <a:t>UNIX</a:t>
            </a:r>
            <a:r>
              <a:rPr lang="zh-CN" altLang="zh-CN" dirty="0">
                <a:sym typeface="+mn-ea"/>
              </a:rPr>
              <a:t>标准化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4046855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三、</a:t>
            </a:r>
            <a:r>
              <a:rPr lang="en-US" altLang="zh-CN" sz="2400" dirty="0"/>
              <a:t>Single UNIX  Specification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Single UNIX Specification</a:t>
            </a:r>
            <a:r>
              <a:rPr lang="zh-CN" altLang="zh-CN" sz="2400" dirty="0">
                <a:solidFill>
                  <a:schemeClr val="tx1"/>
                </a:solidFill>
              </a:rPr>
              <a:t>（单一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zh-CN" sz="2400" dirty="0">
                <a:solidFill>
                  <a:schemeClr val="tx1"/>
                </a:solidFill>
              </a:rPr>
              <a:t>规范）是</a:t>
            </a:r>
            <a:r>
              <a:rPr lang="en-US" altLang="zh-CN" sz="2400" dirty="0">
                <a:solidFill>
                  <a:schemeClr val="tx1"/>
                </a:solidFill>
              </a:rPr>
              <a:t>POSIX.1</a:t>
            </a:r>
            <a:r>
              <a:rPr lang="zh-CN" altLang="en-US" sz="2400" dirty="0">
                <a:solidFill>
                  <a:schemeClr val="tx1"/>
                </a:solidFill>
              </a:rPr>
              <a:t>标准的一个超集，定义了一些附加的接口，这些接口扩展了基本的</a:t>
            </a:r>
            <a:r>
              <a:rPr lang="en-US" altLang="zh-CN" sz="2400" dirty="0">
                <a:solidFill>
                  <a:schemeClr val="tx1"/>
                </a:solidFill>
              </a:rPr>
              <a:t>POSIX.1</a:t>
            </a:r>
            <a:r>
              <a:rPr lang="zh-CN" altLang="en-US" sz="2400" dirty="0">
                <a:solidFill>
                  <a:schemeClr val="tx1"/>
                </a:solidFill>
              </a:rPr>
              <a:t>规范所提供的功能。相应的系统接口全集被称为</a:t>
            </a:r>
            <a:r>
              <a:rPr lang="en-US" altLang="zh-CN" sz="2400" dirty="0">
                <a:solidFill>
                  <a:schemeClr val="tx1"/>
                </a:solidFill>
              </a:rPr>
              <a:t>X/Open</a:t>
            </a:r>
            <a:r>
              <a:rPr lang="zh-CN" altLang="en-US" sz="2400" dirty="0">
                <a:solidFill>
                  <a:schemeClr val="tx1"/>
                </a:solidFill>
              </a:rPr>
              <a:t>系统接口（</a:t>
            </a:r>
            <a:r>
              <a:rPr lang="en-US" altLang="zh-CN" sz="2400" dirty="0">
                <a:solidFill>
                  <a:schemeClr val="tx1"/>
                </a:solidFill>
              </a:rPr>
              <a:t>XSI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X/Open</a:t>
            </a:r>
            <a:r>
              <a:rPr lang="zh-CN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System Interface</a:t>
            </a:r>
            <a:r>
              <a:rPr lang="zh-CN" altLang="en-US" sz="2400" dirty="0">
                <a:solidFill>
                  <a:schemeClr val="tx1"/>
                </a:solidFill>
              </a:rPr>
              <a:t>）。</a:t>
            </a:r>
            <a:r>
              <a:rPr lang="en-US" altLang="zh-CN" sz="2400" dirty="0">
                <a:solidFill>
                  <a:schemeClr val="tx1"/>
                </a:solidFill>
              </a:rPr>
              <a:t>__XOPEN_UINX</a:t>
            </a:r>
            <a:r>
              <a:rPr lang="zh-CN" altLang="zh-CN" sz="2400" dirty="0">
                <a:solidFill>
                  <a:schemeClr val="tx1"/>
                </a:solidFill>
              </a:rPr>
              <a:t>符号常量标识了（相对于基本</a:t>
            </a:r>
            <a:r>
              <a:rPr lang="en-US" altLang="zh-CN" sz="2400" dirty="0">
                <a:solidFill>
                  <a:schemeClr val="tx1"/>
                </a:solidFill>
              </a:rPr>
              <a:t>POSIX.1</a:t>
            </a:r>
            <a:r>
              <a:rPr lang="zh-CN" altLang="zh-CN" sz="2400" dirty="0">
                <a:solidFill>
                  <a:schemeClr val="tx1"/>
                </a:solidFill>
              </a:rPr>
              <a:t>接口而言）</a:t>
            </a:r>
            <a:r>
              <a:rPr lang="en-US" altLang="zh-CN" sz="2400" dirty="0">
                <a:solidFill>
                  <a:schemeClr val="tx1"/>
                </a:solidFill>
              </a:rPr>
              <a:t>XSI</a:t>
            </a:r>
            <a:r>
              <a:rPr lang="zh-CN" altLang="zh-CN" sz="2400" dirty="0">
                <a:solidFill>
                  <a:schemeClr val="tx1"/>
                </a:solidFill>
              </a:rPr>
              <a:t>拓展的接口。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zh-CN" sz="2400" dirty="0">
                <a:solidFill>
                  <a:schemeClr val="tx1"/>
                </a:solidFill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</a:rPr>
              <a:t>XSI</a:t>
            </a:r>
            <a:r>
              <a:rPr lang="zh-CN" altLang="en-US" sz="2400" dirty="0">
                <a:solidFill>
                  <a:schemeClr val="tx1"/>
                </a:solidFill>
              </a:rPr>
              <a:t>还定义了实现必须支持</a:t>
            </a:r>
            <a:r>
              <a:rPr lang="en-US" altLang="zh-CN" sz="2400" dirty="0">
                <a:solidFill>
                  <a:schemeClr val="tx1"/>
                </a:solidFill>
              </a:rPr>
              <a:t>POSIX.1</a:t>
            </a:r>
            <a:r>
              <a:rPr lang="zh-CN" altLang="zh-CN" sz="2400" dirty="0">
                <a:solidFill>
                  <a:schemeClr val="tx1"/>
                </a:solidFill>
              </a:rPr>
              <a:t>的那些可选部分才能认为是遵循</a:t>
            </a:r>
            <a:r>
              <a:rPr lang="en-US" altLang="zh-CN" sz="2400" dirty="0">
                <a:solidFill>
                  <a:schemeClr val="tx1"/>
                </a:solidFill>
              </a:rPr>
              <a:t>XSI</a:t>
            </a: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XSI conforming</a:t>
            </a:r>
            <a:r>
              <a:rPr lang="zh-CN" altLang="zh-CN" sz="2400" dirty="0">
                <a:solidFill>
                  <a:schemeClr val="tx1"/>
                </a:solidFill>
              </a:rPr>
              <a:t>）的。它们包括文件同步、存储映射文件、存储保护以及线程接口，并在表</a:t>
            </a:r>
            <a:r>
              <a:rPr lang="en-US" altLang="zh-CN" sz="2400" dirty="0">
                <a:solidFill>
                  <a:schemeClr val="tx1"/>
                </a:solidFill>
              </a:rPr>
              <a:t>2-5</a:t>
            </a:r>
            <a:r>
              <a:rPr lang="zh-CN" altLang="zh-CN" sz="2400" dirty="0">
                <a:solidFill>
                  <a:schemeClr val="tx1"/>
                </a:solidFill>
              </a:rPr>
              <a:t>中标明是</a:t>
            </a:r>
            <a:r>
              <a:rPr lang="en-US" altLang="zh-CN" sz="2400" dirty="0">
                <a:solidFill>
                  <a:schemeClr val="tx1"/>
                </a:solidFill>
              </a:rPr>
              <a:t>“SUS</a:t>
            </a:r>
            <a:r>
              <a:rPr lang="zh-CN" altLang="en-US" sz="2400" dirty="0">
                <a:solidFill>
                  <a:schemeClr val="tx1"/>
                </a:solidFill>
              </a:rPr>
              <a:t>强制要求</a:t>
            </a:r>
            <a:r>
              <a:rPr lang="en-US" altLang="zh-CN" sz="2400" dirty="0">
                <a:solidFill>
                  <a:schemeClr val="tx1"/>
                </a:solidFill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</a:rPr>
              <a:t>。只有遵循</a:t>
            </a:r>
            <a:r>
              <a:rPr lang="en-US" altLang="zh-CN" sz="2400" dirty="0">
                <a:solidFill>
                  <a:schemeClr val="tx1"/>
                </a:solidFill>
              </a:rPr>
              <a:t>XSI</a:t>
            </a:r>
            <a:r>
              <a:rPr lang="zh-CN" altLang="zh-CN" sz="2400" dirty="0">
                <a:solidFill>
                  <a:schemeClr val="tx1"/>
                </a:solidFill>
              </a:rPr>
              <a:t>的实现才能称为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zh-CN" sz="2400" dirty="0">
                <a:solidFill>
                  <a:schemeClr val="tx1"/>
                </a:solidFill>
              </a:rPr>
              <a:t>系统。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sym typeface="+mn-ea"/>
              </a:rPr>
              <a:t>UNIX</a:t>
            </a:r>
            <a:r>
              <a:rPr lang="zh-CN" altLang="zh-CN" dirty="0">
                <a:sym typeface="+mn-ea"/>
              </a:rPr>
              <a:t>标准化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2425" y="2541270"/>
            <a:ext cx="9311005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zh-CN" sz="2400"/>
              <a:t>在</a:t>
            </a:r>
            <a:r>
              <a:rPr lang="en-US" altLang="zh-CN" sz="2400"/>
              <a:t>XSI</a:t>
            </a:r>
            <a:r>
              <a:rPr lang="zh-CN" altLang="zh-CN" sz="2400"/>
              <a:t>中定义的某些附加的接口是必需的，其它的则是可选的。依据常用的功能，接口被分成如下若干选项组（</a:t>
            </a:r>
            <a:r>
              <a:rPr lang="en-US" altLang="zh-CN" sz="2400"/>
              <a:t>option group</a:t>
            </a:r>
            <a:r>
              <a:rPr lang="zh-CN" altLang="zh-CN" sz="2400"/>
              <a:t>）：</a:t>
            </a:r>
            <a:endParaRPr lang="zh-CN" altLang="zh-CN" sz="2400"/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zh-CN" altLang="en-US" sz="2400">
                <a:solidFill>
                  <a:schemeClr val="tx1"/>
                </a:solidFill>
              </a:rPr>
              <a:t>加密： 由符号常量</a:t>
            </a:r>
            <a:r>
              <a:rPr lang="en-US" altLang="zh-CN" sz="2400">
                <a:solidFill>
                  <a:schemeClr val="tx1"/>
                </a:solidFill>
              </a:rPr>
              <a:t>_XOPEN_CRYPE</a:t>
            </a:r>
            <a:r>
              <a:rPr lang="zh-CN" altLang="en-US" sz="2400">
                <a:solidFill>
                  <a:schemeClr val="tx1"/>
                </a:solidFill>
              </a:rPr>
              <a:t>标记。</a:t>
            </a: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  实时： 由符号常量</a:t>
            </a:r>
            <a:r>
              <a:rPr lang="en-US" altLang="zh-CN" sz="2400">
                <a:solidFill>
                  <a:schemeClr val="tx1"/>
                </a:solidFill>
              </a:rPr>
              <a:t>_XOPEN_REALTIME</a:t>
            </a:r>
            <a:r>
              <a:rPr lang="zh-CN" altLang="zh-CN" sz="2400">
                <a:solidFill>
                  <a:schemeClr val="tx1"/>
                </a:solidFill>
              </a:rPr>
              <a:t>标记。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>
                <a:solidFill>
                  <a:schemeClr val="tx1"/>
                </a:solidFill>
              </a:rPr>
              <a:t>          高级实时。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>
                <a:solidFill>
                  <a:schemeClr val="tx1"/>
                </a:solidFill>
              </a:rPr>
              <a:t>          实时线程：由符号常量</a:t>
            </a:r>
            <a:r>
              <a:rPr lang="en-US" altLang="zh-CN" sz="2400">
                <a:solidFill>
                  <a:schemeClr val="tx1"/>
                </a:solidFill>
              </a:rPr>
              <a:t>_XOPEN_REALTIME_THREADS</a:t>
            </a:r>
            <a:r>
              <a:rPr lang="zh-CN" altLang="zh-CN" sz="2400">
                <a:solidFill>
                  <a:schemeClr val="tx1"/>
                </a:solidFill>
              </a:rPr>
              <a:t>标记。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>
                <a:solidFill>
                  <a:schemeClr val="tx1"/>
                </a:solidFill>
              </a:rPr>
              <a:t>          高级实时线程。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>
                <a:solidFill>
                  <a:schemeClr val="tx1"/>
                </a:solidFill>
              </a:rPr>
              <a:t>          跟踪。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>
                <a:solidFill>
                  <a:schemeClr val="tx1"/>
                </a:solidFill>
              </a:rPr>
              <a:t>          </a:t>
            </a:r>
            <a:r>
              <a:rPr lang="en-US" altLang="zh-CN" sz="2400">
                <a:solidFill>
                  <a:schemeClr val="tx1"/>
                </a:solidFill>
              </a:rPr>
              <a:t>XSI STREAMS</a:t>
            </a:r>
            <a:r>
              <a:rPr lang="zh-CN" altLang="zh-CN" sz="2400">
                <a:solidFill>
                  <a:schemeClr val="tx1"/>
                </a:solidFill>
              </a:rPr>
              <a:t>（流）：由符号常量</a:t>
            </a:r>
            <a:r>
              <a:rPr lang="en-US" altLang="zh-CN" sz="2400">
                <a:solidFill>
                  <a:schemeClr val="tx1"/>
                </a:solidFill>
              </a:rPr>
              <a:t>_XOPEN_STREAM</a:t>
            </a:r>
            <a:r>
              <a:rPr lang="zh-CN" altLang="zh-CN" sz="2400">
                <a:solidFill>
                  <a:schemeClr val="tx1"/>
                </a:solidFill>
              </a:rPr>
              <a:t>标记。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>
                <a:solidFill>
                  <a:schemeClr val="tx1"/>
                </a:solidFill>
              </a:rPr>
              <a:t>          遗留接口：由符号常量</a:t>
            </a:r>
            <a:r>
              <a:rPr lang="en-US" altLang="zh-CN" sz="2400">
                <a:solidFill>
                  <a:schemeClr val="tx1"/>
                </a:solidFill>
              </a:rPr>
              <a:t>_XOPEN_LEGACY</a:t>
            </a:r>
            <a:r>
              <a:rPr lang="zh-CN" altLang="zh-CN" sz="2400">
                <a:solidFill>
                  <a:schemeClr val="tx1"/>
                </a:solidFill>
              </a:rPr>
              <a:t>标记。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4046855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三、</a:t>
            </a:r>
            <a:r>
              <a:rPr lang="en-US" altLang="zh-CN" sz="2400" dirty="0"/>
              <a:t>Single UNIX  Specification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sym typeface="+mn-ea"/>
              </a:rPr>
              <a:t>UNIX</a:t>
            </a:r>
            <a:r>
              <a:rPr lang="zh-CN" altLang="zh-CN" dirty="0">
                <a:sym typeface="+mn-ea"/>
              </a:rPr>
              <a:t>标准化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1363345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四、</a:t>
            </a:r>
            <a:r>
              <a:rPr lang="en-US" altLang="zh-CN" sz="2400" dirty="0"/>
              <a:t>FIPS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2462530"/>
            <a:ext cx="11361420" cy="3761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UNIX 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系统实现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148336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</a:t>
            </a:r>
            <a:r>
              <a:rPr lang="en-US" altLang="zh-CN" sz="2400" dirty="0"/>
              <a:t>SVR4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523365" y="2527300"/>
            <a:ext cx="215582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二、</a:t>
            </a:r>
            <a:r>
              <a:rPr lang="en-US" altLang="zh-CN" sz="2400" dirty="0"/>
              <a:t>4.4BSD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22730" y="3467100"/>
            <a:ext cx="215582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三、</a:t>
            </a:r>
            <a:r>
              <a:rPr lang="en-US" altLang="zh-CN" sz="2400" dirty="0"/>
              <a:t>Free</a:t>
            </a:r>
            <a:r>
              <a:rPr lang="en-US" altLang="zh-CN" sz="2400" dirty="0"/>
              <a:t>BSD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23365" y="4381500"/>
            <a:ext cx="215582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四、</a:t>
            </a:r>
            <a:r>
              <a:rPr lang="en-US" altLang="zh-CN" sz="2400" dirty="0"/>
              <a:t>Linux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522730" y="5238750"/>
            <a:ext cx="215582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五、</a:t>
            </a:r>
            <a:r>
              <a:rPr lang="en-US" altLang="zh-CN" sz="2400" dirty="0"/>
              <a:t>Mac</a:t>
            </a:r>
            <a:r>
              <a:rPr lang="zh-CN" altLang="zh-CN" sz="2400" dirty="0"/>
              <a:t> </a:t>
            </a:r>
            <a:r>
              <a:rPr lang="en-US" altLang="zh-CN" sz="2400" dirty="0"/>
              <a:t>OS X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523365" y="6083300"/>
            <a:ext cx="215582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六、</a:t>
            </a:r>
            <a:r>
              <a:rPr lang="en-US" altLang="zh-CN" sz="2400" dirty="0"/>
              <a:t>Solaris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663565" y="1778000"/>
            <a:ext cx="215582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七、其它</a:t>
            </a:r>
            <a:r>
              <a:rPr lang="en-US" altLang="zh-CN" sz="2400" dirty="0"/>
              <a:t>UNIX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限制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730" y="2015490"/>
            <a:ext cx="10191115" cy="573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UNIX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系统实现定义了很多幻数和常量，由于大量标准化工作的努力，已有若干可移植的方法用于确定这些幻数和实现定义的限制。这非常有助于软件的可移植性。</a:t>
            </a: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以下两种类型的限制是必须的：</a:t>
            </a: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(1)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编译时限制（例如，短整型的最大值是什么？）</a:t>
            </a: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(2)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运行时限制（例如，文件名可以有多少个字符？）</a:t>
            </a: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编译时限制可在头文件中定义，程序在编译时可以包含这些头文件。但是，运行时限制则要求进程调用一个函数以获得此种限制值。</a:t>
            </a: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UNIX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为了解决限制问题，提供了一下三种限制：</a:t>
            </a: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(1)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编译时限制（头文件）。</a:t>
            </a: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(2)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不与文件或目录相关的运行时限制（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sysconf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函数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）。</a:t>
            </a: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(3)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与文件或目录相关的运行时限制（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pathconf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和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fpathconf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函数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）。</a:t>
            </a: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</a:t>
            </a: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限制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209677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</a:t>
            </a:r>
            <a:r>
              <a:rPr lang="en-US" altLang="zh-CN" sz="2400" dirty="0"/>
              <a:t>ISO C</a:t>
            </a:r>
            <a:r>
              <a:rPr lang="zh-CN" altLang="zh-CN" sz="2400" dirty="0"/>
              <a:t>限制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1019111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 C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定义的限制都是编译时限制。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  C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定义的所以编译限制都列在头文件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&lt;limits.h&gt;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中。</a:t>
            </a: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限制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8920" y="-428625"/>
            <a:ext cx="12687300" cy="771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限制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209677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一、</a:t>
            </a:r>
            <a:r>
              <a:rPr lang="en-US" altLang="zh-CN" sz="2400" dirty="0"/>
              <a:t>ISO C</a:t>
            </a:r>
            <a:r>
              <a:rPr lang="zh-CN" altLang="zh-CN" sz="2400" dirty="0"/>
              <a:t>限制</a:t>
            </a:r>
            <a:endParaRPr lang="zh-CN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2828925"/>
            <a:ext cx="11824335" cy="241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引言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在</a:t>
            </a:r>
            <a:r>
              <a:rPr lang="en-US" altLang="zh-CN" dirty="0"/>
              <a:t>UNIX</a:t>
            </a:r>
            <a:r>
              <a:rPr lang="zh-CN" altLang="en-US" dirty="0"/>
              <a:t>编程环境和</a:t>
            </a:r>
            <a:r>
              <a:rPr lang="en-US" altLang="zh-CN" dirty="0"/>
              <a:t>C</a:t>
            </a:r>
            <a:r>
              <a:rPr lang="zh-CN" altLang="zh-CN" dirty="0"/>
              <a:t>程序设计语言的标准化方面已经做了很多工作。虽然</a:t>
            </a:r>
            <a:r>
              <a:rPr lang="en-US" altLang="zh-CN" dirty="0"/>
              <a:t>UIX</a:t>
            </a:r>
            <a:r>
              <a:rPr lang="zh-CN" altLang="zh-CN" dirty="0"/>
              <a:t>应用程序在不同的</a:t>
            </a:r>
            <a:r>
              <a:rPr lang="en-US" altLang="zh-CN" dirty="0"/>
              <a:t>UNIX</a:t>
            </a:r>
            <a:r>
              <a:rPr lang="zh-CN" altLang="zh-CN" dirty="0"/>
              <a:t>操作系统版本之间进行移植相当容易，但是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80</a:t>
            </a:r>
            <a:r>
              <a:rPr lang="zh-CN" altLang="en-US" dirty="0"/>
              <a:t>年代</a:t>
            </a:r>
            <a:r>
              <a:rPr lang="en-US" altLang="zh-CN" dirty="0"/>
              <a:t>UNIX</a:t>
            </a:r>
            <a:r>
              <a:rPr lang="zh-CN" altLang="zh-CN" dirty="0"/>
              <a:t>版本的剧增以及它们之间的差别的扩大，导致很多大用户（例如美国政府）呼吁对其进行标准化。</a:t>
            </a:r>
            <a:endParaRPr lang="zh-CN" altLang="zh-CN" dirty="0"/>
          </a:p>
          <a:p>
            <a:pPr marL="0" indent="0" rtl="0">
              <a:buNone/>
            </a:pPr>
            <a:r>
              <a:rPr lang="en-US" altLang="zh-CN" dirty="0"/>
              <a:t>   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限制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730" y="1772920"/>
            <a:ext cx="997267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</a:t>
            </a:r>
            <a:r>
              <a:rPr lang="en-US" altLang="zh-CN" sz="2400" dirty="0"/>
              <a:t>POSIX</a:t>
            </a:r>
            <a:r>
              <a:rPr lang="zh-CN" altLang="en-US" sz="2400" dirty="0"/>
              <a:t>限制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 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    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235200"/>
            <a:ext cx="11176000" cy="4388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限制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" y="50165"/>
            <a:ext cx="11963400" cy="6744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sym typeface="+mn-ea"/>
              </a:rPr>
              <a:t>限制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9070" y="1772920"/>
            <a:ext cx="10548620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三、</a:t>
            </a:r>
            <a:r>
              <a:rPr lang="en-US" altLang="zh-CN" sz="2400" dirty="0"/>
              <a:t>XSI</a:t>
            </a:r>
            <a:r>
              <a:rPr lang="zh-CN" altLang="zh-CN" sz="2400" dirty="0"/>
              <a:t>限制</a:t>
            </a:r>
            <a:endParaRPr lang="zh-CN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XSI</a:t>
            </a:r>
            <a:r>
              <a:rPr lang="zh-CN" altLang="zh-CN" sz="2400" dirty="0"/>
              <a:t>还定义了处理实现限制的下面几个常量：</a:t>
            </a:r>
            <a:endParaRPr lang="zh-CN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）不变最小值：表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2-9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中列出的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个常量。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（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）数值限制：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LONG_BIT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WORD_BIT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）运行时不变值（可能不确定）：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ATEXIT_MAX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IOV_MAX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以及    </a:t>
            </a: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PAGE_SIZE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" y="4298950"/>
            <a:ext cx="11952605" cy="2458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限制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059" y="1700808"/>
            <a:ext cx="10476654" cy="573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</a:t>
            </a:r>
            <a:r>
              <a:rPr lang="en-US" altLang="zh-CN" sz="2400" dirty="0"/>
              <a:t>sysconf</a:t>
            </a:r>
            <a:r>
              <a:rPr lang="zh-CN" altLang="zh-CN" sz="2400" dirty="0"/>
              <a:t>、</a:t>
            </a:r>
            <a:r>
              <a:rPr lang="en-US" altLang="zh-CN" sz="2400" dirty="0"/>
              <a:t>pathconf</a:t>
            </a:r>
            <a:r>
              <a:rPr lang="zh-CN" altLang="zh-CN" sz="2400" dirty="0"/>
              <a:t>和</a:t>
            </a:r>
            <a:r>
              <a:rPr lang="en-US" altLang="zh-CN" sz="2400" dirty="0"/>
              <a:t>fpathconf</a:t>
            </a:r>
            <a:r>
              <a:rPr lang="zh-CN" altLang="zh-CN" sz="2400" dirty="0"/>
              <a:t>函数</a:t>
            </a:r>
            <a:endParaRPr lang="zh-CN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zh-CN" sz="2400" dirty="0"/>
              <a:t>运行时可通过调用下面三个函数中的一个而取得。</a:t>
            </a:r>
            <a:endParaRPr lang="zh-CN" altLang="zh-CN" sz="2400" dirty="0"/>
          </a:p>
          <a:p>
            <a:pPr>
              <a:lnSpc>
                <a:spcPct val="90000"/>
              </a:lnSpc>
            </a:pPr>
            <a:endParaRPr lang="zh-CN" altLang="zh-CN" sz="2400" dirty="0"/>
          </a:p>
          <a:p>
            <a:pPr>
              <a:lnSpc>
                <a:spcPct val="90000"/>
              </a:lnSpc>
            </a:pPr>
            <a:endParaRPr lang="zh-CN" altLang="zh-CN" sz="2400" dirty="0"/>
          </a:p>
          <a:p>
            <a:pPr>
              <a:lnSpc>
                <a:spcPct val="90000"/>
              </a:lnSpc>
            </a:pPr>
            <a:endParaRPr lang="zh-CN" altLang="zh-CN" sz="2400" dirty="0"/>
          </a:p>
          <a:p>
            <a:pPr>
              <a:lnSpc>
                <a:spcPct val="90000"/>
              </a:lnSpc>
            </a:pPr>
            <a:endParaRPr lang="zh-CN" altLang="zh-CN" sz="2400" dirty="0"/>
          </a:p>
          <a:p>
            <a:pPr>
              <a:lnSpc>
                <a:spcPct val="90000"/>
              </a:lnSpc>
            </a:pPr>
            <a:endParaRPr lang="zh-CN" altLang="zh-CN" sz="2400" dirty="0"/>
          </a:p>
          <a:p>
            <a:pPr>
              <a:lnSpc>
                <a:spcPct val="90000"/>
              </a:lnSpc>
            </a:pPr>
            <a:endParaRPr lang="zh-CN" altLang="zh-CN" sz="2400" dirty="0"/>
          </a:p>
          <a:p>
            <a:pPr>
              <a:lnSpc>
                <a:spcPct val="90000"/>
              </a:lnSpc>
            </a:pPr>
            <a:endParaRPr lang="zh-CN" altLang="zh-CN" sz="2400" dirty="0"/>
          </a:p>
          <a:p>
            <a:pPr>
              <a:lnSpc>
                <a:spcPct val="90000"/>
              </a:lnSpc>
            </a:pPr>
            <a:endParaRPr lang="zh-CN" altLang="zh-CN" sz="2400" dirty="0"/>
          </a:p>
          <a:p>
            <a:pPr>
              <a:lnSpc>
                <a:spcPct val="90000"/>
              </a:lnSpc>
            </a:pPr>
            <a:endParaRPr lang="zh-CN" altLang="zh-CN" sz="2400" dirty="0"/>
          </a:p>
          <a:p>
            <a:pPr>
              <a:lnSpc>
                <a:spcPct val="90000"/>
              </a:lnSpc>
            </a:pPr>
            <a:r>
              <a:rPr lang="zh-CN" altLang="zh-CN" sz="2400" dirty="0"/>
              <a:t>          后两个函数之间的差别是一个用路径名作为其参数，另一个则取文件描述符作为参数。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849245"/>
            <a:ext cx="11639550" cy="2666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sym typeface="+mn-ea"/>
              </a:rPr>
              <a:t>限制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155" y="1700530"/>
            <a:ext cx="10378440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ym typeface="+mn-ea"/>
              </a:rPr>
              <a:t>四、</a:t>
            </a:r>
            <a:r>
              <a:rPr lang="en-US" altLang="zh-CN" sz="2400" dirty="0">
                <a:sym typeface="+mn-ea"/>
              </a:rPr>
              <a:t>sysconf</a:t>
            </a:r>
            <a:r>
              <a:rPr lang="zh-CN" altLang="zh-CN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pathconf</a:t>
            </a:r>
            <a:r>
              <a:rPr lang="zh-CN" altLang="zh-CN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fpathconf</a:t>
            </a:r>
            <a:r>
              <a:rPr lang="zh-CN" altLang="zh-CN" sz="2400" dirty="0">
                <a:sym typeface="+mn-ea"/>
              </a:rPr>
              <a:t>函数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zh-CN" sz="2400" dirty="0"/>
              <a:t>以</a:t>
            </a:r>
            <a:r>
              <a:rPr lang="en-US" altLang="zh-CN" sz="2400" dirty="0"/>
              <a:t>_SC_</a:t>
            </a:r>
            <a:r>
              <a:rPr lang="zh-CN" altLang="zh-CN" sz="2400" dirty="0"/>
              <a:t>开始的常量用作标识运行时限制的</a:t>
            </a:r>
            <a:r>
              <a:rPr lang="en-US" altLang="zh-CN" sz="2400" dirty="0"/>
              <a:t>sysconf</a:t>
            </a:r>
            <a:r>
              <a:rPr lang="zh-CN" altLang="zh-CN" sz="2400" dirty="0"/>
              <a:t>参数。以</a:t>
            </a:r>
            <a:r>
              <a:rPr lang="en-US" altLang="zh-CN" sz="2400" dirty="0"/>
              <a:t>_PC_</a:t>
            </a:r>
            <a:r>
              <a:rPr lang="zh-CN" altLang="zh-CN" sz="2400" dirty="0"/>
              <a:t>开始的常来那个用作标识运行时限制的</a:t>
            </a:r>
            <a:r>
              <a:rPr lang="en-US" altLang="zh-CN" sz="2400" dirty="0"/>
              <a:t>pathconf</a:t>
            </a:r>
            <a:r>
              <a:rPr lang="zh-CN" altLang="zh-CN" sz="2400" dirty="0"/>
              <a:t>或</a:t>
            </a:r>
            <a:r>
              <a:rPr lang="en-US" altLang="zh-CN" sz="2400" dirty="0"/>
              <a:t>fpathconf</a:t>
            </a:r>
            <a:r>
              <a:rPr lang="zh-CN" altLang="zh-CN" sz="2400" dirty="0"/>
              <a:t>参数。</a:t>
            </a:r>
            <a:endParaRPr lang="zh-CN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" y="-2190115"/>
            <a:ext cx="11904980" cy="11238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sym typeface="+mn-ea"/>
              </a:rPr>
              <a:t>限制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" y="-18415"/>
            <a:ext cx="11925300" cy="6781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7470" y="485775"/>
            <a:ext cx="12344400" cy="588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sym typeface="+mn-ea"/>
              </a:rPr>
              <a:t>限制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059" y="1700808"/>
            <a:ext cx="10505009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</a:t>
            </a:r>
            <a:r>
              <a:rPr lang="en-US" altLang="zh-CN" sz="2400" dirty="0"/>
              <a:t>sysconf</a:t>
            </a:r>
            <a:r>
              <a:rPr lang="zh-CN" altLang="zh-CN" sz="2400" dirty="0"/>
              <a:t>、</a:t>
            </a:r>
            <a:r>
              <a:rPr lang="en-US" altLang="zh-CN" sz="2400" dirty="0"/>
              <a:t>pathconf</a:t>
            </a:r>
            <a:r>
              <a:rPr lang="zh-CN" altLang="zh-CN" sz="2400" dirty="0"/>
              <a:t>和</a:t>
            </a:r>
            <a:r>
              <a:rPr lang="en-US" altLang="zh-CN" sz="2400" dirty="0"/>
              <a:t>fpathconf</a:t>
            </a:r>
            <a:r>
              <a:rPr lang="zh-CN" altLang="zh-CN" sz="2400" dirty="0"/>
              <a:t>函数</a:t>
            </a:r>
            <a:endParaRPr lang="zh-CN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zh-CN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我们需要更详细地说明这三个函数的不同返回值。</a:t>
            </a:r>
            <a:endParaRPr lang="zh-CN" altLang="zh-CN" sz="2400" dirty="0"/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" y="3233420"/>
            <a:ext cx="11581765" cy="1762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" y="4995545"/>
            <a:ext cx="11581130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限制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155" y="1700530"/>
            <a:ext cx="561213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ym typeface="+mn-ea"/>
              </a:rPr>
              <a:t>四、</a:t>
            </a:r>
            <a:r>
              <a:rPr lang="en-US" altLang="zh-CN" sz="2400" dirty="0">
                <a:sym typeface="+mn-ea"/>
              </a:rPr>
              <a:t>sysconf</a:t>
            </a:r>
            <a:r>
              <a:rPr lang="zh-CN" altLang="zh-CN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pathconf</a:t>
            </a:r>
            <a:r>
              <a:rPr lang="zh-CN" altLang="zh-CN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fpathconf</a:t>
            </a:r>
            <a:r>
              <a:rPr lang="zh-CN" altLang="zh-CN" sz="2400" dirty="0">
                <a:sym typeface="+mn-ea"/>
              </a:rPr>
              <a:t>函数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" y="2154555"/>
            <a:ext cx="11936095" cy="456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出错处理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155" y="1700530"/>
            <a:ext cx="1038923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</a:rPr>
              <a:t>UINX</a:t>
            </a:r>
            <a:r>
              <a:rPr lang="zh-CN" altLang="en-US" sz="2400" dirty="0">
                <a:solidFill>
                  <a:schemeClr val="tx1"/>
                </a:solidFill>
              </a:rPr>
              <a:t>系统函数出错时，通常会返回一个负值（有一些函数出错时会有另外一些约定，例如：返回</a:t>
            </a:r>
            <a:r>
              <a:rPr lang="en-US" altLang="zh-CN" sz="2400" dirty="0">
                <a:solidFill>
                  <a:schemeClr val="tx1"/>
                </a:solidFill>
              </a:rPr>
              <a:t>null</a:t>
            </a:r>
            <a:r>
              <a:rPr lang="zh-CN" altLang="zh-CN" sz="2400" dirty="0">
                <a:solidFill>
                  <a:schemeClr val="tx1"/>
                </a:solidFill>
              </a:rPr>
              <a:t>指针</a:t>
            </a:r>
            <a:r>
              <a:rPr lang="zh-CN" altLang="en-US" sz="2400" dirty="0">
                <a:solidFill>
                  <a:schemeClr val="tx1"/>
                </a:solidFill>
              </a:rPr>
              <a:t>），而且整形变量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通常被设置为具有特定信息的值。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文件</a:t>
            </a:r>
            <a:r>
              <a:rPr lang="en-US" altLang="zh-CN" sz="2400" dirty="0">
                <a:solidFill>
                  <a:schemeClr val="tx1"/>
                </a:solidFill>
              </a:rPr>
              <a:t>&lt;errno.h&gt;</a:t>
            </a:r>
            <a:r>
              <a:rPr lang="zh-CN" altLang="en-US" sz="2400" dirty="0">
                <a:solidFill>
                  <a:schemeClr val="tx1"/>
                </a:solidFill>
              </a:rPr>
              <a:t>中定义了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zh-CN" sz="2400" dirty="0">
                <a:solidFill>
                  <a:schemeClr val="tx1"/>
                </a:solidFill>
              </a:rPr>
              <a:t>以及可与赋予它的各种常量。这些常量都以字符</a:t>
            </a:r>
            <a:r>
              <a:rPr lang="en-US" altLang="zh-CN" sz="2400" dirty="0">
                <a:solidFill>
                  <a:schemeClr val="tx1"/>
                </a:solidFill>
              </a:rPr>
              <a:t>E</a:t>
            </a:r>
            <a:r>
              <a:rPr lang="zh-CN" altLang="en-US" sz="2400" dirty="0">
                <a:solidFill>
                  <a:schemeClr val="tx1"/>
                </a:solidFill>
              </a:rPr>
              <a:t>开头。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zh-CN" sz="2400" dirty="0">
                <a:solidFill>
                  <a:schemeClr val="tx1"/>
                </a:solidFill>
              </a:rPr>
              <a:t>系统手册第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部分的第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页，</a:t>
            </a:r>
            <a:r>
              <a:rPr lang="en-US" altLang="zh-CN" sz="2400" dirty="0">
                <a:solidFill>
                  <a:schemeClr val="tx1"/>
                </a:solidFill>
              </a:rPr>
              <a:t>intro(2)</a:t>
            </a:r>
            <a:r>
              <a:rPr lang="zh-CN" altLang="en-US" sz="2400" dirty="0">
                <a:solidFill>
                  <a:schemeClr val="tx1"/>
                </a:solidFill>
              </a:rPr>
              <a:t>列出了所有这些常量</a:t>
            </a:r>
            <a:r>
              <a:rPr lang="en-US" altLang="zh-CN" sz="2400" dirty="0">
                <a:solidFill>
                  <a:schemeClr val="tx1"/>
                </a:solidFill>
              </a:rPr>
              <a:t>(LINUX</a:t>
            </a:r>
            <a:r>
              <a:rPr lang="zh-CN" altLang="zh-CN" sz="2400" dirty="0">
                <a:solidFill>
                  <a:schemeClr val="tx1"/>
                </a:solidFill>
              </a:rPr>
              <a:t>中出错常量在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）手册页中列出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UNIX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标准化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en-US" altLang="zh-CN"/>
              <a:t>ISO C</a:t>
            </a:r>
            <a:endParaRPr lang="en-US" altLang="zh-CN"/>
          </a:p>
          <a:p>
            <a:endParaRPr lang="en-US" altLang="zh-CN"/>
          </a:p>
          <a:p>
            <a:pPr marL="274320" lvl="1" indent="0">
              <a:buNone/>
            </a:pPr>
            <a:r>
              <a:rPr lang="en-US" altLang="zh-CN"/>
              <a:t>    1989</a:t>
            </a:r>
            <a:r>
              <a:rPr lang="zh-CN" altLang="zh-CN"/>
              <a:t>年下半年，</a:t>
            </a:r>
            <a:r>
              <a:rPr lang="en-US" altLang="zh-CN"/>
              <a:t>C</a:t>
            </a:r>
            <a:r>
              <a:rPr lang="zh-CN" altLang="en-US"/>
              <a:t>程序设计语言的</a:t>
            </a:r>
            <a:r>
              <a:rPr lang="en-US" altLang="zh-CN"/>
              <a:t>ANSI</a:t>
            </a:r>
            <a:r>
              <a:rPr lang="zh-CN" altLang="zh-CN"/>
              <a:t>标准</a:t>
            </a:r>
            <a:r>
              <a:rPr lang="en-US" altLang="zh-CN"/>
              <a:t>X3.159-1989</a:t>
            </a:r>
            <a:r>
              <a:rPr lang="zh-CN" altLang="zh-CN"/>
              <a:t>得到批准。此标准已被采纳为国际标准</a:t>
            </a:r>
            <a:r>
              <a:rPr lang="en-US" altLang="zh-CN"/>
              <a:t>IS)/IEC9899:1990</a:t>
            </a:r>
            <a:r>
              <a:rPr lang="zh-CN" altLang="zh-CN"/>
              <a:t>。</a:t>
            </a:r>
            <a:endParaRPr lang="zh-CN" altLang="zh-CN"/>
          </a:p>
          <a:p>
            <a:pPr marL="274320" lvl="1" indent="0">
              <a:buNone/>
            </a:pPr>
            <a:r>
              <a:rPr lang="en-US" altLang="zh-CN"/>
              <a:t>    ISO C</a:t>
            </a:r>
            <a:r>
              <a:rPr lang="zh-CN" altLang="zh-CN"/>
              <a:t>标准现在由</a:t>
            </a:r>
            <a:r>
              <a:rPr lang="en-US" altLang="zh-CN"/>
              <a:t>ISO/IEC</a:t>
            </a:r>
            <a:r>
              <a:rPr lang="zh-CN" altLang="zh-CN"/>
              <a:t>的</a:t>
            </a:r>
            <a:r>
              <a:rPr lang="en-US" altLang="zh-CN"/>
              <a:t>C</a:t>
            </a:r>
            <a:r>
              <a:rPr lang="zh-CN" altLang="en-US"/>
              <a:t>程序设计语言国际标准化工作组维护和开发，改工作组被称为</a:t>
            </a:r>
            <a:r>
              <a:rPr lang="en-US" altLang="zh-CN"/>
              <a:t>ISO/IEC JTC1/SC22/WG14</a:t>
            </a:r>
            <a:r>
              <a:rPr lang="zh-CN" altLang="zh-CN"/>
              <a:t>，简称</a:t>
            </a:r>
            <a:r>
              <a:rPr lang="en-US" altLang="zh-CN"/>
              <a:t>WG14</a:t>
            </a:r>
            <a:r>
              <a:rPr lang="zh-CN" altLang="zh-CN"/>
              <a:t>。</a:t>
            </a:r>
            <a:endParaRPr lang="zh-CN" altLang="zh-CN"/>
          </a:p>
          <a:p>
            <a:pPr marL="274320" lvl="1" indent="0">
              <a:buNone/>
            </a:pPr>
            <a:r>
              <a:rPr lang="zh-CN" altLang="zh-CN"/>
              <a:t>    在</a:t>
            </a:r>
            <a:r>
              <a:rPr lang="en-US" altLang="zh-CN"/>
              <a:t>1999</a:t>
            </a:r>
            <a:r>
              <a:rPr lang="zh-CN" altLang="zh-CN"/>
              <a:t>年，</a:t>
            </a:r>
            <a:r>
              <a:rPr lang="en-US" altLang="zh-CN"/>
              <a:t>ISO C</a:t>
            </a:r>
            <a:r>
              <a:rPr lang="zh-CN" altLang="en-US"/>
              <a:t>标准被更新为</a:t>
            </a:r>
            <a:r>
              <a:rPr lang="en-US" altLang="zh-CN"/>
              <a:t>ISO/IEC 9899:1999</a:t>
            </a:r>
            <a:r>
              <a:rPr lang="zh-CN" altLang="zh-CN"/>
              <a:t>。</a:t>
            </a:r>
            <a:endParaRPr lang="zh-CN" altLang="zh-CN"/>
          </a:p>
          <a:p>
            <a:pPr marL="274320" lvl="1" indent="0">
              <a:buNone/>
            </a:pPr>
            <a:r>
              <a:rPr lang="zh-CN" altLang="zh-CN"/>
              <a:t>    在</a:t>
            </a:r>
            <a:r>
              <a:rPr lang="en-US" altLang="zh-CN"/>
              <a:t>2011</a:t>
            </a:r>
            <a:r>
              <a:rPr lang="zh-CN" altLang="en-US"/>
              <a:t>年，</a:t>
            </a:r>
            <a:r>
              <a:rPr lang="en-US" altLang="zh-CN">
                <a:sym typeface="+mn-ea"/>
              </a:rPr>
              <a:t>ISO C</a:t>
            </a:r>
            <a:r>
              <a:rPr lang="zh-CN" altLang="en-US">
                <a:sym typeface="+mn-ea"/>
              </a:rPr>
              <a:t>标准被更新为</a:t>
            </a:r>
            <a:r>
              <a:rPr lang="en-US" altLang="zh-CN">
                <a:sym typeface="+mn-ea"/>
              </a:rPr>
              <a:t>ISO/IEC 9899:2011</a:t>
            </a:r>
            <a:r>
              <a:rPr lang="zh-CN" altLang="zh-CN">
                <a:sym typeface="+mn-ea"/>
              </a:rPr>
              <a:t>。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+mn-ea"/>
              </a:rPr>
              <a:t>出错处理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634" y="1730018"/>
            <a:ext cx="10505009" cy="50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POSIX</a:t>
            </a:r>
            <a:r>
              <a:rPr lang="zh-CN" altLang="zh-CN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ISO C</a:t>
            </a:r>
            <a:r>
              <a:rPr lang="zh-CN" altLang="zh-CN" sz="2400" dirty="0">
                <a:solidFill>
                  <a:schemeClr val="tx1"/>
                </a:solidFill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定义为一个符号，它拓展成为一个可修改的整形左值（</a:t>
            </a:r>
            <a:r>
              <a:rPr lang="en-US" altLang="zh-CN" sz="2400" dirty="0">
                <a:solidFill>
                  <a:schemeClr val="tx1"/>
                </a:solidFill>
              </a:rPr>
              <a:t>lvalue</a:t>
            </a:r>
            <a:r>
              <a:rPr lang="zh-CN" altLang="en-US" sz="2400" dirty="0">
                <a:solidFill>
                  <a:schemeClr val="tx1"/>
                </a:solidFill>
              </a:rPr>
              <a:t>）。它可以是一个包含出错编号的整数，也可以是一个返回出错编号的指针的函数。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zh-CN" sz="2400" dirty="0">
                <a:solidFill>
                  <a:schemeClr val="tx1"/>
                </a:solidFill>
              </a:rPr>
              <a:t>支持线程的系统中，为使每个线程都有自己局部的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（避免相互干扰），一般将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定义为函数。例如，</a:t>
            </a:r>
            <a:r>
              <a:rPr lang="en-US" altLang="zh-CN" sz="2400" dirty="0">
                <a:solidFill>
                  <a:schemeClr val="tx1"/>
                </a:solidFill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定义为如下形式：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extern int *__errno_location(void);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#define errno (*__errno_location())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</a:rPr>
              <a:t>为什么要加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号？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通过使用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GetLastError()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函数获取错误码，它也支持多线程调用。</a:t>
            </a:r>
            <a:endParaRPr lang="zh-CN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zh-CN" altLang="zh-CN" sz="2400" dirty="0">
                <a:solidFill>
                  <a:schemeClr val="tx1"/>
                </a:solidFill>
              </a:rPr>
              <a:t>对于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zh-CN" sz="2400" dirty="0">
                <a:solidFill>
                  <a:schemeClr val="tx1"/>
                </a:solidFill>
              </a:rPr>
              <a:t>应当注意两条规则。第一条规则是：如果没有出错，其值不会被例程清除。因此，仅当函数的返回值指明出错时，才检验其值。第二条规则是：任何函数都不会将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值设置为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，而且在</a:t>
            </a:r>
            <a:r>
              <a:rPr lang="en-US" altLang="zh-CN" sz="2400" dirty="0">
                <a:solidFill>
                  <a:schemeClr val="tx1"/>
                </a:solidFill>
              </a:rPr>
              <a:t>&lt;errno.h&gt;</a:t>
            </a:r>
            <a:r>
              <a:rPr lang="zh-CN" altLang="zh-CN" sz="2400" dirty="0">
                <a:solidFill>
                  <a:schemeClr val="tx1"/>
                </a:solidFill>
              </a:rPr>
              <a:t>中定义的所有常量都不为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UNXI</a:t>
            </a:r>
            <a:r>
              <a:rPr lang="zh-CN" altLang="en-US" sz="2400" dirty="0">
                <a:solidFill>
                  <a:schemeClr val="tx1"/>
                </a:solidFill>
              </a:rPr>
              <a:t>可以直接对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zh-CN" sz="2400" dirty="0">
                <a:solidFill>
                  <a:schemeClr val="tx1"/>
                </a:solidFill>
              </a:rPr>
              <a:t>进行赋值。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中通过调用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SetLastError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函数设置错误码。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+mn-ea"/>
              </a:rPr>
              <a:t>出错处理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5245735" cy="571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C</a:t>
            </a:r>
            <a:r>
              <a:rPr lang="zh-CN" altLang="zh-CN" sz="2400" dirty="0">
                <a:solidFill>
                  <a:schemeClr val="tx1"/>
                </a:solidFill>
              </a:rPr>
              <a:t>标准定义了两个函数，用于打印出错信息。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</a:rPr>
              <a:t>#include&lt;string.h&gt;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char *strerror(int errnum);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errnum</a:t>
            </a:r>
            <a:r>
              <a:rPr lang="zh-CN" altLang="zh-CN" sz="2400" dirty="0">
                <a:solidFill>
                  <a:schemeClr val="tx1"/>
                </a:solidFill>
              </a:rPr>
              <a:t>就是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的值，返回错误描述字符串。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#include&lt;stdio.h&gt;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void perror(const char *msg);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</a:rPr>
              <a:t>向标准出错打印错误信息</a:t>
            </a:r>
            <a:r>
              <a:rPr lang="zh-CN" altLang="zh-CN" sz="2400" dirty="0">
                <a:solidFill>
                  <a:schemeClr val="tx1"/>
                </a:solidFill>
              </a:rPr>
              <a:t>，它首先输出由</a:t>
            </a:r>
            <a:r>
              <a:rPr lang="en-US" altLang="zh-CN" sz="2400" dirty="0">
                <a:solidFill>
                  <a:schemeClr val="tx1"/>
                </a:solidFill>
              </a:rPr>
              <a:t>msg</a:t>
            </a:r>
            <a:r>
              <a:rPr lang="zh-CN" altLang="en-US" sz="2400" dirty="0">
                <a:solidFill>
                  <a:schemeClr val="tx1"/>
                </a:solidFill>
              </a:rPr>
              <a:t>指向的字符串，然后是一个冒号，一个空格，接着是对应于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值的出错消息，最后是一个换行符。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使用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FormatMessage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函数将错误代码转换成文本描述。</a:t>
            </a:r>
            <a:endParaRPr lang="zh-CN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1180" y="1550670"/>
            <a:ext cx="5257165" cy="5299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+mn-ea"/>
              </a:rPr>
              <a:t>出错处理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408920" cy="3743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zh-CN" sz="2400" dirty="0">
                <a:solidFill>
                  <a:schemeClr val="tx1"/>
                </a:solidFill>
              </a:rPr>
              <a:t>将程序名作为参数传递给</a:t>
            </a:r>
            <a:r>
              <a:rPr lang="en-US" altLang="zh-CN" sz="2400" dirty="0">
                <a:solidFill>
                  <a:schemeClr val="tx1"/>
                </a:solidFill>
              </a:rPr>
              <a:t>perror</a:t>
            </a:r>
            <a:r>
              <a:rPr lang="zh-CN" altLang="en-US" sz="2400" dirty="0">
                <a:solidFill>
                  <a:schemeClr val="tx1"/>
                </a:solidFill>
              </a:rPr>
              <a:t>，这是一个标准的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</a:rPr>
              <a:t>惯例。使用这种方法，在程序作为管道的一部分执行时，例如：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prog1 &lt; inputfile | prog2 | prog3 &gt; outputfile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我们就能分清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个程序中的哪一个产生了一条特定的出错消息。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可将在</a:t>
            </a:r>
            <a:r>
              <a:rPr lang="en-US" altLang="zh-CN" sz="2400" dirty="0">
                <a:solidFill>
                  <a:schemeClr val="tx1"/>
                </a:solidFill>
              </a:rPr>
              <a:t>&lt;errno.h&gt;</a:t>
            </a:r>
            <a:r>
              <a:rPr lang="zh-CN" altLang="en-US" sz="2400" dirty="0">
                <a:solidFill>
                  <a:schemeClr val="tx1"/>
                </a:solidFill>
              </a:rPr>
              <a:t>中定义的各种出错分成两类：致命性的和非致命性的。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对于致命性的错误，无法执行恢复动作，最多能做的就是在用户屏幕或日志文件中保存相关信息，然后退出。对于非致命性错误，可以进行较为妥善的处理。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用户标识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408920" cy="3743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一 、用户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口令文件登录向中的用户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user ID</a:t>
            </a:r>
            <a:r>
              <a:rPr lang="zh-CN" altLang="en-US" sz="2400" dirty="0">
                <a:solidFill>
                  <a:schemeClr val="tx1"/>
                </a:solidFill>
              </a:rPr>
              <a:t>）是一个数值，它向系统标识各个不同的用户。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zh-CN" sz="2400" dirty="0">
                <a:solidFill>
                  <a:schemeClr val="tx1"/>
                </a:solidFill>
              </a:rPr>
              <a:t>内核使用用户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来检验用户是否有执行某些操作的权限。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 用户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的用户为根用户（</a:t>
            </a:r>
            <a:r>
              <a:rPr lang="en-US" altLang="zh-CN" sz="2400" dirty="0">
                <a:solidFill>
                  <a:schemeClr val="tx1"/>
                </a:solidFill>
              </a:rPr>
              <a:t>root</a:t>
            </a:r>
            <a:r>
              <a:rPr lang="zh-CN" altLang="en-US" sz="2400" dirty="0">
                <a:solidFill>
                  <a:schemeClr val="tx1"/>
                </a:solidFill>
              </a:rPr>
              <a:t>）或超级用户（</a:t>
            </a:r>
            <a:r>
              <a:rPr lang="en-US" altLang="zh-CN" sz="2400" dirty="0">
                <a:solidFill>
                  <a:schemeClr val="tx1"/>
                </a:solidFill>
              </a:rPr>
              <a:t>speruser</a:t>
            </a:r>
            <a:r>
              <a:rPr lang="zh-CN" altLang="en-US" sz="2400" dirty="0">
                <a:solidFill>
                  <a:schemeClr val="tx1"/>
                </a:solidFill>
              </a:rPr>
              <a:t>）。如果一个进程具有超级用户特权，则大多数文件权限都不在检查。某些操作系统功能只向超级用户提供，超级用户对系统有自由的支配权。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用户标识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9405" y="1729740"/>
            <a:ext cx="7108190" cy="538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二、组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用户的组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group ID</a:t>
            </a:r>
            <a:r>
              <a:rPr lang="zh-CN" altLang="en-US" sz="2400" dirty="0">
                <a:solidFill>
                  <a:schemeClr val="tx1"/>
                </a:solidFill>
              </a:rPr>
              <a:t>），它是一个数值。组被用于将若干用户集合到项目或部门中去，这种机制允许同组的各个成员之间共享资源（如：文件）。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系统中使用</a:t>
            </a:r>
            <a:r>
              <a:rPr lang="en-US" altLang="zh-CN" sz="2400" dirty="0">
                <a:solidFill>
                  <a:schemeClr val="tx1"/>
                </a:solidFill>
              </a:rPr>
              <a:t>/etc/group</a:t>
            </a:r>
            <a:r>
              <a:rPr lang="zh-CN" altLang="zh-CN" sz="2400" dirty="0">
                <a:solidFill>
                  <a:schemeClr val="tx1"/>
                </a:solidFill>
              </a:rPr>
              <a:t>文件将组名映射为组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组名：口令：组织标号：组内用户列表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引进账户的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SID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（安全标识符Security Identifiers），通过LookupAccountName 可根据账户名字获取对应的SID，通过LookupAccountSid可根据SID获取账户名字。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3470" y="2492375"/>
            <a:ext cx="3371215" cy="4217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595" y="-59690"/>
            <a:ext cx="4657090" cy="255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用户标识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50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三、附属组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zh-CN" sz="2400" dirty="0">
                <a:solidFill>
                  <a:schemeClr val="tx1"/>
                </a:solidFill>
              </a:rPr>
              <a:t>除了在口令文件中对一个登录名指定一个组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外，大多数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</a:rPr>
              <a:t>系统版本还允许一个用户属于另外一些组。这一功能是从</a:t>
            </a:r>
            <a:r>
              <a:rPr lang="en-US" altLang="zh-CN" sz="2400" dirty="0">
                <a:solidFill>
                  <a:schemeClr val="tx1"/>
                </a:solidFill>
              </a:rPr>
              <a:t>4.2BSD</a:t>
            </a:r>
            <a:r>
              <a:rPr lang="zh-CN" altLang="en-US" sz="2400" dirty="0">
                <a:solidFill>
                  <a:schemeClr val="tx1"/>
                </a:solidFill>
              </a:rPr>
              <a:t>开始的，它允许用户隶属于多至</a:t>
            </a:r>
            <a:r>
              <a:rPr lang="en-US" altLang="zh-CN" sz="2400" dirty="0">
                <a:solidFill>
                  <a:schemeClr val="tx1"/>
                </a:solidFill>
              </a:rPr>
              <a:t>16</a:t>
            </a:r>
            <a:r>
              <a:rPr lang="zh-CN" altLang="en-US" sz="2400" dirty="0">
                <a:solidFill>
                  <a:schemeClr val="tx1"/>
                </a:solidFill>
              </a:rPr>
              <a:t>个其它的组。登录时，读文件</a:t>
            </a:r>
            <a:r>
              <a:rPr lang="en-US" altLang="zh-CN" sz="2400" dirty="0">
                <a:solidFill>
                  <a:schemeClr val="tx1"/>
                </a:solidFill>
              </a:rPr>
              <a:t>/etc/group</a:t>
            </a:r>
            <a:r>
              <a:rPr lang="zh-CN" altLang="en-US" sz="2400" dirty="0">
                <a:solidFill>
                  <a:schemeClr val="tx1"/>
                </a:solidFill>
              </a:rPr>
              <a:t>，寻找该用户作为其它成员的前</a:t>
            </a:r>
            <a:r>
              <a:rPr lang="en-US" altLang="zh-CN" sz="2400" dirty="0">
                <a:solidFill>
                  <a:schemeClr val="tx1"/>
                </a:solidFill>
              </a:rPr>
              <a:t>16</a:t>
            </a:r>
            <a:r>
              <a:rPr lang="zh-CN" altLang="en-US" sz="2400" dirty="0">
                <a:solidFill>
                  <a:schemeClr val="tx1"/>
                </a:solidFill>
              </a:rPr>
              <a:t>个记录项就可以得到该用户的附属组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supplementary group ID</a:t>
            </a:r>
            <a:r>
              <a:rPr lang="zh-CN" altLang="en-US" sz="2400" dirty="0">
                <a:solidFill>
                  <a:schemeClr val="tx1"/>
                </a:solidFill>
              </a:rPr>
              <a:t>）。</a:t>
            </a:r>
            <a:r>
              <a:rPr lang="en-US" altLang="zh-CN" sz="2400" dirty="0">
                <a:solidFill>
                  <a:schemeClr val="tx1"/>
                </a:solidFill>
              </a:rPr>
              <a:t>POSIX</a:t>
            </a:r>
            <a:r>
              <a:rPr lang="zh-CN" altLang="en-US" sz="2400" dirty="0">
                <a:solidFill>
                  <a:schemeClr val="tx1"/>
                </a:solidFill>
              </a:rPr>
              <a:t>要求系统至少支持</a:t>
            </a:r>
            <a:r>
              <a:rPr lang="en-US" altLang="zh-CN" sz="2400" dirty="0">
                <a:solidFill>
                  <a:schemeClr val="tx1"/>
                </a:solidFill>
              </a:rPr>
              <a:t>8</a:t>
            </a:r>
            <a:r>
              <a:rPr lang="zh-CN" altLang="en-US" sz="2400" dirty="0">
                <a:solidFill>
                  <a:schemeClr val="tx1"/>
                </a:solidFill>
              </a:rPr>
              <a:t>个附属组，实际上大多数系统至少支持</a:t>
            </a:r>
            <a:r>
              <a:rPr lang="en-US" altLang="zh-CN" sz="2400" dirty="0">
                <a:solidFill>
                  <a:schemeClr val="tx1"/>
                </a:solidFill>
              </a:rPr>
              <a:t>16</a:t>
            </a:r>
            <a:r>
              <a:rPr lang="zh-CN" altLang="en-US" sz="2400" dirty="0">
                <a:solidFill>
                  <a:schemeClr val="tx1"/>
                </a:solidFill>
              </a:rPr>
              <a:t>个附属组。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中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在使用useradd命令创建用户的时侯可以用-g 和-G 指定用户所属组和附属组。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信号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信号（</a:t>
            </a:r>
            <a:r>
              <a:rPr lang="en-US" altLang="zh-CN" sz="2400" dirty="0"/>
              <a:t>signal</a:t>
            </a:r>
            <a:r>
              <a:rPr lang="zh-CN" altLang="en-US" sz="2400" dirty="0"/>
              <a:t>）用于通知进程发生了某种情况。例如，若某一进程执行除法操作，其除数为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，则将名为</a:t>
            </a:r>
            <a:r>
              <a:rPr lang="en-US" altLang="zh-CN" sz="2400" dirty="0"/>
              <a:t>SIGFPE</a:t>
            </a:r>
            <a:r>
              <a:rPr lang="zh-CN" altLang="en-US" sz="2400" dirty="0"/>
              <a:t>（浮点异常）的信号发送给进程。进程有以下</a:t>
            </a:r>
            <a:r>
              <a:rPr lang="en-US" altLang="zh-CN" sz="2400" dirty="0"/>
              <a:t>3</a:t>
            </a:r>
            <a:r>
              <a:rPr lang="zh-CN" altLang="en-US" sz="2400" dirty="0"/>
              <a:t>种处理信号的方式。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） 忽略信号。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）按系统默认的方式处理。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）提供一个函数，信号发生时调用该函数，这被称为捕捉该信号。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很多情况都会产生信号。终端键盘上有两种产生信号的方法，分别为中断键（</a:t>
            </a:r>
            <a:r>
              <a:rPr lang="en-US" altLang="zh-CN" sz="2400" dirty="0"/>
              <a:t>interrupt key</a:t>
            </a:r>
            <a:r>
              <a:rPr lang="zh-CN" altLang="en-US" sz="2400" dirty="0"/>
              <a:t>，通常是</a:t>
            </a:r>
            <a:r>
              <a:rPr lang="en-US" altLang="zh-CN" sz="2400" dirty="0"/>
              <a:t>Delete</a:t>
            </a:r>
            <a:r>
              <a:rPr lang="zh-CN" altLang="en-US" sz="2400" dirty="0"/>
              <a:t>键或</a:t>
            </a:r>
            <a:r>
              <a:rPr lang="en-US" altLang="zh-CN" sz="2400" dirty="0" err="1"/>
              <a:t>Ctrl+C</a:t>
            </a:r>
            <a:r>
              <a:rPr lang="zh-CN" altLang="en-US" sz="2400" dirty="0"/>
              <a:t>）和退出键（</a:t>
            </a:r>
            <a:r>
              <a:rPr lang="en-US" altLang="zh-CN" sz="2400" dirty="0"/>
              <a:t>quit key</a:t>
            </a:r>
            <a:r>
              <a:rPr lang="zh-CN" altLang="en-US" sz="2400" dirty="0"/>
              <a:t>，通常是</a:t>
            </a:r>
            <a:r>
              <a:rPr lang="en-US" altLang="zh-CN" sz="2400" dirty="0"/>
              <a:t>Ctrl+/</a:t>
            </a:r>
            <a:r>
              <a:rPr lang="zh-CN" altLang="en-US" sz="2400" dirty="0"/>
              <a:t>）</a:t>
            </a:r>
            <a:r>
              <a:rPr lang="en-US" altLang="zh-CN" sz="2400" dirty="0"/>
              <a:t>,</a:t>
            </a:r>
            <a:r>
              <a:rPr lang="zh-CN" altLang="en-US" sz="2400" dirty="0"/>
              <a:t>他们被用于中断当前运行的进程。另一种产生信号的方法是调用</a:t>
            </a:r>
            <a:r>
              <a:rPr lang="en-US" altLang="zh-CN" sz="2400" dirty="0"/>
              <a:t>kill</a:t>
            </a:r>
            <a:r>
              <a:rPr lang="zh-CN" altLang="en-US" sz="2400" dirty="0"/>
              <a:t>函数。在一个进程中调用此函数就可向另一个进程发送一个信号。当然这样做也有些限制：当向一个进程发送信号时，我们必须是那个进程的所有者或者是超级用户。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也有信号，与操作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保持一致（就连控制函数名称都一致），但其内部实现与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信号完全不同。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16" y="116632"/>
            <a:ext cx="690516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250" y="116632"/>
            <a:ext cx="690516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时间值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历史上，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</a:rPr>
              <a:t>系统使用过两种不同的时间值。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）日历时间。该值是自协调世界时（</a:t>
            </a:r>
            <a:r>
              <a:rPr lang="en-US" altLang="zh-CN" sz="2400" dirty="0"/>
              <a:t>Coordinated Universal </a:t>
            </a:r>
            <a:r>
              <a:rPr lang="en-US" altLang="zh-CN" sz="2400" dirty="0" err="1"/>
              <a:t>Time,UTC</a:t>
            </a:r>
            <a:r>
              <a:rPr lang="zh-CN" altLang="en-US" sz="2400" dirty="0"/>
              <a:t>）</a:t>
            </a:r>
            <a:r>
              <a:rPr lang="en-US" altLang="zh-CN" sz="2400" dirty="0"/>
              <a:t>1970</a:t>
            </a:r>
            <a:r>
              <a:rPr lang="zh-CN" altLang="en-US" sz="2400" dirty="0"/>
              <a:t>年</a:t>
            </a:r>
            <a:r>
              <a:rPr lang="en-US" altLang="zh-CN" sz="2400" dirty="0"/>
              <a:t>1</a:t>
            </a:r>
            <a:r>
              <a:rPr lang="zh-CN" altLang="en-US" sz="2400" dirty="0"/>
              <a:t>月</a:t>
            </a:r>
            <a:r>
              <a:rPr lang="en-US" altLang="zh-CN" sz="2400" dirty="0"/>
              <a:t>1</a:t>
            </a:r>
            <a:r>
              <a:rPr lang="zh-CN" altLang="en-US" sz="2400" dirty="0"/>
              <a:t>日 </a:t>
            </a:r>
            <a:r>
              <a:rPr lang="en-US" altLang="zh-CN" sz="2400" dirty="0"/>
              <a:t>00:00:00</a:t>
            </a:r>
            <a:r>
              <a:rPr lang="zh-CN" altLang="en-US" sz="2400" dirty="0"/>
              <a:t>这个特定时间以来经过的秒数累计值（早期的手册称</a:t>
            </a:r>
            <a:r>
              <a:rPr lang="en-US" altLang="zh-CN" sz="2400" dirty="0"/>
              <a:t>UTC</a:t>
            </a:r>
            <a:r>
              <a:rPr lang="zh-CN" altLang="en-US" sz="2400" dirty="0"/>
              <a:t>为格林尼治标准时间）。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</a:rPr>
              <a:t>系统基本数据类型</a:t>
            </a:r>
            <a:r>
              <a:rPr lang="en-US" altLang="zh-CN" sz="2400" dirty="0" err="1">
                <a:solidFill>
                  <a:schemeClr val="tx1"/>
                </a:solidFill>
              </a:rPr>
              <a:t>time_t</a:t>
            </a:r>
            <a:r>
              <a:rPr lang="zh-CN" altLang="en-US" sz="2400" dirty="0">
                <a:solidFill>
                  <a:schemeClr val="tx1"/>
                </a:solidFill>
              </a:rPr>
              <a:t>用于保存</a:t>
            </a:r>
            <a:r>
              <a:rPr lang="zh-CN" altLang="en-US" sz="2400" dirty="0"/>
              <a:t>这种时间值。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也使用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time_t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保存日历时间。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进程时间。也被称为</a:t>
            </a:r>
            <a:r>
              <a:rPr lang="en-US" altLang="zh-CN" sz="2400" dirty="0"/>
              <a:t>CPU</a:t>
            </a:r>
            <a:r>
              <a:rPr lang="zh-CN" altLang="en-US" sz="2400" dirty="0"/>
              <a:t>时间，用以度量进程使用的中央处理器资源。进程时间以时钟滴答计算。每秒钟曾经取为</a:t>
            </a:r>
            <a:r>
              <a:rPr lang="en-US" altLang="zh-CN" sz="2400" dirty="0"/>
              <a:t>50</a:t>
            </a:r>
            <a:r>
              <a:rPr lang="zh-CN" altLang="en-US" sz="2400" dirty="0"/>
              <a:t>、</a:t>
            </a:r>
            <a:r>
              <a:rPr lang="en-US" altLang="zh-CN" sz="2400" dirty="0"/>
              <a:t>60</a:t>
            </a:r>
            <a:r>
              <a:rPr lang="zh-CN" altLang="en-US" sz="2400" dirty="0"/>
              <a:t>或</a:t>
            </a:r>
            <a:r>
              <a:rPr lang="en-US" altLang="zh-CN" sz="2400" dirty="0"/>
              <a:t>100</a:t>
            </a:r>
            <a:r>
              <a:rPr lang="zh-CN" altLang="en-US" sz="2400" dirty="0"/>
              <a:t>个时钟滴答。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系统基本数据类型</a:t>
            </a:r>
            <a:r>
              <a:rPr lang="en-US" altLang="zh-CN" sz="2400" dirty="0" err="1"/>
              <a:t>clock_t</a:t>
            </a:r>
            <a:r>
              <a:rPr lang="zh-CN" altLang="en-US" sz="2400" dirty="0"/>
              <a:t>保存这种值。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也使用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clock_t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保存进程时间。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时间值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度量一个进程的执行时间，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</a:rPr>
              <a:t>系统为进程维护了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个进程时间值：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）时钟时间（墙上时钟时间（</a:t>
            </a:r>
            <a:r>
              <a:rPr lang="en-US" altLang="zh-CN" sz="2400" dirty="0"/>
              <a:t>wall clock time</a:t>
            </a:r>
            <a:r>
              <a:rPr lang="zh-CN" altLang="en-US" sz="2400" dirty="0"/>
              <a:t>））：进程运行的时间总量。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）用户</a:t>
            </a:r>
            <a:r>
              <a:rPr lang="en-US" altLang="zh-CN" sz="2400" dirty="0"/>
              <a:t>CPU</a:t>
            </a:r>
            <a:r>
              <a:rPr lang="zh-CN" altLang="en-US" sz="2400" dirty="0"/>
              <a:t>时间：</a:t>
            </a:r>
            <a:r>
              <a:rPr lang="en-US" altLang="zh-CN" sz="2400" dirty="0"/>
              <a:t>CPU</a:t>
            </a:r>
            <a:r>
              <a:rPr lang="zh-CN" altLang="en-US" sz="2400" dirty="0"/>
              <a:t>执行用户指令所用的时间。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）系统</a:t>
            </a:r>
            <a:r>
              <a:rPr lang="en-US" altLang="zh-CN" sz="2400" dirty="0"/>
              <a:t>CPU</a:t>
            </a:r>
            <a:r>
              <a:rPr lang="zh-CN" altLang="en-US" sz="2400" dirty="0"/>
              <a:t>时间：</a:t>
            </a:r>
            <a:r>
              <a:rPr lang="en-US" altLang="zh-CN" sz="2400" dirty="0"/>
              <a:t>CPU</a:t>
            </a:r>
            <a:r>
              <a:rPr lang="zh-CN" altLang="en-US" sz="2400" dirty="0"/>
              <a:t>执行内核程序所用的时间。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</a:t>
            </a:r>
            <a:r>
              <a:rPr lang="zh-CN" altLang="en-US" sz="2400" dirty="0"/>
              <a:t>   </a:t>
            </a:r>
            <a:r>
              <a:rPr lang="en-US" altLang="zh-CN" sz="2400" dirty="0"/>
              <a:t>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CPU</a:t>
            </a:r>
            <a:r>
              <a:rPr lang="zh-CN" altLang="en-US" sz="2400" dirty="0">
                <a:solidFill>
                  <a:schemeClr val="tx1"/>
                </a:solidFill>
              </a:rPr>
              <a:t>时间</a:t>
            </a:r>
            <a:r>
              <a:rPr lang="en-US" altLang="zh-CN" sz="2400" dirty="0">
                <a:solidFill>
                  <a:schemeClr val="tx1"/>
                </a:solidFill>
              </a:rPr>
              <a:t>=</a:t>
            </a:r>
            <a:r>
              <a:rPr lang="zh-CN" altLang="en-US" sz="2400" dirty="0"/>
              <a:t>用户</a:t>
            </a:r>
            <a:r>
              <a:rPr lang="en-US" altLang="zh-CN" sz="2400" dirty="0"/>
              <a:t>CPU</a:t>
            </a:r>
            <a:r>
              <a:rPr lang="zh-CN" altLang="en-US" sz="2400" dirty="0"/>
              <a:t>时间</a:t>
            </a:r>
            <a:r>
              <a:rPr lang="en-US" altLang="zh-CN" sz="2400" dirty="0"/>
              <a:t>+</a:t>
            </a:r>
            <a:r>
              <a:rPr lang="zh-CN" altLang="en-US" sz="2400" dirty="0"/>
              <a:t>系统</a:t>
            </a:r>
            <a:r>
              <a:rPr lang="en-US" altLang="zh-CN" sz="2400" dirty="0"/>
              <a:t>CPU</a:t>
            </a:r>
            <a:r>
              <a:rPr lang="zh-CN" altLang="en-US" sz="2400" dirty="0"/>
              <a:t>时间。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系统没有找到是否维护这三个时间的资料。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ym typeface="+mn-ea"/>
              </a:rPr>
              <a:t>UNIX</a:t>
            </a:r>
            <a:r>
              <a:rPr lang="zh-CN" altLang="zh-CN" dirty="0">
                <a:sym typeface="+mn-ea"/>
              </a:rPr>
              <a:t>标准化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0200" y="1642745"/>
            <a:ext cx="1005840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rtl="0"/>
            <a:r>
              <a:rPr lang="zh-CN" altLang="en-US" sz="2400">
                <a:sym typeface="+mn-ea"/>
              </a:rPr>
              <a:t>一、</a:t>
            </a:r>
            <a:r>
              <a:rPr lang="en-US" altLang="zh-CN" sz="2400">
                <a:sym typeface="+mn-ea"/>
              </a:rPr>
              <a:t>ISO C</a:t>
            </a:r>
            <a:endParaRPr lang="en-US" altLang="zh-CN" sz="2400">
              <a:sym typeface="+mn-ea"/>
            </a:endParaRPr>
          </a:p>
          <a:p>
            <a:pPr rtl="0"/>
            <a:endParaRPr lang="en-US" altLang="zh-CN" sz="2400"/>
          </a:p>
          <a:p>
            <a:pPr rtl="0"/>
            <a:r>
              <a:rPr lang="en-US" altLang="zh-CN" sz="2400"/>
              <a:t>        </a:t>
            </a:r>
            <a:endParaRPr lang="en-US" altLang="zh-CN" sz="2400"/>
          </a:p>
          <a:p>
            <a:pPr rtl="0"/>
            <a:endParaRPr lang="zh-CN" altLang="en-US" sz="2400"/>
          </a:p>
          <a:p>
            <a:pPr rtl="0"/>
            <a:endParaRPr lang="zh-CN" altLang="en-US" sz="2400"/>
          </a:p>
          <a:p>
            <a:pPr rtl="0"/>
            <a:endParaRPr lang="zh-CN" altLang="en-US" sz="2400"/>
          </a:p>
          <a:p>
            <a:pPr rtl="0"/>
            <a:endParaRPr lang="zh-CN" altLang="en-US" sz="2400"/>
          </a:p>
          <a:p>
            <a:pPr rtl="0"/>
            <a:endParaRPr lang="zh-CN" altLang="en-US" sz="2400"/>
          </a:p>
          <a:p>
            <a:pPr rtl="0"/>
            <a:endParaRPr lang="zh-CN" altLang="en-US" sz="2400"/>
          </a:p>
          <a:p>
            <a:pPr rtl="0"/>
            <a:endParaRPr lang="zh-CN" altLang="en-US" sz="2400"/>
          </a:p>
          <a:p>
            <a:pPr rtl="0"/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1770" y="-1433195"/>
            <a:ext cx="12573000" cy="972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时间值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要取得任一进程的时钟时间、用户时间和系统时间是很容易的</a:t>
            </a:r>
            <a:r>
              <a:rPr lang="en-US" altLang="zh-CN" sz="2400" dirty="0"/>
              <a:t>——</a:t>
            </a:r>
            <a:r>
              <a:rPr lang="zh-CN" altLang="en-US" sz="2400" dirty="0"/>
              <a:t>只要执行命令</a:t>
            </a:r>
            <a:r>
              <a:rPr lang="en-US" altLang="zh-CN" sz="2400" dirty="0"/>
              <a:t>time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），其参数是要度量执行时间的命令，例如：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916" y="2708920"/>
            <a:ext cx="9433048" cy="3874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系统调用和库函数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/>
              <a:t>所有的操作系统都提供多种服务的入口点，由此程序向内核请求服务。这些入口点被称为系统调用（</a:t>
            </a:r>
            <a:r>
              <a:rPr lang="en-US" altLang="zh-CN" sz="2400" dirty="0"/>
              <a:t>system call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Research UNIX </a:t>
            </a:r>
            <a:r>
              <a:rPr lang="zh-CN" altLang="en-US" sz="2400" dirty="0">
                <a:solidFill>
                  <a:schemeClr val="tx1"/>
                </a:solidFill>
              </a:rPr>
              <a:t>大约</a:t>
            </a:r>
            <a:r>
              <a:rPr lang="en-US" altLang="zh-CN" sz="2400" dirty="0">
                <a:solidFill>
                  <a:schemeClr val="tx1"/>
                </a:solidFill>
              </a:rPr>
              <a:t>50</a:t>
            </a:r>
            <a:r>
              <a:rPr lang="zh-CN" altLang="en-US" sz="2400" dirty="0">
                <a:solidFill>
                  <a:schemeClr val="tx1"/>
                </a:solidFill>
              </a:rPr>
              <a:t>个系统调用。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4.4BSD </a:t>
            </a:r>
            <a:r>
              <a:rPr lang="zh-CN" altLang="en-US" sz="2400" dirty="0"/>
              <a:t>大约</a:t>
            </a:r>
            <a:r>
              <a:rPr lang="en-US" altLang="zh-CN" sz="2400" dirty="0"/>
              <a:t>110</a:t>
            </a:r>
            <a:r>
              <a:rPr lang="zh-CN" altLang="en-US" sz="2400" dirty="0"/>
              <a:t>个系统调用。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SVR4 </a:t>
            </a:r>
            <a:r>
              <a:rPr lang="zh-CN" altLang="en-US" sz="2400" dirty="0">
                <a:solidFill>
                  <a:schemeClr val="tx1"/>
                </a:solidFill>
              </a:rPr>
              <a:t>大约</a:t>
            </a:r>
            <a:r>
              <a:rPr lang="en-US" altLang="zh-CN" sz="2400" dirty="0">
                <a:solidFill>
                  <a:schemeClr val="tx1"/>
                </a:solidFill>
              </a:rPr>
              <a:t>120</a:t>
            </a:r>
            <a:r>
              <a:rPr lang="zh-CN" altLang="en-US" sz="2400" dirty="0">
                <a:solidFill>
                  <a:schemeClr val="tx1"/>
                </a:solidFill>
              </a:rPr>
              <a:t>个系统调用。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Linux3.2.0 </a:t>
            </a:r>
            <a:r>
              <a:rPr lang="zh-CN" altLang="en-US" sz="2400" dirty="0"/>
              <a:t>大约</a:t>
            </a:r>
            <a:r>
              <a:rPr lang="en-US" altLang="zh-CN" sz="2400" dirty="0"/>
              <a:t>380</a:t>
            </a:r>
            <a:r>
              <a:rPr lang="zh-CN" altLang="en-US" sz="2400" dirty="0"/>
              <a:t>个系统调用。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Free8.0 </a:t>
            </a:r>
            <a:r>
              <a:rPr lang="zh-CN" altLang="en-US" sz="2400" dirty="0">
                <a:solidFill>
                  <a:schemeClr val="tx1"/>
                </a:solidFill>
              </a:rPr>
              <a:t>大约</a:t>
            </a:r>
            <a:r>
              <a:rPr lang="en-US" altLang="zh-CN" sz="2400" dirty="0">
                <a:solidFill>
                  <a:schemeClr val="tx1"/>
                </a:solidFill>
              </a:rPr>
              <a:t>450</a:t>
            </a:r>
            <a:r>
              <a:rPr lang="zh-CN" altLang="en-US" sz="2400" dirty="0">
                <a:solidFill>
                  <a:schemeClr val="tx1"/>
                </a:solidFill>
              </a:rPr>
              <a:t>个系统调用。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系统调用接口总是在</a:t>
            </a:r>
            <a:r>
              <a:rPr lang="en-US" altLang="zh-CN" sz="2400" dirty="0"/>
              <a:t>《UNIX</a:t>
            </a:r>
            <a:r>
              <a:rPr lang="zh-CN" altLang="en-US" sz="2400" dirty="0"/>
              <a:t>程序员手册</a:t>
            </a:r>
            <a:r>
              <a:rPr lang="en-US" altLang="zh-CN" sz="2400" dirty="0"/>
              <a:t>》</a:t>
            </a:r>
            <a:r>
              <a:rPr lang="zh-CN" altLang="en-US" sz="2400" dirty="0"/>
              <a:t>的第</a:t>
            </a:r>
            <a:r>
              <a:rPr lang="en-US" altLang="zh-CN" sz="2400" dirty="0"/>
              <a:t>2</a:t>
            </a:r>
            <a:r>
              <a:rPr lang="zh-CN" altLang="en-US" sz="2400" dirty="0"/>
              <a:t>部分中说明，使用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语言定义的，与具体系统如何调用一个系统调用的实现技术无关。这与很多早期的操作系统不同，那些系统按照传统方式用机器的汇编语言定义内核入口点。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UNIX</a:t>
            </a:r>
            <a:r>
              <a:rPr lang="zh-CN" altLang="en-US" sz="2400" dirty="0"/>
              <a:t>所使用的技术是为每个系统调用在标准</a:t>
            </a:r>
            <a:r>
              <a:rPr lang="en-US" altLang="zh-CN" sz="2400" dirty="0"/>
              <a:t>C</a:t>
            </a:r>
            <a:r>
              <a:rPr lang="zh-CN" altLang="en-US" sz="2400" dirty="0"/>
              <a:t>库中设置一个具有同样名字的函数。用户进程用标准</a:t>
            </a:r>
            <a:r>
              <a:rPr lang="en-US" altLang="zh-CN" sz="2400" dirty="0"/>
              <a:t>C</a:t>
            </a:r>
            <a:r>
              <a:rPr lang="zh-CN" altLang="en-US" sz="2400" dirty="0"/>
              <a:t>调用序列来调用这些函数，然后，函数又用系统所要求的技术调用相应的内核服务。例如，函数可将一个或多个</a:t>
            </a:r>
            <a:r>
              <a:rPr lang="en-US" altLang="zh-CN" sz="2400" dirty="0"/>
              <a:t>C</a:t>
            </a:r>
            <a:r>
              <a:rPr lang="zh-CN" altLang="en-US" sz="2400" dirty="0"/>
              <a:t>参数送入通用寄存器，然后执行某个产生软中断进入内核的机器指令。从应用角度考虑，可将系统调用视为</a:t>
            </a:r>
            <a:r>
              <a:rPr lang="en-US" altLang="zh-CN" sz="2400" dirty="0"/>
              <a:t>C</a:t>
            </a:r>
            <a:r>
              <a:rPr lang="zh-CN" altLang="en-US" sz="2400" dirty="0"/>
              <a:t>函数，从实现角度则不然。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系统调用和库函数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《UNIX</a:t>
            </a:r>
            <a:r>
              <a:rPr lang="zh-CN" altLang="en-US" sz="2400" dirty="0">
                <a:solidFill>
                  <a:schemeClr val="tx1"/>
                </a:solidFill>
              </a:rPr>
              <a:t>程序手册</a:t>
            </a:r>
            <a:r>
              <a:rPr lang="en-US" altLang="zh-CN" sz="2400" dirty="0">
                <a:solidFill>
                  <a:schemeClr val="tx1"/>
                </a:solidFill>
              </a:rPr>
              <a:t>》</a:t>
            </a:r>
            <a:r>
              <a:rPr lang="zh-CN" altLang="en-US" sz="2400" dirty="0">
                <a:solidFill>
                  <a:schemeClr val="tx1"/>
                </a:solidFill>
              </a:rPr>
              <a:t>的第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部分定义了程序员可以使用的通用库函数。虽然这些函数可能会调用一个或多个内核的系统调用，但是他们并不是内核的入口点。例如，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zh-CN" altLang="en-US" sz="2400" dirty="0">
                <a:solidFill>
                  <a:schemeClr val="tx1"/>
                </a:solidFill>
              </a:rPr>
              <a:t>函数会调用</a:t>
            </a:r>
            <a:r>
              <a:rPr lang="en-US" altLang="zh-CN" sz="2400" dirty="0">
                <a:solidFill>
                  <a:schemeClr val="tx1"/>
                </a:solidFill>
              </a:rPr>
              <a:t>write</a:t>
            </a:r>
            <a:r>
              <a:rPr lang="zh-CN" altLang="en-US" sz="2400" dirty="0">
                <a:solidFill>
                  <a:schemeClr val="tx1"/>
                </a:solidFill>
              </a:rPr>
              <a:t>系统调用以输出一个字符串，但函数</a:t>
            </a:r>
            <a:r>
              <a:rPr lang="en-US" altLang="zh-CN" sz="2400" dirty="0" err="1">
                <a:solidFill>
                  <a:schemeClr val="tx1"/>
                </a:solidFill>
              </a:rPr>
              <a:t>strcpy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</a:rPr>
              <a:t>atoi</a:t>
            </a:r>
            <a:r>
              <a:rPr lang="zh-CN" altLang="en-US" sz="2400" dirty="0">
                <a:solidFill>
                  <a:schemeClr val="tx1"/>
                </a:solidFill>
              </a:rPr>
              <a:t>并不使用任何内核的系统调用。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从实现者的角度来讲，系统调用和库函数之间有根本的区别，但从用户角度来看，其区别并不重要。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系统调用和库函数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860" y="1556792"/>
            <a:ext cx="10476283" cy="5184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小结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29916" y="1916832"/>
            <a:ext cx="100811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本章快速浏览了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系统。说明了某些以后会多次用到的基本术语，介绍了一些小的</a:t>
            </a:r>
            <a:r>
              <a:rPr lang="en-US" altLang="zh-CN" sz="2400" dirty="0"/>
              <a:t>UNIX</a:t>
            </a:r>
            <a:r>
              <a:rPr lang="zh-CN" altLang="en-US" sz="2400" dirty="0"/>
              <a:t>程序实例。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         下一课将介绍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系统的标准，以及这方面的工作对当前系统的影响。标准，特别是</a:t>
            </a:r>
            <a:r>
              <a:rPr lang="en-US" altLang="zh-CN" sz="2400" dirty="0"/>
              <a:t>ISO C</a:t>
            </a:r>
            <a:r>
              <a:rPr lang="zh-CN" altLang="en-US" sz="2400" dirty="0"/>
              <a:t>和</a:t>
            </a:r>
            <a:r>
              <a:rPr lang="en-US" altLang="zh-CN" sz="2400" dirty="0"/>
              <a:t>POSIX.1</a:t>
            </a:r>
            <a:r>
              <a:rPr lang="zh-CN" altLang="en-US" sz="2400" dirty="0"/>
              <a:t>标准。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5900" y="2276872"/>
            <a:ext cx="1008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                              </a:t>
            </a:r>
            <a:r>
              <a:rPr lang="zh-CN" altLang="en-US" sz="6000" dirty="0"/>
              <a:t>谢谢，再见！</a:t>
            </a:r>
            <a:endParaRPr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sym typeface="+mn-ea"/>
              </a:rPr>
              <a:t>UNIX</a:t>
            </a:r>
            <a:r>
              <a:rPr lang="zh-CN" altLang="zh-CN" dirty="0">
                <a:sym typeface="+mn-ea"/>
              </a:rPr>
              <a:t>标准化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2414" y="1772816"/>
            <a:ext cx="432048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</a:t>
            </a:r>
            <a:r>
              <a:rPr lang="en-US" altLang="zh-CN" sz="2400" dirty="0"/>
              <a:t>IEEE</a:t>
            </a:r>
            <a:r>
              <a:rPr lang="zh-CN" altLang="zh-CN" sz="2400" dirty="0"/>
              <a:t> </a:t>
            </a:r>
            <a:r>
              <a:rPr lang="en-US" altLang="zh-CN" sz="2400" dirty="0"/>
              <a:t>POSIX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522730" y="2423160"/>
            <a:ext cx="1018857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 POSIX</a:t>
            </a:r>
            <a:r>
              <a:rPr lang="zh-CN" altLang="en-US" sz="2400" dirty="0"/>
              <a:t>是一系列由</a:t>
            </a:r>
            <a:r>
              <a:rPr lang="en-US" altLang="zh-CN" sz="2400" dirty="0"/>
              <a:t>IEEE(Institute of Electrical and Electronics Engineers</a:t>
            </a:r>
            <a:r>
              <a:rPr lang="zh-CN" altLang="zh-CN" sz="2400" dirty="0"/>
              <a:t>，电器与电子工程师协会</a:t>
            </a:r>
            <a:r>
              <a:rPr lang="en-US" altLang="zh-CN" sz="2400" dirty="0"/>
              <a:t>)</a:t>
            </a:r>
            <a:r>
              <a:rPr lang="zh-CN" altLang="en-US" sz="2400" dirty="0"/>
              <a:t>制定的标准。</a:t>
            </a:r>
            <a:r>
              <a:rPr lang="en-US" altLang="zh-CN" sz="2400" dirty="0"/>
              <a:t>POSIX</a:t>
            </a:r>
            <a:r>
              <a:rPr lang="zh-CN" altLang="zh-CN" sz="2400" dirty="0"/>
              <a:t>指的是可移植的操作系统接口（</a:t>
            </a:r>
            <a:r>
              <a:rPr lang="en-US" altLang="zh-CN" sz="2400" dirty="0"/>
              <a:t>Portable Operating System Interface</a:t>
            </a:r>
            <a:r>
              <a:rPr lang="zh-CN" altLang="zh-CN" sz="2400" dirty="0"/>
              <a:t>）。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 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zh-CN" dirty="0"/>
              <a:t>标准化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3670" y="-4029075"/>
            <a:ext cx="12496800" cy="1491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sym typeface="+mn-ea"/>
              </a:rPr>
              <a:t>UNIX</a:t>
            </a:r>
            <a:r>
              <a:rPr lang="zh-CN" altLang="zh-CN" dirty="0">
                <a:sym typeface="+mn-ea"/>
              </a:rPr>
              <a:t>标准化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" y="200025"/>
            <a:ext cx="11963400" cy="645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sym typeface="+mn-ea"/>
              </a:rPr>
              <a:t>UNIX</a:t>
            </a:r>
            <a:r>
              <a:rPr lang="zh-CN" altLang="zh-CN" dirty="0">
                <a:sym typeface="+mn-ea"/>
              </a:rPr>
              <a:t>标准化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815" y="2286000"/>
            <a:ext cx="12276455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sym typeface="+mn-ea"/>
              </a:rPr>
              <a:t>UNIX</a:t>
            </a:r>
            <a:r>
              <a:rPr lang="zh-CN" altLang="zh-CN" dirty="0">
                <a:sym typeface="+mn-ea"/>
              </a:rPr>
              <a:t>标准化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2730" y="1772920"/>
            <a:ext cx="1021334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 dirty="0"/>
              <a:t>二、</a:t>
            </a:r>
            <a:r>
              <a:rPr lang="en-US" altLang="zh-CN" sz="2400" dirty="0"/>
              <a:t>IEEE</a:t>
            </a:r>
            <a:r>
              <a:rPr lang="zh-CN" altLang="zh-CN" sz="2400" dirty="0"/>
              <a:t> </a:t>
            </a:r>
            <a:r>
              <a:rPr lang="en-US" altLang="zh-CN" sz="2400" dirty="0"/>
              <a:t>POSIX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" y="2415540"/>
            <a:ext cx="11595100" cy="466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" y="2976245"/>
            <a:ext cx="1170432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0</TotalTime>
  <Words>6585</Words>
  <Application>WPS 演示</Application>
  <PresentationFormat>自定义</PresentationFormat>
  <Paragraphs>337</Paragraphs>
  <Slides>45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Arial</vt:lpstr>
      <vt:lpstr>宋体</vt:lpstr>
      <vt:lpstr>Wingdings</vt:lpstr>
      <vt:lpstr>Microsoft YaHei UI</vt:lpstr>
      <vt:lpstr>Consolas</vt:lpstr>
      <vt:lpstr>微软雅黑</vt:lpstr>
      <vt:lpstr>Arial Unicode MS</vt:lpstr>
      <vt:lpstr>Corbel</vt:lpstr>
      <vt:lpstr>黑板 16 x 9</vt:lpstr>
      <vt:lpstr>UNIX开发</vt:lpstr>
      <vt:lpstr>教学目标</vt:lpstr>
      <vt:lpstr>教学大纲</vt:lpstr>
      <vt:lpstr>UNIX体系结构</vt:lpstr>
      <vt:lpstr>UNIX体系结构</vt:lpstr>
      <vt:lpstr>UNIX体系结构</vt:lpstr>
      <vt:lpstr>UNIX体系结构</vt:lpstr>
      <vt:lpstr>UNIX体系结构</vt:lpstr>
      <vt:lpstr>UNIX体系结构</vt:lpstr>
      <vt:lpstr>登录</vt:lpstr>
      <vt:lpstr>登录</vt:lpstr>
      <vt:lpstr>文件和目录</vt:lpstr>
      <vt:lpstr>文件和目录</vt:lpstr>
      <vt:lpstr>文件和目录</vt:lpstr>
      <vt:lpstr>文件和目录</vt:lpstr>
      <vt:lpstr>文件和目录</vt:lpstr>
      <vt:lpstr>文件和目录</vt:lpstr>
      <vt:lpstr>输入和输出</vt:lpstr>
      <vt:lpstr>输入和输出</vt:lpstr>
      <vt:lpstr>输入和输出</vt:lpstr>
      <vt:lpstr>输入和输出</vt:lpstr>
      <vt:lpstr>输入和输出</vt:lpstr>
      <vt:lpstr>程序和进程</vt:lpstr>
      <vt:lpstr>程序和进程</vt:lpstr>
      <vt:lpstr>程序和进程</vt:lpstr>
      <vt:lpstr>PowerPoint 演示文稿</vt:lpstr>
      <vt:lpstr>程序和进程</vt:lpstr>
      <vt:lpstr>程序和进程</vt:lpstr>
      <vt:lpstr>出错处理</vt:lpstr>
      <vt:lpstr>出错处理</vt:lpstr>
      <vt:lpstr>出错处理</vt:lpstr>
      <vt:lpstr>出错处理</vt:lpstr>
      <vt:lpstr>用户标识</vt:lpstr>
      <vt:lpstr>用户标识</vt:lpstr>
      <vt:lpstr>用户标识</vt:lpstr>
      <vt:lpstr>信号</vt:lpstr>
      <vt:lpstr>PowerPoint 演示文稿</vt:lpstr>
      <vt:lpstr>时间值</vt:lpstr>
      <vt:lpstr>时间值</vt:lpstr>
      <vt:lpstr>时间值</vt:lpstr>
      <vt:lpstr>系统调用和库函数</vt:lpstr>
      <vt:lpstr>系统调用和库函数</vt:lpstr>
      <vt:lpstr>系统调用和库函数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UNIX/Windows开发</dc:title>
  <dc:creator>yameng_he</dc:creator>
  <cp:lastModifiedBy>heyameng</cp:lastModifiedBy>
  <cp:revision>491</cp:revision>
  <dcterms:created xsi:type="dcterms:W3CDTF">2017-10-28T02:34:00Z</dcterms:created>
  <dcterms:modified xsi:type="dcterms:W3CDTF">2018-02-10T09:12:26Z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