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7" r:id="rId4"/>
    <p:sldId id="268" r:id="rId5"/>
    <p:sldId id="270" r:id="rId6"/>
    <p:sldId id="260" r:id="rId7"/>
    <p:sldId id="261" r:id="rId8"/>
    <p:sldId id="271" r:id="rId9"/>
    <p:sldId id="272" r:id="rId10"/>
    <p:sldId id="277" r:id="rId11"/>
    <p:sldId id="278" r:id="rId12"/>
    <p:sldId id="279" r:id="rId13"/>
    <p:sldId id="282" r:id="rId14"/>
    <p:sldId id="283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1" d="100"/>
          <a:sy n="71" d="100"/>
        </p:scale>
        <p:origin x="702" y="78"/>
      </p:cViewPr>
      <p:guideLst>
        <p:guide pos="3839"/>
        <p:guide orient="horz" pos="21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2017/11/11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67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7265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896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03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214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373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7161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885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14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2017/11/11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2017/11/11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2017/11/11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UNIX</a:t>
            </a:r>
            <a:r>
              <a:rPr lang="zh-CN" altLang="en-US" dirty="0"/>
              <a:t>开发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第一部分 </a:t>
            </a:r>
            <a:r>
              <a:rPr lang="en-US" altLang="zh-CN" dirty="0"/>
              <a:t> UNIX</a:t>
            </a:r>
            <a:r>
              <a:rPr lang="zh-CN" altLang="en-US" dirty="0"/>
              <a:t>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308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登录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系统时，先键入登录名，然后键入口令。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登录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过程与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类似。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en-US" altLang="zh-CN" sz="2400" dirty="0"/>
              <a:t>UNXI</a:t>
            </a:r>
            <a:r>
              <a:rPr lang="zh-CN" altLang="en-US" sz="2400" dirty="0"/>
              <a:t>口令文件（通常是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文件）中登录项由</a:t>
            </a:r>
            <a:r>
              <a:rPr lang="en-US" altLang="zh-CN" sz="2400" dirty="0"/>
              <a:t>7</a:t>
            </a:r>
            <a:r>
              <a:rPr lang="zh-CN" altLang="en-US" sz="2400" dirty="0"/>
              <a:t>个冒号分割的字段组成，依次是：登录名、加密口令、用户</a:t>
            </a:r>
            <a:r>
              <a:rPr lang="en-US" altLang="zh-CN" sz="2400" dirty="0"/>
              <a:t>ID</a:t>
            </a:r>
            <a:r>
              <a:rPr lang="zh-CN" altLang="en-US" sz="2400" dirty="0"/>
              <a:t>、组</a:t>
            </a:r>
            <a:r>
              <a:rPr lang="en-US" altLang="zh-CN" sz="2400" dirty="0"/>
              <a:t>ID</a:t>
            </a:r>
            <a:r>
              <a:rPr lang="zh-CN" altLang="en-US" sz="2400" dirty="0"/>
              <a:t>、注释、起始目录以及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程序，如下所示：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yameng_he:x:1000:1000:yameng_he,,,:/home/yameng_he:/bin/bash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口令文件（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c:\windows\system32\config\SAM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文件）是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indows的用户账户数据库，所有用户的登录名及口令等相关信息都会保存在这个文件中。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242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所有系统已经加密口令移到另一个文件中</a:t>
            </a:r>
            <a:r>
              <a:rPr lang="en-US" altLang="zh-CN" sz="2400"/>
              <a:t>(</a:t>
            </a:r>
            <a:r>
              <a:rPr lang="zh-CN" altLang="zh-CN" sz="2400"/>
              <a:t>一般为</a:t>
            </a:r>
            <a:r>
              <a:rPr lang="en-US" altLang="zh-CN" sz="2400"/>
              <a:t>/etc/shadow)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        账户名称</a:t>
            </a:r>
            <a:r>
              <a:rPr lang="en-US" altLang="zh-CN" sz="2400"/>
              <a:t>:加密后的密码(为!或者*</a:t>
            </a:r>
            <a:r>
              <a:rPr lang="zh-CN" altLang="en-US" sz="2400"/>
              <a:t>，则账户不能登录</a:t>
            </a:r>
            <a:r>
              <a:rPr lang="en-US" altLang="zh-CN" sz="2400"/>
              <a:t>):最近改动密码的日期:密码不可被变更的天数:密码需要重新变更的天数:密码过期预警天数:密码过期的宽恕时间:账号失效日期:保留的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yameng_he:$6$CDslfOp7$g6MEi3qJdz05eACOF9UUmsCq20OiHlBA1HR./td11FQZBVQhJ6MvQNycTE3FJOeh.YhFtbVqh4vNC2QQ8YUQa/:17464:0:99999:7:::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116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一、文件系统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文件系统是目录和文件的一种层次结构，所有东西的起点是称为根（</a:t>
            </a:r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r>
              <a:rPr lang="zh-CN" altLang="zh-CN" sz="2400" dirty="0">
                <a:solidFill>
                  <a:schemeClr val="tx1"/>
                </a:solidFill>
              </a:rPr>
              <a:t>）的目录，这个目录的名称是一个字符</a:t>
            </a:r>
            <a:r>
              <a:rPr lang="en-US" altLang="zh-CN" sz="2400" dirty="0">
                <a:solidFill>
                  <a:schemeClr val="tx1"/>
                </a:solidFill>
              </a:rPr>
              <a:t>“/”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目录是一个包含目录项的特殊文件。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2414" y="383300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9575" y="4404360"/>
            <a:ext cx="9311005" cy="27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目录中的各个名称称为文件名（</a:t>
            </a:r>
            <a:r>
              <a:rPr lang="en-US" altLang="zh-CN" sz="2400"/>
              <a:t>filename</a:t>
            </a:r>
            <a:r>
              <a:rPr lang="zh-CN" altLang="zh-CN" sz="2400"/>
              <a:t>）。只有斜线（</a:t>
            </a:r>
            <a:r>
              <a:rPr lang="en-US" altLang="zh-CN" sz="2400"/>
              <a:t>/</a:t>
            </a:r>
            <a:r>
              <a:rPr lang="zh-CN" altLang="zh-CN" sz="2400"/>
              <a:t>）和空字符这两个字符不能出现在文件名中。斜线用来分隔构成路径名的各文件名，空字符则用来终止一个路径名。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POSIX.1</a:t>
            </a:r>
            <a:r>
              <a:rPr lang="zh-CN" altLang="en-US" sz="2400"/>
              <a:t>推荐将文件名限制在以下字符集之内：字母（</a:t>
            </a:r>
            <a:r>
              <a:rPr lang="en-US" altLang="zh-CN" sz="2400"/>
              <a:t>a~z</a:t>
            </a:r>
            <a:r>
              <a:rPr lang="zh-CN" altLang="en-US" sz="2400"/>
              <a:t>、</a:t>
            </a:r>
            <a:r>
              <a:rPr lang="en-US" altLang="zh-CN" sz="2400"/>
              <a:t>A~Z</a:t>
            </a:r>
            <a:r>
              <a:rPr lang="zh-CN" altLang="en-US" sz="2400"/>
              <a:t>）、数字（</a:t>
            </a:r>
            <a:r>
              <a:rPr lang="en-US" altLang="zh-CN" sz="2400"/>
              <a:t>0~9</a:t>
            </a:r>
            <a:r>
              <a:rPr lang="zh-CN" altLang="en-US" sz="2400"/>
              <a:t>）、句点（</a:t>
            </a:r>
            <a:r>
              <a:rPr lang="en-US" altLang="zh-CN" sz="2400"/>
              <a:t>.</a:t>
            </a:r>
            <a:r>
              <a:rPr lang="zh-CN" altLang="en-US" sz="2400"/>
              <a:t>）、短横线（</a:t>
            </a:r>
            <a:r>
              <a:rPr lang="en-US" altLang="zh-CN" sz="2400"/>
              <a:t>-</a:t>
            </a:r>
            <a:r>
              <a:rPr lang="zh-CN" altLang="en-US" sz="2400"/>
              <a:t>）和下划线（</a:t>
            </a:r>
            <a:r>
              <a:rPr lang="en-US" altLang="zh-CN" sz="2400"/>
              <a:t>_</a:t>
            </a:r>
            <a:r>
              <a:rPr lang="zh-CN" altLang="en-US" sz="240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文件命名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最多 250 个字符，除了以下字符其余均可： \,/,*,”,&lt;,&gt;,|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2414" y="174957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22425" y="2312670"/>
            <a:ext cx="9311005" cy="144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创建新目录时会自动创建了两个文件名：</a:t>
            </a:r>
            <a:r>
              <a:rPr lang="en-US" altLang="zh-CN" sz="2400"/>
              <a:t>.</a:t>
            </a:r>
            <a:r>
              <a:rPr lang="zh-CN" altLang="en-US" sz="2400"/>
              <a:t>（称为点）和</a:t>
            </a:r>
            <a:r>
              <a:rPr lang="en-US" altLang="zh-CN" sz="2400"/>
              <a:t>..</a:t>
            </a:r>
            <a:r>
              <a:rPr lang="zh-CN" altLang="en-US" sz="2400"/>
              <a:t>（称为点点）。点指向当前目录，点点指向父目录。在最高层次目录中，点点与点相同。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522414" y="363933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22425" y="4272280"/>
            <a:ext cx="9227185" cy="209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 </a:t>
            </a:r>
            <a:r>
              <a:rPr lang="zh-CN" altLang="en-US" sz="2400"/>
              <a:t>由斜线分隔的一个或多个文件组成的序列（也可以斜线开头）构成路径名（</a:t>
            </a:r>
            <a:r>
              <a:rPr lang="en-US" altLang="zh-CN" sz="2400"/>
              <a:t>pathname</a:t>
            </a:r>
            <a:r>
              <a:rPr lang="zh-CN" altLang="en-US" sz="2400"/>
              <a:t>），以斜线开头的路径名称为绝对路径名（</a:t>
            </a:r>
            <a:r>
              <a:rPr lang="en-US" altLang="zh-CN" sz="2400"/>
              <a:t>absolute pathname</a:t>
            </a:r>
            <a:r>
              <a:rPr lang="zh-CN" altLang="en-US" sz="2400"/>
              <a:t>），否则称为相对路径名（</a:t>
            </a:r>
            <a:r>
              <a:rPr lang="en-US" altLang="zh-CN" sz="2400"/>
              <a:t>relative pathname</a:t>
            </a:r>
            <a:r>
              <a:rPr lang="zh-CN" altLang="en-US" sz="2400"/>
              <a:t>）。相对路径名指向相对于当前目录的文件。相对路径名指向相对于当前目录的文件。文件系统根的名字（</a:t>
            </a:r>
            <a:r>
              <a:rPr lang="en-US" altLang="zh-CN" sz="2400"/>
              <a:t>/</a:t>
            </a:r>
            <a:r>
              <a:rPr lang="zh-CN" altLang="en-US" sz="2400"/>
              <a:t>）是一个特殊的绝对路径名，它不包含文件名。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3166110" cy="703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UNIX</a:t>
            </a:r>
            <a:r>
              <a:rPr lang="zh-CN" altLang="zh-CN" sz="2400" dirty="0"/>
              <a:t>系统中</a:t>
            </a:r>
            <a:r>
              <a:rPr lang="en-US" altLang="zh-CN" sz="2400" dirty="0"/>
              <a:t>ls</a:t>
            </a:r>
            <a:r>
              <a:rPr lang="zh-CN" altLang="en-US" sz="2400" dirty="0"/>
              <a:t>指令可以列出指定目录中全部文件的名字（</a:t>
            </a:r>
            <a:r>
              <a:rPr lang="en-US" altLang="zh-CN" sz="2400" dirty="0"/>
              <a:t>ls</a:t>
            </a:r>
            <a:r>
              <a:rPr lang="zh-CN" altLang="zh-CN" sz="2400" dirty="0"/>
              <a:t>指令的模拟实现参看程序清单</a:t>
            </a:r>
            <a:r>
              <a:rPr lang="en-US" altLang="zh-CN" sz="2400" dirty="0"/>
              <a:t>1-1</a:t>
            </a:r>
            <a:r>
              <a:rPr lang="zh-CN" altLang="en-US" sz="2400" dirty="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相应指令为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dir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遍历目录使用FindFirstFile、FindNextFile、FindClose等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，目录句柄以HANDLE 类型表示。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0" y="1689100"/>
            <a:ext cx="697166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《</a:t>
            </a:r>
            <a:r>
              <a:rPr lang="en-US" altLang="zh-CN" sz="2400" dirty="0"/>
              <a:t>UNIX</a:t>
            </a:r>
            <a:r>
              <a:rPr lang="zh-CN" altLang="zh-CN" sz="2400" dirty="0"/>
              <a:t>程序员手册》通常使用</a:t>
            </a:r>
            <a:r>
              <a:rPr lang="en-US" altLang="zh-CN" sz="2400" dirty="0"/>
              <a:t>man</a:t>
            </a:r>
            <a:r>
              <a:rPr lang="zh-CN" altLang="zh-CN" sz="2400" dirty="0"/>
              <a:t>指令查看。例如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r>
              <a:rPr lang="zh-CN" altLang="zh-CN" sz="2400" dirty="0"/>
              <a:t>            </a:t>
            </a:r>
            <a:r>
              <a:rPr lang="en-US" altLang="zh-CN" sz="2400" dirty="0"/>
              <a:t>#man 1 ls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</a:rPr>
              <a:t>中间的数字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，通常为</a:t>
            </a:r>
            <a:r>
              <a:rPr lang="en-US" altLang="zh-CN" sz="2400" dirty="0">
                <a:solidFill>
                  <a:schemeClr val="tx1"/>
                </a:solidFill>
              </a:rPr>
              <a:t>1-8</a:t>
            </a:r>
            <a:r>
              <a:rPr lang="zh-CN" altLang="en-US" sz="2400" dirty="0">
                <a:solidFill>
                  <a:schemeClr val="tx1"/>
                </a:solidFill>
              </a:rPr>
              <a:t>，表明《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程序员手册》哪一部分。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程序手册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MSDN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可用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指令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cc main.cpp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或 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 main.cpp –o  Test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命令编译程序。</a:t>
            </a:r>
            <a:endParaRPr lang="zh-CN" altLang="zh-CN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</a:t>
            </a:r>
            <a:r>
              <a:rPr lang="zh-CN" altLang="zh-CN" sz="2400" dirty="0"/>
              <a:t>、</a:t>
            </a:r>
            <a:r>
              <a:rPr lang="zh-CN" altLang="en-US" sz="2400" dirty="0"/>
              <a:t>工作目录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每个进程都有一个工作目录（</a:t>
            </a:r>
            <a:r>
              <a:rPr lang="en-US" altLang="zh-CN" sz="2400" dirty="0">
                <a:solidFill>
                  <a:schemeClr val="tx1"/>
                </a:solidFill>
              </a:rPr>
              <a:t>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），有时称其为当前工作目录（</a:t>
            </a:r>
            <a:r>
              <a:rPr lang="en-US" altLang="zh-CN" sz="2400" dirty="0">
                <a:solidFill>
                  <a:schemeClr val="tx1"/>
                </a:solidFill>
              </a:rPr>
              <a:t>current 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）。所有相对路径名都是从工作目录开始解释。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工作目录概念与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进程可以用</a:t>
            </a:r>
            <a:r>
              <a:rPr lang="en-US" altLang="zh-CN" sz="2400" dirty="0" err="1">
                <a:solidFill>
                  <a:schemeClr val="tx1"/>
                </a:solidFill>
              </a:rPr>
              <a:t>chdir</a:t>
            </a:r>
            <a:r>
              <a:rPr lang="zh-CN" altLang="en-US" sz="2400" dirty="0">
                <a:solidFill>
                  <a:schemeClr val="tx1"/>
                </a:solidFill>
              </a:rPr>
              <a:t>函数更改其工作目录。   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通过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SetCurrentDirectory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来更改工作目录。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绝对路径是以‘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’（根目录）开始。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则是以盘符开始。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</a:t>
            </a:r>
            <a:r>
              <a:rPr lang="zh-CN" altLang="zh-CN" sz="2400" dirty="0"/>
              <a:t>、</a:t>
            </a:r>
            <a:r>
              <a:rPr lang="zh-CN" altLang="en-US" sz="2400" dirty="0"/>
              <a:t>起始目录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登陆时，</a:t>
            </a:r>
            <a:r>
              <a:rPr lang="en-US" altLang="zh-CN" sz="2400" dirty="0"/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hell</a:t>
            </a:r>
            <a:r>
              <a:rPr lang="zh-CN" altLang="en-US" sz="2400" dirty="0">
                <a:solidFill>
                  <a:schemeClr val="tx1"/>
                </a:solidFill>
              </a:rPr>
              <a:t>工作目录设置为起始目录（</a:t>
            </a:r>
            <a:r>
              <a:rPr lang="en-US" altLang="zh-CN" sz="2400" dirty="0">
                <a:solidFill>
                  <a:schemeClr val="tx1"/>
                </a:solidFill>
              </a:rPr>
              <a:t>home directory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/>
              <a:t>，该起始目录从口令文件中相应用户的登陆项中取得（一般是‘</a:t>
            </a:r>
            <a:r>
              <a:rPr lang="en-US" altLang="zh-CN" sz="2400" dirty="0"/>
              <a:t>/home/</a:t>
            </a:r>
            <a:r>
              <a:rPr lang="zh-CN" altLang="en-US" sz="2400" dirty="0"/>
              <a:t>用户名’）。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中，起始目录是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C:/User/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用户名。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</a:t>
            </a:r>
            <a:r>
              <a:rPr lang="zh-CN" altLang="zh-CN" sz="2400" dirty="0"/>
              <a:t>、</a:t>
            </a:r>
            <a:r>
              <a:rPr lang="zh-CN" altLang="en-US" sz="2400" dirty="0"/>
              <a:t>文件描述符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414" y="2348880"/>
            <a:ext cx="1019111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400" dirty="0"/>
              <a:t>文件描述符（</a:t>
            </a:r>
            <a:r>
              <a:rPr lang="en-US" altLang="zh-CN" sz="2400" dirty="0"/>
              <a:t>file descriptor</a:t>
            </a:r>
            <a:r>
              <a:rPr lang="zh-CN" altLang="en-US" sz="2400" dirty="0"/>
              <a:t>）通常是一个小的非负整数，内核用以标识一个特定进程正在访问的文件。当内核打开一个现有文件或创建一个新文件时，它都返回一个文件描述符。在读、写文件时，可以使用这个文件描述符。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以句柄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(HANDLE)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描述一个打开的文件。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每当运行一个新程序时，所有的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都为其打开</a:t>
            </a:r>
            <a:r>
              <a:rPr lang="en-US" altLang="zh-CN" sz="2400" dirty="0"/>
              <a:t>3</a:t>
            </a:r>
            <a:r>
              <a:rPr lang="zh-CN" altLang="en-US" sz="2400" dirty="0"/>
              <a:t>个文件描述符，即标准输入（</a:t>
            </a:r>
            <a:r>
              <a:rPr lang="en-US" altLang="zh-CN" sz="2400" dirty="0"/>
              <a:t>standard input</a:t>
            </a:r>
            <a:r>
              <a:rPr lang="zh-CN" altLang="en-US" sz="2400" dirty="0"/>
              <a:t>）、标准输出（</a:t>
            </a:r>
            <a:r>
              <a:rPr lang="en-US" altLang="zh-CN" sz="2400" dirty="0"/>
              <a:t>standard output</a:t>
            </a:r>
            <a:r>
              <a:rPr lang="zh-CN" altLang="en-US" sz="2400" dirty="0"/>
              <a:t>）以及标准错误（</a:t>
            </a:r>
            <a:r>
              <a:rPr lang="en-US" altLang="zh-CN" sz="2400" dirty="0"/>
              <a:t>standard error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非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GUI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程序支持标准输入、输出以及出错。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19111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大多数</a:t>
            </a:r>
            <a:r>
              <a:rPr lang="en-US" altLang="zh-CN" sz="2400" dirty="0"/>
              <a:t>shell</a:t>
            </a:r>
            <a:r>
              <a:rPr lang="zh-CN" altLang="en-US" sz="2400" dirty="0"/>
              <a:t>都是提供一种方法，使其中任何一个或所有这</a:t>
            </a:r>
            <a:r>
              <a:rPr lang="en-US" altLang="zh-CN" sz="2400" dirty="0"/>
              <a:t>3</a:t>
            </a:r>
            <a:r>
              <a:rPr lang="zh-CN" altLang="en-US" sz="2400" dirty="0"/>
              <a:t>个描述符都能重新定向到某个文件。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en-US" altLang="zh-CN" sz="2400" dirty="0"/>
              <a:t>ls &gt; </a:t>
            </a:r>
            <a:r>
              <a:rPr lang="en-US" altLang="zh-CN" sz="2400" dirty="0" err="1"/>
              <a:t>file.list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重定向方式与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基本保持一致。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教学目标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本课程侧重于对于</a:t>
            </a:r>
            <a:r>
              <a:rPr lang="en-US" altLang="zh-CN" dirty="0"/>
              <a:t>UNIX</a:t>
            </a:r>
            <a:r>
              <a:rPr lang="zh-CN" altLang="en-US" dirty="0"/>
              <a:t>运行机制以及开发接口的讲解、分析，并不侧重于</a:t>
            </a:r>
            <a:r>
              <a:rPr lang="en-US" altLang="zh-CN" dirty="0"/>
              <a:t>UNIX</a:t>
            </a:r>
            <a:r>
              <a:rPr lang="zh-CN" altLang="en-US" dirty="0"/>
              <a:t>应用。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教学过程中会尽可能多的引入</a:t>
            </a:r>
            <a:r>
              <a:rPr lang="en-US" altLang="zh-CN" dirty="0"/>
              <a:t>Windows</a:t>
            </a:r>
            <a:r>
              <a:rPr lang="zh-CN" altLang="en-US" dirty="0"/>
              <a:t>相应内容进行对比分析。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5" y="1772816"/>
            <a:ext cx="385191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三、不带缓冲的</a:t>
            </a:r>
            <a:r>
              <a:rPr lang="en-US" altLang="zh-CN" sz="2400" dirty="0"/>
              <a:t>I/O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函数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lseek</a:t>
            </a:r>
            <a:r>
              <a:rPr lang="zh-CN" altLang="en-US" sz="2400" dirty="0"/>
              <a:t>以及</a:t>
            </a:r>
            <a:r>
              <a:rPr lang="en-US" altLang="zh-CN" sz="2400" dirty="0"/>
              <a:t>close</a:t>
            </a:r>
            <a:r>
              <a:rPr lang="zh-CN" altLang="en-US" sz="2400" dirty="0"/>
              <a:t>提供了不带缓冲的</a:t>
            </a:r>
            <a:r>
              <a:rPr lang="en-US" altLang="zh-CN" sz="2400" dirty="0"/>
              <a:t>I/O</a:t>
            </a:r>
            <a:r>
              <a:rPr lang="zh-CN" altLang="en-US" sz="2400" dirty="0"/>
              <a:t>。这些函数都使用文件描述符。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相应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I/O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函数使用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ReadFile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WriteFile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SetFilePointer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CloseHandle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3" y="620688"/>
            <a:ext cx="6582409" cy="610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47665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三、不带缓冲的</a:t>
            </a:r>
            <a:r>
              <a:rPr lang="en-US" altLang="zh-CN" sz="2400" dirty="0"/>
              <a:t>I/O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头文件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unistd.h</a:t>
            </a:r>
            <a:r>
              <a:rPr lang="en-US" altLang="zh-CN" sz="2400" dirty="0"/>
              <a:t>&gt;</a:t>
            </a:r>
            <a:r>
              <a:rPr lang="zh-CN" altLang="en-US" sz="2400" dirty="0"/>
              <a:t>以及两个常量</a:t>
            </a:r>
            <a:r>
              <a:rPr lang="en-US" altLang="zh-CN" sz="2400" dirty="0"/>
              <a:t>STDIN_FILENO</a:t>
            </a:r>
            <a:r>
              <a:rPr lang="zh-CN" altLang="en-US" sz="2400" dirty="0"/>
              <a:t>和</a:t>
            </a:r>
            <a:r>
              <a:rPr lang="en-US" altLang="zh-CN" sz="2400" dirty="0"/>
              <a:t>STDOUT_FILENO</a:t>
            </a:r>
            <a:r>
              <a:rPr lang="zh-CN" altLang="en-US" sz="2400" dirty="0"/>
              <a:t>是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标准的一部分，头文件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unistd.h</a:t>
            </a:r>
            <a:r>
              <a:rPr lang="en-US" altLang="zh-CN" sz="2400" dirty="0"/>
              <a:t>&gt;</a:t>
            </a:r>
            <a:r>
              <a:rPr lang="zh-CN" altLang="en-US" sz="2400" dirty="0"/>
              <a:t>包含了很多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系统服务的函数原型，例如：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以及</a:t>
            </a:r>
            <a:r>
              <a:rPr lang="en-US" altLang="zh-CN" sz="2400" dirty="0"/>
              <a:t>STDIN_FILENO</a:t>
            </a:r>
            <a:r>
              <a:rPr lang="zh-CN" altLang="en-US" sz="2400" dirty="0"/>
              <a:t>和</a:t>
            </a:r>
            <a:r>
              <a:rPr lang="en-US" altLang="zh-CN" sz="2400" dirty="0"/>
              <a:t>STDOUT_FILENO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类似于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windows.h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48" y="1772816"/>
            <a:ext cx="5098777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四、标准</a:t>
            </a:r>
            <a:r>
              <a:rPr lang="en-US" altLang="zh-CN" sz="2400" dirty="0"/>
              <a:t>I/O(</a:t>
            </a:r>
            <a:r>
              <a:rPr lang="zh-CN" altLang="en-US" sz="2400" dirty="0"/>
              <a:t>带缓冲的</a:t>
            </a:r>
            <a:r>
              <a:rPr lang="en-US" altLang="zh-CN" sz="2400" dirty="0"/>
              <a:t>I/O)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函数为那些不带缓冲的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函数提供了一个带缓冲的接口。使用标准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函数无需担心如何选取最佳的缓冲区大小。使用标准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函数还简化了对输入行的处理（常常发生在</a:t>
            </a:r>
            <a:r>
              <a:rPr lang="en-US" altLang="zh-CN" sz="2400" dirty="0"/>
              <a:t>UNIX</a:t>
            </a:r>
            <a:r>
              <a:rPr lang="zh-CN" altLang="en-US" sz="2400" dirty="0"/>
              <a:t>的应用程序中）。例如，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函数读取一个完成行。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我们最熟悉的标准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函数是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。在调用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的程序中，总是包含在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r>
              <a:rPr lang="zh-CN" altLang="en-US" sz="2400" dirty="0"/>
              <a:t>头文件中，该头文件包含了所有标准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函数的原型。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在此处于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完全相同。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25" y="0"/>
            <a:ext cx="69723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476654" cy="740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一、程序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程序（</a:t>
            </a:r>
            <a:r>
              <a:rPr lang="en-US" altLang="zh-CN" sz="2400" dirty="0"/>
              <a:t>program</a:t>
            </a:r>
            <a:r>
              <a:rPr lang="zh-CN" altLang="en-US" sz="2400" dirty="0"/>
              <a:t>）是一个存储在磁盘上某个目录中的可执行文件。内核使用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函数（</a:t>
            </a:r>
            <a:r>
              <a:rPr lang="en-US" altLang="zh-CN" sz="2400" dirty="0"/>
              <a:t>7</a:t>
            </a:r>
            <a:r>
              <a:rPr lang="zh-CN" altLang="en-US" sz="2400" dirty="0"/>
              <a:t>个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函数之一），将程序读入内存，并执行程序。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执行程序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WinExec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ShellExecute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以及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CreateProcess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二、进程和进程</a:t>
            </a:r>
            <a:r>
              <a:rPr lang="en-US" altLang="zh-CN" sz="2400" dirty="0"/>
              <a:t>ID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400" dirty="0"/>
              <a:t>程序的执行实例被称为进程（</a:t>
            </a:r>
            <a:r>
              <a:rPr lang="en-US" altLang="zh-CN" sz="2400" dirty="0"/>
              <a:t>process</a:t>
            </a:r>
            <a:r>
              <a:rPr lang="zh-CN" altLang="en-US" sz="2400" dirty="0"/>
              <a:t>）。某些操作系统用任务（</a:t>
            </a:r>
            <a:r>
              <a:rPr lang="en-US" altLang="zh-CN" sz="2400" dirty="0"/>
              <a:t>task</a:t>
            </a:r>
            <a:r>
              <a:rPr lang="zh-CN" altLang="en-US" sz="2400" dirty="0"/>
              <a:t>）表示正在被执行的程序。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系统确保每个进程都有一个唯一的数字标识符，称为进程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process ID</a:t>
            </a:r>
            <a:r>
              <a:rPr lang="zh-CN" altLang="en-US" sz="2400" dirty="0"/>
              <a:t>）。进程</a:t>
            </a:r>
            <a:r>
              <a:rPr lang="en-US" altLang="zh-CN" sz="2400" dirty="0"/>
              <a:t>ID</a:t>
            </a:r>
            <a:r>
              <a:rPr lang="zh-CN" altLang="en-US" sz="2400" dirty="0"/>
              <a:t>总是一个非负整数。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488838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二、进程和进程</a:t>
            </a:r>
            <a:r>
              <a:rPr lang="en-US" altLang="zh-CN" sz="2400" dirty="0"/>
              <a:t>ID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gitpid</a:t>
            </a:r>
            <a:r>
              <a:rPr lang="zh-CN" altLang="en-US" sz="2400" dirty="0"/>
              <a:t>函数获取进程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，进程</a:t>
            </a:r>
            <a:r>
              <a:rPr lang="en-US" altLang="zh-CN" sz="2400" dirty="0"/>
              <a:t>ID</a:t>
            </a:r>
            <a:r>
              <a:rPr lang="zh-CN" altLang="en-US" sz="2400" dirty="0"/>
              <a:t>类型为</a:t>
            </a:r>
            <a:r>
              <a:rPr lang="en-US" altLang="zh-CN" sz="2400" dirty="0" err="1"/>
              <a:t>pid_t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下程序访问进程通常通过句柄（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）进行，但可以通过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GetCurrentProcessid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函数获取当前进程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1700808"/>
            <a:ext cx="5514975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50500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三、进程控制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个用于进程控制的主要函数：</a:t>
            </a:r>
            <a:r>
              <a:rPr lang="en-US" altLang="zh-CN" sz="2400" dirty="0"/>
              <a:t>fork</a:t>
            </a:r>
            <a:r>
              <a:rPr lang="zh-CN" altLang="en-US" sz="2400" dirty="0"/>
              <a:t>、</a:t>
            </a:r>
            <a:r>
              <a:rPr lang="en-US" altLang="zh-CN" sz="2400" dirty="0"/>
              <a:t>exec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。（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函数有</a:t>
            </a:r>
            <a:r>
              <a:rPr lang="en-US" altLang="zh-CN" sz="2400" dirty="0"/>
              <a:t>7</a:t>
            </a:r>
            <a:r>
              <a:rPr lang="zh-CN" altLang="en-US" sz="2400" dirty="0"/>
              <a:t>中变体，但经常把他们统称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函数。）</a:t>
            </a:r>
            <a:r>
              <a:rPr lang="en-US" altLang="zh-CN" sz="2400" dirty="0"/>
              <a:t>     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与其相对应得函数为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CreateProcess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WinExec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WaitForSingleObject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" y="0"/>
            <a:ext cx="119922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505009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三、进程控制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一次读取一行。当键入文件结束符（通常是</a:t>
            </a:r>
            <a:r>
              <a:rPr lang="en-US" altLang="zh-CN" sz="2400" dirty="0" err="1"/>
              <a:t>Ctrl+D</a:t>
            </a:r>
            <a:r>
              <a:rPr lang="zh-CN" altLang="en-US" sz="2400" dirty="0"/>
              <a:t>）时，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指针。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调用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创建一个新进程。</a:t>
            </a:r>
            <a:r>
              <a:rPr lang="en-US" altLang="zh-CN" sz="2400" dirty="0"/>
              <a:t>fork</a:t>
            </a:r>
            <a:r>
              <a:rPr lang="zh-CN" altLang="en-US" sz="2400" dirty="0"/>
              <a:t>对父进程是调用进程的一个副本，我们称调用进程为父进程，新创建的进程为子进程。</a:t>
            </a:r>
            <a:r>
              <a:rPr lang="en-US" altLang="zh-CN" sz="2400" dirty="0"/>
              <a:t>fork</a:t>
            </a:r>
            <a:r>
              <a:rPr lang="zh-CN" altLang="en-US" sz="2400" dirty="0"/>
              <a:t>对父进程返回新的子进程的进程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（一个非负整数），对子进程则返回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。因为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创建一个新进程，所以说他被调用一次（由父进程），但返回两次（分别在父进程中和子进程中）。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在子进程中，调用</a:t>
            </a:r>
            <a:r>
              <a:rPr lang="en-US" altLang="zh-CN" sz="2400" dirty="0" err="1"/>
              <a:t>execlp</a:t>
            </a:r>
            <a:r>
              <a:rPr lang="zh-CN" altLang="en-US" sz="2400" dirty="0"/>
              <a:t>以执行从标准输入读入的命令。这就用新的程序文件替换了子进程原先执行的程序文件。</a:t>
            </a:r>
            <a:r>
              <a:rPr lang="en-US" altLang="zh-CN" sz="2400" dirty="0"/>
              <a:t>fork</a:t>
            </a:r>
            <a:r>
              <a:rPr lang="zh-CN" altLang="en-US" sz="2400" dirty="0"/>
              <a:t>和跟随其后的</a:t>
            </a:r>
            <a:r>
              <a:rPr lang="en-US" altLang="zh-CN" sz="2400" dirty="0"/>
              <a:t>exec</a:t>
            </a:r>
            <a:r>
              <a:rPr lang="zh-CN" altLang="en-US" sz="2400" dirty="0"/>
              <a:t>两者的组合就是某些操作系统所称的产生（</a:t>
            </a:r>
            <a:r>
              <a:rPr lang="en-US" altLang="zh-CN" sz="2400" dirty="0"/>
              <a:t>spawn</a:t>
            </a:r>
            <a:r>
              <a:rPr lang="zh-CN" altLang="en-US" sz="2400" dirty="0"/>
              <a:t>）一个新进程。在</a:t>
            </a:r>
            <a:r>
              <a:rPr lang="en-US" altLang="zh-CN" sz="2400" dirty="0"/>
              <a:t>UNXI</a:t>
            </a:r>
            <a:r>
              <a:rPr lang="zh-CN" altLang="en-US" sz="2400" dirty="0"/>
              <a:t>系统中，这两部分分离成两个独立的函数。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父进程通过调用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等待子进程终止。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函数通过</a:t>
            </a:r>
            <a:r>
              <a:rPr lang="en-US" altLang="zh-CN" sz="2400" dirty="0"/>
              <a:t>status</a:t>
            </a:r>
            <a:r>
              <a:rPr lang="zh-CN" altLang="en-US" sz="2400" dirty="0"/>
              <a:t>变量返回子进程的终止状态。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50500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四、线程和线程</a:t>
            </a:r>
            <a:r>
              <a:rPr lang="en-US" altLang="zh-CN" sz="2400" dirty="0"/>
              <a:t>ID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一个进程内的所有线程共享同一地址空间、文件描述符、栈以及与进程相关的属性。因为它们能访问同一存储区，所以各线程在访问共享数据时需要采取同步措施以避免不一致性。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与进程相同，线程也用</a:t>
            </a:r>
            <a:r>
              <a:rPr lang="en-US" altLang="zh-CN" sz="2400" dirty="0"/>
              <a:t>ID</a:t>
            </a:r>
            <a:r>
              <a:rPr lang="zh-CN" altLang="en-US" sz="2400" dirty="0"/>
              <a:t>标识。但是，线程</a:t>
            </a:r>
            <a:r>
              <a:rPr lang="en-US" altLang="zh-CN" sz="2400" dirty="0"/>
              <a:t>ID</a:t>
            </a:r>
            <a:r>
              <a:rPr lang="zh-CN" altLang="en-US" sz="2400" dirty="0"/>
              <a:t>只在它所属的进程内起作用。一个进程中线程</a:t>
            </a:r>
            <a:r>
              <a:rPr lang="en-US" altLang="zh-CN" sz="2400" dirty="0"/>
              <a:t>ID</a:t>
            </a:r>
            <a:r>
              <a:rPr lang="zh-CN" altLang="en-US" sz="2400" dirty="0"/>
              <a:t>在另一个进程中没有意义。当在一进程中对某个特定线程进行处理时，我们可以使用该线程的</a:t>
            </a:r>
            <a:r>
              <a:rPr lang="en-US" altLang="zh-CN" sz="2400" dirty="0"/>
              <a:t>ID</a:t>
            </a:r>
            <a:r>
              <a:rPr lang="zh-CN" altLang="en-US" sz="2400" dirty="0"/>
              <a:t>引用它。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中线程主要通过句柄（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）访问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但其也具有线程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155" y="1700530"/>
            <a:ext cx="3623945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</a:rPr>
              <a:t>UINX</a:t>
            </a:r>
            <a:r>
              <a:rPr lang="zh-CN" altLang="en-US" sz="2400" dirty="0">
                <a:solidFill>
                  <a:schemeClr val="tx1"/>
                </a:solidFill>
              </a:rPr>
              <a:t>系统函数出错时，通常会返回一个负值（有一些函数出错时会有另外一些约定，例如：返回</a:t>
            </a:r>
            <a:r>
              <a:rPr lang="en-US" altLang="zh-CN" sz="2400" dirty="0">
                <a:solidFill>
                  <a:schemeClr val="tx1"/>
                </a:solidFill>
              </a:rPr>
              <a:t>null</a:t>
            </a:r>
            <a:r>
              <a:rPr lang="zh-CN" altLang="zh-CN" sz="2400" dirty="0">
                <a:solidFill>
                  <a:schemeClr val="tx1"/>
                </a:solidFill>
              </a:rPr>
              <a:t>指针</a:t>
            </a:r>
            <a:r>
              <a:rPr lang="zh-CN" altLang="en-US" sz="2400" dirty="0">
                <a:solidFill>
                  <a:schemeClr val="tx1"/>
                </a:solidFill>
              </a:rPr>
              <a:t>），而且整形变量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通常被设置为具有特定信息的值。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文件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en-US" sz="2400" dirty="0">
                <a:solidFill>
                  <a:schemeClr val="tx1"/>
                </a:solidFill>
              </a:rPr>
              <a:t>中定义了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以及可与赋予它的各种常量。这些常量都以字符</a:t>
            </a:r>
            <a:r>
              <a:rPr lang="en-US" altLang="zh-CN" sz="2400" dirty="0">
                <a:solidFill>
                  <a:schemeClr val="tx1"/>
                </a:solidFill>
              </a:rPr>
              <a:t>E</a:t>
            </a:r>
            <a:r>
              <a:rPr lang="zh-CN" altLang="en-US" sz="2400" dirty="0">
                <a:solidFill>
                  <a:schemeClr val="tx1"/>
                </a:solidFill>
              </a:rPr>
              <a:t>开头。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系统手册第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部分的第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页，</a:t>
            </a:r>
            <a:r>
              <a:rPr lang="en-US" altLang="zh-CN" sz="2400" dirty="0">
                <a:solidFill>
                  <a:schemeClr val="tx1"/>
                </a:solidFill>
              </a:rPr>
              <a:t>intro(2)</a:t>
            </a:r>
            <a:r>
              <a:rPr lang="zh-CN" altLang="en-US" sz="2400" dirty="0">
                <a:solidFill>
                  <a:schemeClr val="tx1"/>
                </a:solidFill>
              </a:rPr>
              <a:t>列出了所有这些常量</a:t>
            </a:r>
            <a:r>
              <a:rPr lang="en-US" altLang="zh-CN" sz="2400" dirty="0">
                <a:solidFill>
                  <a:schemeClr val="tx1"/>
                </a:solidFill>
              </a:rPr>
              <a:t>(LINUX</a:t>
            </a:r>
            <a:r>
              <a:rPr lang="zh-CN" altLang="zh-CN" sz="2400" dirty="0">
                <a:solidFill>
                  <a:schemeClr val="tx1"/>
                </a:solidFill>
              </a:rPr>
              <a:t>中出错常量在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）手册页中列出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45" y="-52070"/>
            <a:ext cx="6971665" cy="690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教学大纲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2238" y="1919287"/>
            <a:ext cx="432435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634" y="1730018"/>
            <a:ext cx="10505009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POSIX</a:t>
            </a:r>
            <a:r>
              <a:rPr lang="zh-CN" altLang="zh-CN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ISO C</a:t>
            </a:r>
            <a:r>
              <a:rPr lang="zh-CN" altLang="zh-CN" sz="2400" dirty="0">
                <a:solidFill>
                  <a:schemeClr val="tx1"/>
                </a:solidFill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定义为一个符号，它拓展成为一个可修改的整形左值（</a:t>
            </a:r>
            <a:r>
              <a:rPr lang="en-US" altLang="zh-CN" sz="2400" dirty="0">
                <a:solidFill>
                  <a:schemeClr val="tx1"/>
                </a:solidFill>
              </a:rPr>
              <a:t>lvalue</a:t>
            </a:r>
            <a:r>
              <a:rPr lang="zh-CN" altLang="en-US" sz="2400" dirty="0">
                <a:solidFill>
                  <a:schemeClr val="tx1"/>
                </a:solidFill>
              </a:rPr>
              <a:t>）。它可以是一个包含出错编号的整数，也可以是一个返回出错编号的指针的函数。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支持线程的系统中，为使每个线程都有自己局部的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（避免相互干扰），一般将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定义为函数。例如，</a:t>
            </a:r>
            <a:r>
              <a:rPr lang="en-US" altLang="zh-CN" sz="2400" dirty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定义为如下形式：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extern int *__errno_location(void);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#define errno (*__errno_location())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为什么要加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号？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通过使用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GetLastError()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函数获取错误码，它也支持多线程调用。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对于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应当注意两条规则。第一条规则是：如果没有出错，其值不会被例程清除。因此，仅当函数的返回值指明出错时，才检验其值。第二条规则是：任何函数都不会将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值设置为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，而且在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zh-CN" sz="2400" dirty="0">
                <a:solidFill>
                  <a:schemeClr val="tx1"/>
                </a:solidFill>
              </a:rPr>
              <a:t>中定义的所有常量都不为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UNXI</a:t>
            </a:r>
            <a:r>
              <a:rPr lang="zh-CN" altLang="en-US" sz="2400" dirty="0">
                <a:solidFill>
                  <a:schemeClr val="tx1"/>
                </a:solidFill>
              </a:rPr>
              <a:t>可以直接对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进行赋值。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中通过调用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SetLastError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函数设置错误码。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5245735" cy="571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C</a:t>
            </a:r>
            <a:r>
              <a:rPr lang="zh-CN" altLang="zh-CN" sz="2400" dirty="0">
                <a:solidFill>
                  <a:schemeClr val="tx1"/>
                </a:solidFill>
              </a:rPr>
              <a:t>标准定义了两个函数，用于打印出错信息。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</a:rPr>
              <a:t>#include&lt;string.h&gt;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char *strerror(int errnum);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errnum</a:t>
            </a:r>
            <a:r>
              <a:rPr lang="zh-CN" altLang="zh-CN" sz="2400" dirty="0">
                <a:solidFill>
                  <a:schemeClr val="tx1"/>
                </a:solidFill>
              </a:rPr>
              <a:t>就是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的值，返回错误描述字符串。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#include&lt;stdio.h&gt;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void perror(const char *msg);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向标准出错打印错误信息</a:t>
            </a:r>
            <a:r>
              <a:rPr lang="zh-CN" altLang="zh-CN" sz="2400" dirty="0">
                <a:solidFill>
                  <a:schemeClr val="tx1"/>
                </a:solidFill>
              </a:rPr>
              <a:t>，它首先输出由</a:t>
            </a:r>
            <a:r>
              <a:rPr lang="en-US" altLang="zh-CN" sz="2400" dirty="0">
                <a:solidFill>
                  <a:schemeClr val="tx1"/>
                </a:solidFill>
              </a:rPr>
              <a:t>msg</a:t>
            </a:r>
            <a:r>
              <a:rPr lang="zh-CN" altLang="en-US" sz="2400" dirty="0">
                <a:solidFill>
                  <a:schemeClr val="tx1"/>
                </a:solidFill>
              </a:rPr>
              <a:t>指向的字符串，然后是一个冒号，一个空格，接着是对应于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值的出错消息，最后是一个换行符。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FormatMessage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函数将错误代码转换成文本描述。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180" y="1550670"/>
            <a:ext cx="5257165" cy="529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408920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zh-CN" sz="2400" dirty="0">
                <a:solidFill>
                  <a:schemeClr val="tx1"/>
                </a:solidFill>
              </a:rPr>
              <a:t>将程序名作为参数传递给</a:t>
            </a:r>
            <a:r>
              <a:rPr lang="en-US" altLang="zh-CN" sz="2400" dirty="0">
                <a:solidFill>
                  <a:schemeClr val="tx1"/>
                </a:solidFill>
              </a:rPr>
              <a:t>perror</a:t>
            </a:r>
            <a:r>
              <a:rPr lang="zh-CN" altLang="en-US" sz="2400" dirty="0">
                <a:solidFill>
                  <a:schemeClr val="tx1"/>
                </a:solidFill>
              </a:rPr>
              <a:t>，这是一个标准的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惯例。使用这种方法，在程序作为管道的一部分执行时，例如：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prog1 &lt; inputfile | prog2 | prog3 &gt; outputfile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我们就能分清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个程序中的哪一个产生了一条特定的出错消息。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可将在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en-US" sz="2400" dirty="0">
                <a:solidFill>
                  <a:schemeClr val="tx1"/>
                </a:solidFill>
              </a:rPr>
              <a:t>中定义的各种出错分成两类：致命性的和非致命性的。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对于致命性的错误，无法执行恢复动作，最多能做的就是在用户屏幕或日志文件中保存相关信息，然后退出。对于非致命性错误，可以进行较为妥善的处理。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408920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一 、用户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</a:p>
          <a:p>
            <a:pPr>
              <a:lnSpc>
                <a:spcPct val="90000"/>
              </a:lnSpc>
            </a:pP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口令文件登录向中的用户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user ID</a:t>
            </a:r>
            <a:r>
              <a:rPr lang="zh-CN" altLang="en-US" sz="2400" dirty="0">
                <a:solidFill>
                  <a:schemeClr val="tx1"/>
                </a:solidFill>
              </a:rPr>
              <a:t>）是一个数值，它向系统标识各个不同的用户。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内核使用用户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来检验用户是否有执行某些操作的权限。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的用户为根用户（</a:t>
            </a:r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r>
              <a:rPr lang="zh-CN" altLang="en-US" sz="2400" dirty="0">
                <a:solidFill>
                  <a:schemeClr val="tx1"/>
                </a:solidFill>
              </a:rPr>
              <a:t>）或超级用户（</a:t>
            </a:r>
            <a:r>
              <a:rPr lang="en-US" altLang="zh-CN" sz="2400" dirty="0">
                <a:solidFill>
                  <a:schemeClr val="tx1"/>
                </a:solidFill>
              </a:rPr>
              <a:t>speruser</a:t>
            </a:r>
            <a:r>
              <a:rPr lang="zh-CN" altLang="en-US" sz="2400" dirty="0">
                <a:solidFill>
                  <a:schemeClr val="tx1"/>
                </a:solidFill>
              </a:rPr>
              <a:t>）。如果一个进程具有超级用户特权，则大多数文件权限都不在检查。某些操作系统功能只向超级用户提供，超级用户对系统有自由的支配权。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9405" y="1729740"/>
            <a:ext cx="7108190" cy="538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二、组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用户的组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group ID</a:t>
            </a:r>
            <a:r>
              <a:rPr lang="zh-CN" altLang="en-US" sz="2400" dirty="0">
                <a:solidFill>
                  <a:schemeClr val="tx1"/>
                </a:solidFill>
              </a:rPr>
              <a:t>），它是一个数值。组被用于将若干用户集合到项目或部门中去，这种机制允许同组的各个成员之间共享资源（如：文件）。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系统中使用</a:t>
            </a:r>
            <a:r>
              <a:rPr lang="en-US" altLang="zh-CN" sz="2400" dirty="0">
                <a:solidFill>
                  <a:schemeClr val="tx1"/>
                </a:solidFill>
              </a:rPr>
              <a:t>/etc/group</a:t>
            </a:r>
            <a:r>
              <a:rPr lang="zh-CN" altLang="zh-CN" sz="2400" dirty="0">
                <a:solidFill>
                  <a:schemeClr val="tx1"/>
                </a:solidFill>
              </a:rPr>
              <a:t>文件将组名映射为组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组名：口令：组织标号：组内用户列表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引进账户的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SID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（安全标识符Security Identifiers），通过LookupAccountName 可根据账户名字获取对应的SID，通过LookupAccountSid可根据SID获取账户名字。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470" y="2492375"/>
            <a:ext cx="3371215" cy="4217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595" y="-59690"/>
            <a:ext cx="4657090" cy="255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三、附属组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除了在口令文件中对一个登录名指定一个组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外，大多数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系统版本还允许一个用户属于另外一些组。这一功能是从</a:t>
            </a:r>
            <a:r>
              <a:rPr lang="en-US" altLang="zh-CN" sz="2400" dirty="0">
                <a:solidFill>
                  <a:schemeClr val="tx1"/>
                </a:solidFill>
              </a:rPr>
              <a:t>4.2BSD</a:t>
            </a:r>
            <a:r>
              <a:rPr lang="zh-CN" altLang="en-US" sz="2400" dirty="0">
                <a:solidFill>
                  <a:schemeClr val="tx1"/>
                </a:solidFill>
              </a:rPr>
              <a:t>开始的，它允许用户隶属于多至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个其它的组。登录时，读文件</a:t>
            </a:r>
            <a:r>
              <a:rPr lang="en-US" altLang="zh-CN" sz="2400" dirty="0">
                <a:solidFill>
                  <a:schemeClr val="tx1"/>
                </a:solidFill>
              </a:rPr>
              <a:t>/etc/group</a:t>
            </a:r>
            <a:r>
              <a:rPr lang="zh-CN" altLang="en-US" sz="2400" dirty="0">
                <a:solidFill>
                  <a:schemeClr val="tx1"/>
                </a:solidFill>
              </a:rPr>
              <a:t>，寻找该用户作为其它成员的前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个记录项就可以得到该用户的附属组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supplementary group ID</a:t>
            </a:r>
            <a:r>
              <a:rPr lang="zh-CN" altLang="en-US" sz="2400" dirty="0">
                <a:solidFill>
                  <a:schemeClr val="tx1"/>
                </a:solidFill>
              </a:rPr>
              <a:t>）。</a:t>
            </a:r>
            <a:r>
              <a:rPr lang="en-US" altLang="zh-CN" sz="2400" dirty="0">
                <a:solidFill>
                  <a:schemeClr val="tx1"/>
                </a:solidFill>
              </a:rPr>
              <a:t>POSIX</a:t>
            </a:r>
            <a:r>
              <a:rPr lang="zh-CN" altLang="en-US" sz="2400" dirty="0">
                <a:solidFill>
                  <a:schemeClr val="tx1"/>
                </a:solidFill>
              </a:rPr>
              <a:t>要求系统至少支持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个附属组，实际上大多数系统至少支持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个附属组。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中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在使用useradd命令创建用户的时侯可以用-g 和-G 指定用户所属组和附属组。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信号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信号（</a:t>
            </a:r>
            <a:r>
              <a:rPr lang="en-US" altLang="zh-CN" sz="2400" dirty="0"/>
              <a:t>signal</a:t>
            </a:r>
            <a:r>
              <a:rPr lang="zh-CN" altLang="en-US" sz="2400" dirty="0"/>
              <a:t>）用于通知进程发生了某种情况。例如，若某一进程执行除法操作，其除数为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，则将名为</a:t>
            </a:r>
            <a:r>
              <a:rPr lang="en-US" altLang="zh-CN" sz="2400" dirty="0"/>
              <a:t>SIGFPE</a:t>
            </a:r>
            <a:r>
              <a:rPr lang="zh-CN" altLang="en-US" sz="2400" dirty="0"/>
              <a:t>（浮点异常）的信号发送给进程。进程有以下</a:t>
            </a:r>
            <a:r>
              <a:rPr lang="en-US" altLang="zh-CN" sz="2400" dirty="0"/>
              <a:t>3</a:t>
            </a:r>
            <a:r>
              <a:rPr lang="zh-CN" altLang="en-US" sz="2400" dirty="0"/>
              <a:t>种处理信号的方式。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） 忽略信号。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）按系统默认的方式处理。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）提供一个函数，信号发生时调用该函数，这被称为捕捉该信号。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很多情况都会产生信号。终端键盘上有两种产生信号的方法，分别为中断键（</a:t>
            </a:r>
            <a:r>
              <a:rPr lang="en-US" altLang="zh-CN" sz="2400" dirty="0"/>
              <a:t>interrupt key</a:t>
            </a:r>
            <a:r>
              <a:rPr lang="zh-CN" altLang="en-US" sz="2400" dirty="0"/>
              <a:t>，通常是</a:t>
            </a:r>
            <a:r>
              <a:rPr lang="en-US" altLang="zh-CN" sz="2400" dirty="0"/>
              <a:t>Delete</a:t>
            </a:r>
            <a:r>
              <a:rPr lang="zh-CN" altLang="en-US" sz="2400" dirty="0"/>
              <a:t>键或</a:t>
            </a:r>
            <a:r>
              <a:rPr lang="en-US" altLang="zh-CN" sz="2400" dirty="0" err="1"/>
              <a:t>Ctrl+C</a:t>
            </a:r>
            <a:r>
              <a:rPr lang="zh-CN" altLang="en-US" sz="2400" dirty="0"/>
              <a:t>）和退出键（</a:t>
            </a:r>
            <a:r>
              <a:rPr lang="en-US" altLang="zh-CN" sz="2400" dirty="0"/>
              <a:t>quit key</a:t>
            </a:r>
            <a:r>
              <a:rPr lang="zh-CN" altLang="en-US" sz="2400" dirty="0"/>
              <a:t>，通常是</a:t>
            </a:r>
            <a:r>
              <a:rPr lang="en-US" altLang="zh-CN" sz="2400" dirty="0"/>
              <a:t>Ctrl+/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他们被用于中断当前运行的进程。另一种产生信号的方法是调用</a:t>
            </a:r>
            <a:r>
              <a:rPr lang="en-US" altLang="zh-CN" sz="2400" dirty="0"/>
              <a:t>kill</a:t>
            </a:r>
            <a:r>
              <a:rPr lang="zh-CN" altLang="en-US" sz="2400" dirty="0"/>
              <a:t>函数。在一个进程中调用此函数就可向另一个进程发送一个信号。当然这样做也有些限制：当向一个进程发送信号时，我们必须是那个进程的所有者或者是超级用户。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也有信号，与操作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保持一致（就连控制函数名称都一致），但其内部实现与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信号完全不同。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C283C7-5D6B-477B-9159-1D44A1CE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" y="116632"/>
            <a:ext cx="6905166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BB674E-391E-4530-9D55-53799BE25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250" y="116632"/>
            <a:ext cx="6905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时间值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历史上，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系统使用过两种不同的时间值。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）日历时间。该值是自协调世界时（</a:t>
            </a:r>
            <a:r>
              <a:rPr lang="en-US" altLang="zh-CN" sz="2400" dirty="0"/>
              <a:t>Coordinated Universal </a:t>
            </a:r>
            <a:r>
              <a:rPr lang="en-US" altLang="zh-CN" sz="2400" dirty="0" err="1"/>
              <a:t>Time,UTC</a:t>
            </a:r>
            <a:r>
              <a:rPr lang="zh-CN" altLang="en-US" sz="2400" dirty="0"/>
              <a:t>）</a:t>
            </a:r>
            <a:r>
              <a:rPr lang="en-US" altLang="zh-CN" sz="2400" dirty="0"/>
              <a:t>1970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日 </a:t>
            </a:r>
            <a:r>
              <a:rPr lang="en-US" altLang="zh-CN" sz="2400" dirty="0"/>
              <a:t>00:00:00</a:t>
            </a:r>
            <a:r>
              <a:rPr lang="zh-CN" altLang="en-US" sz="2400" dirty="0"/>
              <a:t>这个特定时间以来经过的秒数累计值（早期的手册称</a:t>
            </a:r>
            <a:r>
              <a:rPr lang="en-US" altLang="zh-CN" sz="2400" dirty="0"/>
              <a:t>UTC</a:t>
            </a:r>
            <a:r>
              <a:rPr lang="zh-CN" altLang="en-US" sz="2400" dirty="0"/>
              <a:t>为格林尼治标准时间）。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</a:rPr>
              <a:t>系统基本数据类型</a:t>
            </a:r>
            <a:r>
              <a:rPr lang="en-US" altLang="zh-CN" sz="2400" dirty="0" err="1">
                <a:solidFill>
                  <a:schemeClr val="tx1"/>
                </a:solidFill>
              </a:rPr>
              <a:t>time_t</a:t>
            </a:r>
            <a:r>
              <a:rPr lang="zh-CN" altLang="en-US" sz="2400" dirty="0">
                <a:solidFill>
                  <a:schemeClr val="tx1"/>
                </a:solidFill>
              </a:rPr>
              <a:t>用于保存</a:t>
            </a:r>
            <a:r>
              <a:rPr lang="zh-CN" altLang="en-US" sz="2400" dirty="0"/>
              <a:t>这种时间值。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也使用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time_t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保存日历时间。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进程时间。也被称为</a:t>
            </a:r>
            <a:r>
              <a:rPr lang="en-US" altLang="zh-CN" sz="2400" dirty="0"/>
              <a:t>CPU</a:t>
            </a:r>
            <a:r>
              <a:rPr lang="zh-CN" altLang="en-US" sz="2400" dirty="0"/>
              <a:t>时间，用以度量进程使用的中央处理器资源。进程时间以时钟滴答计算。每秒钟曾经取为</a:t>
            </a:r>
            <a:r>
              <a:rPr lang="en-US" altLang="zh-CN" sz="2400" dirty="0"/>
              <a:t>50</a:t>
            </a:r>
            <a:r>
              <a:rPr lang="zh-CN" altLang="en-US" sz="2400" dirty="0"/>
              <a:t>、</a:t>
            </a:r>
            <a:r>
              <a:rPr lang="en-US" altLang="zh-CN" sz="2400" dirty="0"/>
              <a:t>60</a:t>
            </a:r>
            <a:r>
              <a:rPr lang="zh-CN" altLang="en-US" sz="2400" dirty="0"/>
              <a:t>或</a:t>
            </a:r>
            <a:r>
              <a:rPr lang="en-US" altLang="zh-CN" sz="2400" dirty="0"/>
              <a:t>100</a:t>
            </a:r>
            <a:r>
              <a:rPr lang="zh-CN" altLang="en-US" sz="2400" dirty="0"/>
              <a:t>个时钟滴答。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系统基本数据类型</a:t>
            </a:r>
            <a:r>
              <a:rPr lang="en-US" altLang="zh-CN" sz="2400" dirty="0" err="1"/>
              <a:t>clock_t</a:t>
            </a:r>
            <a:r>
              <a:rPr lang="zh-CN" altLang="en-US" sz="2400" dirty="0"/>
              <a:t>保存这种值。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也使用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clock_t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保存进程时间。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时间值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度量一个进程的执行时间，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系统为进程维护了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个进程时间值：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）时钟时间（墙上时钟时间（</a:t>
            </a:r>
            <a:r>
              <a:rPr lang="en-US" altLang="zh-CN" sz="2400" dirty="0"/>
              <a:t>wall clock time</a:t>
            </a:r>
            <a:r>
              <a:rPr lang="zh-CN" altLang="en-US" sz="2400" dirty="0"/>
              <a:t>））：进程运行的时间总量。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）用户</a:t>
            </a:r>
            <a:r>
              <a:rPr lang="en-US" altLang="zh-CN" sz="2400" dirty="0"/>
              <a:t>CPU</a:t>
            </a:r>
            <a:r>
              <a:rPr lang="zh-CN" altLang="en-US" sz="2400" dirty="0"/>
              <a:t>时间：</a:t>
            </a:r>
            <a:r>
              <a:rPr lang="en-US" altLang="zh-CN" sz="2400" dirty="0"/>
              <a:t>CPU</a:t>
            </a:r>
            <a:r>
              <a:rPr lang="zh-CN" altLang="en-US" sz="2400" dirty="0"/>
              <a:t>执行用户指令所用的时间。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）系统</a:t>
            </a:r>
            <a:r>
              <a:rPr lang="en-US" altLang="zh-CN" sz="2400" dirty="0"/>
              <a:t>CPU</a:t>
            </a:r>
            <a:r>
              <a:rPr lang="zh-CN" altLang="en-US" sz="2400" dirty="0"/>
              <a:t>时间：</a:t>
            </a:r>
            <a:r>
              <a:rPr lang="en-US" altLang="zh-CN" sz="2400" dirty="0"/>
              <a:t>CPU</a:t>
            </a:r>
            <a:r>
              <a:rPr lang="zh-CN" altLang="en-US" sz="2400" dirty="0"/>
              <a:t>执行内核程序所用的时间。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   </a:t>
            </a:r>
            <a:r>
              <a:rPr lang="en-US" altLang="zh-CN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CPU</a:t>
            </a:r>
            <a:r>
              <a:rPr lang="zh-CN" altLang="en-US" sz="2400" dirty="0">
                <a:solidFill>
                  <a:schemeClr val="tx1"/>
                </a:solidFill>
              </a:rPr>
              <a:t>时间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/>
              <a:t>用户</a:t>
            </a:r>
            <a:r>
              <a:rPr lang="en-US" altLang="zh-CN" sz="2400" dirty="0"/>
              <a:t>CPU</a:t>
            </a:r>
            <a:r>
              <a:rPr lang="zh-CN" altLang="en-US" sz="2400" dirty="0"/>
              <a:t>时间</a:t>
            </a:r>
            <a:r>
              <a:rPr lang="en-US" altLang="zh-CN" sz="2400" dirty="0"/>
              <a:t>+</a:t>
            </a:r>
            <a:r>
              <a:rPr lang="zh-CN" altLang="en-US" sz="2400" dirty="0"/>
              <a:t>系统</a:t>
            </a:r>
            <a:r>
              <a:rPr lang="en-US" altLang="zh-CN" sz="2400" dirty="0"/>
              <a:t>CPU</a:t>
            </a:r>
            <a:r>
              <a:rPr lang="zh-CN" altLang="en-US" sz="2400" dirty="0"/>
              <a:t>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系统没有找到是否维护这三个时间的资料。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414" y="1757949"/>
            <a:ext cx="74888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一、操作系统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2414" y="2420888"/>
            <a:ext cx="102109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    操作系统定义为一种软件，它控制计算机的硬件资源，并提供程序的运行环境。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2414" y="364502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二、内核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77988" y="4325458"/>
            <a:ext cx="86409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这中实现操作系统最小功能集的软件，被称之为</a:t>
            </a:r>
            <a:r>
              <a:rPr lang="zh-CN" altLang="en-US" sz="2400" dirty="0">
                <a:solidFill>
                  <a:srgbClr val="FF0000"/>
                </a:solidFill>
              </a:rPr>
              <a:t>内核（</a:t>
            </a:r>
            <a:r>
              <a:rPr lang="en-US" altLang="zh-CN" sz="2400" dirty="0">
                <a:solidFill>
                  <a:srgbClr val="FF0000"/>
                </a:solidFill>
              </a:rPr>
              <a:t>kernel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2414" y="5217196"/>
            <a:ext cx="20517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三、系统调用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2277987" y="5897630"/>
            <a:ext cx="60486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内核的接口被称为</a:t>
            </a:r>
            <a:r>
              <a:rPr lang="zh-CN" altLang="en-US" sz="2400" dirty="0">
                <a:solidFill>
                  <a:srgbClr val="FF0000"/>
                </a:solidFill>
              </a:rPr>
              <a:t>系统调用（</a:t>
            </a:r>
            <a:r>
              <a:rPr lang="en-US" altLang="zh-CN" sz="2400" dirty="0">
                <a:solidFill>
                  <a:srgbClr val="FF0000"/>
                </a:solidFill>
              </a:rPr>
              <a:t>system call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时间值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要取得任一进程的时钟时间、用户时间和系统时间是很容易的</a:t>
            </a:r>
            <a:r>
              <a:rPr lang="en-US" altLang="zh-CN" sz="2400" dirty="0"/>
              <a:t>——</a:t>
            </a:r>
            <a:r>
              <a:rPr lang="zh-CN" altLang="en-US" sz="2400" dirty="0"/>
              <a:t>只要执行命令</a:t>
            </a:r>
            <a:r>
              <a:rPr lang="en-US" altLang="zh-CN" sz="2400" dirty="0"/>
              <a:t>time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），其参数是要度量执行时间的命令，例如：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E89C27-BCCC-4A9B-9B51-2B2F374A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2708920"/>
            <a:ext cx="9433048" cy="38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系统调用和库函数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/>
              <a:t>所有的操作系统都提供多种服务的入口点，由此程序向内核请求服务。这些入口点被称为系统调用（</a:t>
            </a:r>
            <a:r>
              <a:rPr lang="en-US" altLang="zh-CN" sz="2400" dirty="0"/>
              <a:t>system call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Research UNIX </a:t>
            </a:r>
            <a:r>
              <a:rPr lang="zh-CN" altLang="en-US" sz="2400" dirty="0">
                <a:solidFill>
                  <a:schemeClr val="tx1"/>
                </a:solidFill>
              </a:rPr>
              <a:t>大约</a:t>
            </a:r>
            <a:r>
              <a:rPr lang="en-US" altLang="zh-CN" sz="2400" dirty="0">
                <a:solidFill>
                  <a:schemeClr val="tx1"/>
                </a:solidFill>
              </a:rPr>
              <a:t>50</a:t>
            </a:r>
            <a:r>
              <a:rPr lang="zh-CN" altLang="en-US" sz="2400" dirty="0">
                <a:solidFill>
                  <a:schemeClr val="tx1"/>
                </a:solidFill>
              </a:rPr>
              <a:t>个系统调用。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4.4BSD </a:t>
            </a:r>
            <a:r>
              <a:rPr lang="zh-CN" altLang="en-US" sz="2400" dirty="0"/>
              <a:t>大约</a:t>
            </a:r>
            <a:r>
              <a:rPr lang="en-US" altLang="zh-CN" sz="2400" dirty="0"/>
              <a:t>110</a:t>
            </a:r>
            <a:r>
              <a:rPr lang="zh-CN" altLang="en-US" sz="2400" dirty="0"/>
              <a:t>个系统调用。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SVR4 </a:t>
            </a:r>
            <a:r>
              <a:rPr lang="zh-CN" altLang="en-US" sz="2400" dirty="0">
                <a:solidFill>
                  <a:schemeClr val="tx1"/>
                </a:solidFill>
              </a:rPr>
              <a:t>大约</a:t>
            </a:r>
            <a:r>
              <a:rPr lang="en-US" altLang="zh-CN" sz="2400" dirty="0">
                <a:solidFill>
                  <a:schemeClr val="tx1"/>
                </a:solidFill>
              </a:rPr>
              <a:t>120</a:t>
            </a:r>
            <a:r>
              <a:rPr lang="zh-CN" altLang="en-US" sz="2400" dirty="0">
                <a:solidFill>
                  <a:schemeClr val="tx1"/>
                </a:solidFill>
              </a:rPr>
              <a:t>个系统调用。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Linux3.2.0 </a:t>
            </a:r>
            <a:r>
              <a:rPr lang="zh-CN" altLang="en-US" sz="2400" dirty="0"/>
              <a:t>大约</a:t>
            </a:r>
            <a:r>
              <a:rPr lang="en-US" altLang="zh-CN" sz="2400" dirty="0"/>
              <a:t>380</a:t>
            </a:r>
            <a:r>
              <a:rPr lang="zh-CN" altLang="en-US" sz="2400" dirty="0"/>
              <a:t>个系统调用。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Free8.0 </a:t>
            </a:r>
            <a:r>
              <a:rPr lang="zh-CN" altLang="en-US" sz="2400" dirty="0">
                <a:solidFill>
                  <a:schemeClr val="tx1"/>
                </a:solidFill>
              </a:rPr>
              <a:t>大约</a:t>
            </a:r>
            <a:r>
              <a:rPr lang="en-US" altLang="zh-CN" sz="2400" dirty="0">
                <a:solidFill>
                  <a:schemeClr val="tx1"/>
                </a:solidFill>
              </a:rPr>
              <a:t>450</a:t>
            </a:r>
            <a:r>
              <a:rPr lang="zh-CN" altLang="en-US" sz="2400" dirty="0">
                <a:solidFill>
                  <a:schemeClr val="tx1"/>
                </a:solidFill>
              </a:rPr>
              <a:t>个系统调用。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系统调用接口总是在</a:t>
            </a:r>
            <a:r>
              <a:rPr lang="en-US" altLang="zh-CN" sz="2400" dirty="0"/>
              <a:t>《UNIX</a:t>
            </a:r>
            <a:r>
              <a:rPr lang="zh-CN" altLang="en-US" sz="2400" dirty="0"/>
              <a:t>程序员手册</a:t>
            </a:r>
            <a:r>
              <a:rPr lang="en-US" altLang="zh-CN" sz="2400" dirty="0"/>
              <a:t>》</a:t>
            </a:r>
            <a:r>
              <a:rPr lang="zh-CN" altLang="en-US" sz="2400" dirty="0"/>
              <a:t>的第</a:t>
            </a:r>
            <a:r>
              <a:rPr lang="en-US" altLang="zh-CN" sz="2400" dirty="0"/>
              <a:t>2</a:t>
            </a:r>
            <a:r>
              <a:rPr lang="zh-CN" altLang="en-US" sz="2400" dirty="0"/>
              <a:t>部分中说明，使用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语言定义的，与具体系统如何调用一个系统调用的实现技术无关。这与很多早期的操作系统不同，那些系统按照传统方式用机器的汇编语言定义内核入口点。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UNIX</a:t>
            </a:r>
            <a:r>
              <a:rPr lang="zh-CN" altLang="en-US" sz="2400" dirty="0"/>
              <a:t>所使用的技术是为每个系统调用在标准</a:t>
            </a:r>
            <a:r>
              <a:rPr lang="en-US" altLang="zh-CN" sz="2400" dirty="0"/>
              <a:t>C</a:t>
            </a:r>
            <a:r>
              <a:rPr lang="zh-CN" altLang="en-US" sz="2400" dirty="0"/>
              <a:t>库中设置一个具有同样名字的函数。用户进程用标准</a:t>
            </a:r>
            <a:r>
              <a:rPr lang="en-US" altLang="zh-CN" sz="2400" dirty="0"/>
              <a:t>C</a:t>
            </a:r>
            <a:r>
              <a:rPr lang="zh-CN" altLang="en-US" sz="2400" dirty="0"/>
              <a:t>调用序列来调用这些函数，然后，函数又用系统所要求的技术调用相应的内核服务。例如，函数可将一个或多个</a:t>
            </a:r>
            <a:r>
              <a:rPr lang="en-US" altLang="zh-CN" sz="2400" dirty="0"/>
              <a:t>C</a:t>
            </a:r>
            <a:r>
              <a:rPr lang="zh-CN" altLang="en-US" sz="2400" dirty="0"/>
              <a:t>参数送入通用寄存器，然后执行某个产生软中断进入内核的机器指令。从应用角度考虑，可将系统调用视为</a:t>
            </a:r>
            <a:r>
              <a:rPr lang="en-US" altLang="zh-CN" sz="2400" dirty="0"/>
              <a:t>C</a:t>
            </a:r>
            <a:r>
              <a:rPr lang="zh-CN" altLang="en-US" sz="2400" dirty="0"/>
              <a:t>函数，从实现角度则不然。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系统调用和库函数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《UNIX</a:t>
            </a:r>
            <a:r>
              <a:rPr lang="zh-CN" altLang="en-US" sz="2400" dirty="0">
                <a:solidFill>
                  <a:schemeClr val="tx1"/>
                </a:solidFill>
              </a:rPr>
              <a:t>程序手册</a:t>
            </a:r>
            <a:r>
              <a:rPr lang="en-US" altLang="zh-CN" sz="2400" dirty="0">
                <a:solidFill>
                  <a:schemeClr val="tx1"/>
                </a:solidFill>
              </a:rPr>
              <a:t>》</a:t>
            </a:r>
            <a:r>
              <a:rPr lang="zh-CN" altLang="en-US" sz="2400" dirty="0">
                <a:solidFill>
                  <a:schemeClr val="tx1"/>
                </a:solidFill>
              </a:rPr>
              <a:t>的第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部分定义了程序员可以使用的通用库函数。虽然这些函数可能会调用一个或多个内核的系统调用，但是他们并不是内核的入口点。例如，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</a:rPr>
              <a:t>函数会调用</a:t>
            </a:r>
            <a:r>
              <a:rPr lang="en-US" altLang="zh-CN" sz="2400" dirty="0">
                <a:solidFill>
                  <a:schemeClr val="tx1"/>
                </a:solidFill>
              </a:rPr>
              <a:t>write</a:t>
            </a:r>
            <a:r>
              <a:rPr lang="zh-CN" altLang="en-US" sz="2400" dirty="0">
                <a:solidFill>
                  <a:schemeClr val="tx1"/>
                </a:solidFill>
              </a:rPr>
              <a:t>系统调用以输出一个字符串，但函数</a:t>
            </a:r>
            <a:r>
              <a:rPr lang="en-US" altLang="zh-CN" sz="2400" dirty="0" err="1">
                <a:solidFill>
                  <a:schemeClr val="tx1"/>
                </a:solidFill>
              </a:rPr>
              <a:t>strcpy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atoi</a:t>
            </a:r>
            <a:r>
              <a:rPr lang="zh-CN" altLang="en-US" sz="2400" dirty="0">
                <a:solidFill>
                  <a:schemeClr val="tx1"/>
                </a:solidFill>
              </a:rPr>
              <a:t>并不使用任何内核的系统调用。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从实现者的角度来讲，系统调用和库函数之间有根本的区别，但从用户角度来看，其区别并不重要。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系统调用和库函数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D36DF-4E5F-41C6-A60D-0E419D30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556792"/>
            <a:ext cx="1047628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小结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132FEC-E585-49C3-B2A7-AB3F9D7B73F9}"/>
              </a:ext>
            </a:extLst>
          </p:cNvPr>
          <p:cNvSpPr txBox="1"/>
          <p:nvPr/>
        </p:nvSpPr>
        <p:spPr>
          <a:xfrm>
            <a:off x="1629916" y="1916832"/>
            <a:ext cx="100811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本章快速浏览了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系统。说明了某些以后会多次用到的基本术语，介绍了一些小的</a:t>
            </a:r>
            <a:r>
              <a:rPr lang="en-US" altLang="zh-CN" sz="2400" dirty="0"/>
              <a:t>UNIX</a:t>
            </a:r>
            <a:r>
              <a:rPr lang="zh-CN" altLang="en-US" sz="2400" dirty="0"/>
              <a:t>程序实例。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         下一课将介绍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系统的标准，以及这方面的工作对当前系统的影响。标准，特别是</a:t>
            </a:r>
            <a:r>
              <a:rPr lang="en-US" altLang="zh-CN" sz="2400" dirty="0"/>
              <a:t>ISO C</a:t>
            </a:r>
            <a:r>
              <a:rPr lang="zh-CN" altLang="en-US" sz="2400" dirty="0"/>
              <a:t>和</a:t>
            </a:r>
            <a:r>
              <a:rPr lang="en-US" altLang="zh-CN" sz="2400" dirty="0"/>
              <a:t>POSIX.1</a:t>
            </a:r>
            <a:r>
              <a:rPr lang="zh-CN" altLang="en-US" sz="2400" dirty="0"/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20395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132FEC-E585-49C3-B2A7-AB3F9D7B73F9}"/>
              </a:ext>
            </a:extLst>
          </p:cNvPr>
          <p:cNvSpPr txBox="1"/>
          <p:nvPr/>
        </p:nvSpPr>
        <p:spPr>
          <a:xfrm>
            <a:off x="1485900" y="2276872"/>
            <a:ext cx="1008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                            </a:t>
            </a:r>
            <a:r>
              <a:rPr lang="zh-CN" altLang="en-US" sz="6000" dirty="0"/>
              <a:t>谢谢，再见！</a:t>
            </a:r>
          </a:p>
        </p:txBody>
      </p:sp>
    </p:spTree>
    <p:extLst>
      <p:ext uri="{BB962C8B-B14F-4D97-AF65-F5344CB8AC3E}">
        <p14:creationId xmlns:p14="http://schemas.microsoft.com/office/powerpoint/2010/main" val="26619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414" y="1772816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980" y="2422936"/>
            <a:ext cx="950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Shell</a:t>
            </a:r>
            <a:r>
              <a:rPr lang="zh-CN" altLang="en-US" sz="2400" dirty="0"/>
              <a:t>是一种特殊应用程序，它为运行其他应用程序提供了一个接口。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2414" y="3218074"/>
            <a:ext cx="101886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Shell</a:t>
            </a:r>
            <a:r>
              <a:rPr lang="zh-CN" altLang="en-US" sz="2400" dirty="0"/>
              <a:t>是一个作为用户与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系统间接口的程序，它允许用户向操作系统输入需要执行的命令。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550914" y="4345610"/>
            <a:ext cx="9793088" cy="628578"/>
          </a:xfrm>
          <a:prstGeom prst="rect">
            <a:avLst/>
          </a:prstGeom>
          <a:solidFill>
            <a:schemeClr val="tx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command.exe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类似，但是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提供的功能要更加强大。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2414" y="1844824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06" y="2420888"/>
            <a:ext cx="9996203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五、库函数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2398068"/>
            <a:ext cx="104046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 公用函数库构建在系统调用接口之上，应用软件既可以使用公用函数库，也可以使用系统调用。例如：</a:t>
            </a:r>
            <a:r>
              <a:rPr lang="en-US" altLang="zh-CN" sz="2400" dirty="0"/>
              <a:t>STL</a:t>
            </a:r>
            <a:r>
              <a:rPr lang="zh-CN" altLang="en-US" sz="2400" dirty="0"/>
              <a:t>标准库。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05980" y="3501008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库函数与系统调用的区别？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五、应用软件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2414" y="2708920"/>
            <a:ext cx="101166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操作系统上为满足用户需要，安装的其他软件。例如：</a:t>
            </a:r>
            <a:r>
              <a:rPr lang="en-US" altLang="zh-CN" sz="2400" dirty="0"/>
              <a:t>Office</a:t>
            </a:r>
            <a:r>
              <a:rPr lang="zh-CN" altLang="en-US" sz="2400" dirty="0"/>
              <a:t>，</a:t>
            </a:r>
            <a:r>
              <a:rPr lang="en-US" altLang="zh-CN" sz="2400" dirty="0"/>
              <a:t>Axceed260</a:t>
            </a:r>
            <a:r>
              <a:rPr lang="zh-CN" altLang="en-US" sz="2400" dirty="0"/>
              <a:t>软件等等。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4304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五、体系结构图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2564904"/>
            <a:ext cx="3888432" cy="360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127</TotalTime>
  <Words>3949</Words>
  <Application>Microsoft Office PowerPoint</Application>
  <PresentationFormat>自定义</PresentationFormat>
  <Paragraphs>329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Microsoft YaHei UI</vt:lpstr>
      <vt:lpstr>宋体</vt:lpstr>
      <vt:lpstr>Arial</vt:lpstr>
      <vt:lpstr>Consolas</vt:lpstr>
      <vt:lpstr>Corbel</vt:lpstr>
      <vt:lpstr>Wingdings</vt:lpstr>
      <vt:lpstr>黑板 16 x 9</vt:lpstr>
      <vt:lpstr>UNIX开发</vt:lpstr>
      <vt:lpstr>教学目标</vt:lpstr>
      <vt:lpstr>教学大纲</vt:lpstr>
      <vt:lpstr>UNIX体系结构</vt:lpstr>
      <vt:lpstr>UNIX体系结构</vt:lpstr>
      <vt:lpstr>UNIX体系结构</vt:lpstr>
      <vt:lpstr>UNIX体系结构</vt:lpstr>
      <vt:lpstr>UNIX体系结构</vt:lpstr>
      <vt:lpstr>UNIX体系结构</vt:lpstr>
      <vt:lpstr>登录</vt:lpstr>
      <vt:lpstr>登录</vt:lpstr>
      <vt:lpstr>文件和目录</vt:lpstr>
      <vt:lpstr>文件和目录</vt:lpstr>
      <vt:lpstr>文件和目录</vt:lpstr>
      <vt:lpstr>文件和目录</vt:lpstr>
      <vt:lpstr>文件和目录</vt:lpstr>
      <vt:lpstr>文件和目录</vt:lpstr>
      <vt:lpstr>输入和输出</vt:lpstr>
      <vt:lpstr>输入和输出</vt:lpstr>
      <vt:lpstr>输入和输出</vt:lpstr>
      <vt:lpstr>输入和输出</vt:lpstr>
      <vt:lpstr>输入和输出</vt:lpstr>
      <vt:lpstr>程序和进程</vt:lpstr>
      <vt:lpstr>程序和进程</vt:lpstr>
      <vt:lpstr>程序和进程</vt:lpstr>
      <vt:lpstr>PowerPoint 演示文稿</vt:lpstr>
      <vt:lpstr>程序和进程</vt:lpstr>
      <vt:lpstr>程序和进程</vt:lpstr>
      <vt:lpstr>出错处理</vt:lpstr>
      <vt:lpstr>出错处理</vt:lpstr>
      <vt:lpstr>出错处理</vt:lpstr>
      <vt:lpstr>出错处理</vt:lpstr>
      <vt:lpstr>用户标识</vt:lpstr>
      <vt:lpstr>用户标识</vt:lpstr>
      <vt:lpstr>用户标识</vt:lpstr>
      <vt:lpstr>信号</vt:lpstr>
      <vt:lpstr>PowerPoint 演示文稿</vt:lpstr>
      <vt:lpstr>时间值</vt:lpstr>
      <vt:lpstr>时间值</vt:lpstr>
      <vt:lpstr>时间值</vt:lpstr>
      <vt:lpstr>系统调用和库函数</vt:lpstr>
      <vt:lpstr>系统调用和库函数</vt:lpstr>
      <vt:lpstr>系统调用和库函数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UNIX/Windows开发</dc:title>
  <dc:creator>yameng_he</dc:creator>
  <cp:lastModifiedBy>yameng_he</cp:lastModifiedBy>
  <cp:revision>325</cp:revision>
  <dcterms:created xsi:type="dcterms:W3CDTF">2017-10-28T02:34:00Z</dcterms:created>
  <dcterms:modified xsi:type="dcterms:W3CDTF">2017-11-11T15:24:35Z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