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9"/>
  </p:handoutMasterIdLst>
  <p:sldIdLst>
    <p:sldId id="256" r:id="rId3"/>
    <p:sldId id="257" r:id="rId5"/>
    <p:sldId id="267" r:id="rId6"/>
    <p:sldId id="268" r:id="rId7"/>
    <p:sldId id="270" r:id="rId8"/>
    <p:sldId id="260" r:id="rId9"/>
    <p:sldId id="261" r:id="rId10"/>
    <p:sldId id="271" r:id="rId11"/>
    <p:sldId id="272" r:id="rId12"/>
    <p:sldId id="277" r:id="rId13"/>
    <p:sldId id="278" r:id="rId14"/>
    <p:sldId id="279" r:id="rId15"/>
    <p:sldId id="282" r:id="rId16"/>
    <p:sldId id="283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</p:sldIdLst>
  <p:sldSz cx="12188825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EC20E35-A176-4012-BC5E-935CFFF8708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9" autoAdjust="0"/>
  </p:normalViewPr>
  <p:slideViewPr>
    <p:cSldViewPr>
      <p:cViewPr>
        <p:scale>
          <a:sx n="75" d="100"/>
          <a:sy n="75" d="100"/>
        </p:scale>
        <p:origin x="540" y="54"/>
      </p:cViewPr>
      <p:guideLst>
        <p:guide pos="3839"/>
        <p:guide orient="horz" pos="21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>
        <p:guide orient="horz" pos="2886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/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/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/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/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/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/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/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/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/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/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/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/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/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/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/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/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/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/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/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/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/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/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/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/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/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/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/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/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/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/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/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/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/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/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/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/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/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/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/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/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/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/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/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/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/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/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/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/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/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/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/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/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/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/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/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/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/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/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/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/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/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/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/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/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/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/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/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/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/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/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/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/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/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/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/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/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/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/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/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/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/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/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/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/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/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/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/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/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/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/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/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/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/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/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/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/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/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/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/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/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/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/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/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/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/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/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/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/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/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/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/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/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/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/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/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/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/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/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/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/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/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/>
            </a:lvl6pPr>
            <a:lvl7pPr marL="1957070">
              <a:defRPr/>
            </a:lvl7pPr>
            <a:lvl8pPr marL="1957070">
              <a:defRPr/>
            </a:lvl8pPr>
            <a:lvl9pPr marL="195707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745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AAE51B8-C16C-4D58-B4E7-426249342FB6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/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/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/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/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/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/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/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/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/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/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/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/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/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/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/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/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/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/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/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/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/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/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/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/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/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/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/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/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/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/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/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/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/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/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/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/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/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/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/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/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/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/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/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/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/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/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/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/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/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/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/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/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/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/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/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/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/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/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/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/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/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/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/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/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/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/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/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/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/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/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/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/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/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/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/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/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/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/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/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/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/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/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/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/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/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/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/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/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/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/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/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/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/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/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/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/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/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/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/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/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/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/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/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/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/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/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/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/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/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/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/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/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/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/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/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/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/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/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/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/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/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 baseline="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 baseline="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5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/>
            </a:lvl7pPr>
            <a:lvl8pPr marL="1957070">
              <a:defRPr sz="1600"/>
            </a:lvl8pPr>
            <a:lvl9pPr marL="195707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anose="020B0604020202020204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5945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5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1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7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3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89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5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1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UNIX</a:t>
            </a:r>
            <a:r>
              <a:rPr lang="zh-CN" altLang="en-US" dirty="0"/>
              <a:t>开发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第一部分 </a:t>
            </a:r>
            <a:r>
              <a:rPr lang="en-US" altLang="zh-CN" dirty="0"/>
              <a:t> UNIX</a:t>
            </a:r>
            <a:r>
              <a:rPr lang="zh-CN" altLang="en-US" dirty="0"/>
              <a:t>概述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登录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22414" y="1844824"/>
            <a:ext cx="1706880" cy="426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zh-CN" sz="2400" dirty="0"/>
              <a:t>一、登录名</a:t>
            </a:r>
            <a:endParaRPr lang="zh-CN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1613535" y="2477135"/>
            <a:ext cx="9144635" cy="3085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         </a:t>
            </a:r>
            <a:r>
              <a:rPr lang="zh-CN" altLang="en-US" sz="2400" dirty="0"/>
              <a:t>登录</a:t>
            </a:r>
            <a:r>
              <a:rPr lang="en-US" altLang="zh-CN" sz="2400" dirty="0"/>
              <a:t>UNIX</a:t>
            </a:r>
            <a:r>
              <a:rPr lang="zh-CN" altLang="en-US" sz="2400" dirty="0"/>
              <a:t>系统时，先键入登录名，然后键入口令。</a:t>
            </a:r>
            <a:endParaRPr lang="zh-CN" altLang="en-US" sz="24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         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登录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Windows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过程与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UNIX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类似。</a:t>
            </a: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/>
              <a:t>         </a:t>
            </a:r>
            <a:r>
              <a:rPr lang="en-US" altLang="zh-CN" sz="2400" dirty="0"/>
              <a:t>UNXI</a:t>
            </a:r>
            <a:r>
              <a:rPr lang="zh-CN" altLang="en-US" sz="2400" dirty="0"/>
              <a:t>口令文件（通常是</a:t>
            </a:r>
            <a:r>
              <a:rPr lang="en-US" altLang="zh-CN" sz="2400" dirty="0"/>
              <a:t>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</a:t>
            </a:r>
            <a:r>
              <a:rPr lang="en-US" altLang="zh-CN" sz="2400" dirty="0" err="1"/>
              <a:t>passwd</a:t>
            </a:r>
            <a:r>
              <a:rPr lang="zh-CN" altLang="en-US" sz="2400" dirty="0"/>
              <a:t>文件）中登录项由</a:t>
            </a:r>
            <a:r>
              <a:rPr lang="en-US" altLang="zh-CN" sz="2400" dirty="0"/>
              <a:t>7</a:t>
            </a:r>
            <a:r>
              <a:rPr lang="zh-CN" altLang="en-US" sz="2400" dirty="0"/>
              <a:t>个冒号分割的字段组成，依次是：登录名、加密口令、用户</a:t>
            </a:r>
            <a:r>
              <a:rPr lang="en-US" altLang="zh-CN" sz="2400" dirty="0"/>
              <a:t>ID</a:t>
            </a:r>
            <a:r>
              <a:rPr lang="zh-CN" altLang="en-US" sz="2400" dirty="0"/>
              <a:t>、组</a:t>
            </a:r>
            <a:r>
              <a:rPr lang="en-US" altLang="zh-CN" sz="2400" dirty="0"/>
              <a:t>ID</a:t>
            </a:r>
            <a:r>
              <a:rPr lang="zh-CN" altLang="en-US" sz="2400" dirty="0"/>
              <a:t>、注释、起始目录以及</a:t>
            </a:r>
            <a:r>
              <a:rPr lang="en-US" altLang="zh-CN" sz="2400" dirty="0"/>
              <a:t>shell</a:t>
            </a:r>
            <a:r>
              <a:rPr lang="zh-CN" altLang="en-US" sz="2400" dirty="0"/>
              <a:t>程序，如下所示：</a:t>
            </a:r>
            <a:endParaRPr lang="zh-CN" altLang="en-US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  </a:t>
            </a:r>
            <a:r>
              <a:rPr lang="en-US" altLang="zh-CN" sz="2400" dirty="0">
                <a:solidFill>
                  <a:srgbClr val="FF0000"/>
                </a:solidFill>
              </a:rPr>
              <a:t>yameng_he:x:1000:1000:yameng_he,,,:/home/yameng_he:/bin/bash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          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Windows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口令文件（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c:\windows\system32\config\SAM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文件）是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W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indows的用户账户数据库，所有用户的登录名及口令等相关信息都会保存在这个文件中。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登录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22414" y="1844824"/>
            <a:ext cx="1706880" cy="426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zh-CN" sz="2400" dirty="0"/>
              <a:t>一、登录名</a:t>
            </a:r>
            <a:endParaRPr lang="zh-CN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1613535" y="2477135"/>
            <a:ext cx="9144635" cy="2427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        </a:t>
            </a:r>
            <a:r>
              <a:rPr lang="zh-CN" altLang="en-US" sz="2400"/>
              <a:t>所有系统已经加密口令移到另一个文件中</a:t>
            </a:r>
            <a:r>
              <a:rPr lang="en-US" altLang="zh-CN" sz="2400"/>
              <a:t>(</a:t>
            </a:r>
            <a:r>
              <a:rPr lang="zh-CN" altLang="zh-CN" sz="2400"/>
              <a:t>一般为</a:t>
            </a:r>
            <a:r>
              <a:rPr lang="en-US" altLang="zh-CN" sz="2400"/>
              <a:t>/etc/shadow)</a:t>
            </a:r>
            <a:r>
              <a:rPr lang="zh-CN" altLang="en-US" sz="2400"/>
              <a:t>。</a:t>
            </a:r>
            <a:endParaRPr lang="zh-CN" altLang="en-US" sz="2400"/>
          </a:p>
          <a:p>
            <a:pPr>
              <a:lnSpc>
                <a:spcPct val="90000"/>
              </a:lnSpc>
            </a:pPr>
            <a:r>
              <a:rPr lang="zh-CN" altLang="en-US" sz="2400"/>
              <a:t>        账户名称</a:t>
            </a:r>
            <a:r>
              <a:rPr lang="en-US" altLang="zh-CN" sz="2400"/>
              <a:t>:加密后的密码(为!或者*</a:t>
            </a:r>
            <a:r>
              <a:rPr lang="zh-CN" altLang="en-US" sz="2400"/>
              <a:t>，则账户不能登录</a:t>
            </a:r>
            <a:r>
              <a:rPr lang="en-US" altLang="zh-CN" sz="2400"/>
              <a:t>):最近改动密码的日期:密码不可被变更的天数:密码需要重新变更的天数:密码过期预警天数:密码过期的宽恕时间:账号失效日期:保留的</a:t>
            </a:r>
            <a:endParaRPr lang="en-US" altLang="zh-CN" sz="2400"/>
          </a:p>
          <a:p>
            <a:pPr>
              <a:lnSpc>
                <a:spcPct val="90000"/>
              </a:lnSpc>
            </a:pPr>
            <a:r>
              <a:rPr lang="en-US" altLang="zh-CN" sz="2400">
                <a:solidFill>
                  <a:srgbClr val="FF0000"/>
                </a:solidFill>
              </a:rPr>
              <a:t>yameng_he:$6$CDslfOp7$g6MEi3qJdz05eACOF9UUmsCq20OiHlBA1HR./td11FQZBVQhJ6MvQNycTE3FJOeh.YhFtbVqh4vNC2QQ8YUQa/:17464:0:99999:7:::</a:t>
            </a:r>
            <a:endParaRPr lang="en-US" altLang="zh-CN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文件和目录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22414" y="1844824"/>
            <a:ext cx="2011680" cy="426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zh-CN" sz="2400" dirty="0"/>
              <a:t>一、文件系统</a:t>
            </a:r>
            <a:endParaRPr lang="zh-CN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1613535" y="2477135"/>
            <a:ext cx="9144635" cy="111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          </a:t>
            </a:r>
            <a:r>
              <a:rPr lang="en-US" altLang="zh-CN" sz="2400" dirty="0">
                <a:solidFill>
                  <a:schemeClr val="tx1"/>
                </a:solidFill>
              </a:rPr>
              <a:t>UNIX</a:t>
            </a:r>
            <a:r>
              <a:rPr lang="zh-CN" altLang="zh-CN" sz="2400" dirty="0">
                <a:solidFill>
                  <a:schemeClr val="tx1"/>
                </a:solidFill>
              </a:rPr>
              <a:t>文件系统是目录和文件的一种层次结构，所有东西的起点是称为根（</a:t>
            </a:r>
            <a:r>
              <a:rPr lang="en-US" altLang="zh-CN" sz="2400" dirty="0">
                <a:solidFill>
                  <a:schemeClr val="tx1"/>
                </a:solidFill>
              </a:rPr>
              <a:t>root</a:t>
            </a:r>
            <a:r>
              <a:rPr lang="zh-CN" altLang="zh-CN" sz="2400" dirty="0">
                <a:solidFill>
                  <a:schemeClr val="tx1"/>
                </a:solidFill>
              </a:rPr>
              <a:t>）的目录，这个目录的名称是一个字符</a:t>
            </a:r>
            <a:r>
              <a:rPr lang="en-US" altLang="zh-CN" sz="2400" dirty="0">
                <a:solidFill>
                  <a:schemeClr val="tx1"/>
                </a:solidFill>
              </a:rPr>
              <a:t>“/”</a:t>
            </a:r>
            <a:r>
              <a:rPr lang="zh-CN" altLang="en-US" sz="2400" dirty="0">
                <a:solidFill>
                  <a:schemeClr val="tx1"/>
                </a:solidFill>
              </a:rPr>
              <a:t>。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       目录是一个包含目录项的特殊文件。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22414" y="3833009"/>
            <a:ext cx="1706880" cy="426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zh-CN" sz="2400" dirty="0"/>
              <a:t>二、文件名</a:t>
            </a:r>
            <a:endParaRPr lang="zh-CN" altLang="zh-CN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679575" y="4404360"/>
            <a:ext cx="9311005" cy="27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         </a:t>
            </a:r>
            <a:r>
              <a:rPr lang="zh-CN" altLang="zh-CN" sz="2400"/>
              <a:t>目录中的各个名称称为文件名（</a:t>
            </a:r>
            <a:r>
              <a:rPr lang="en-US" altLang="zh-CN" sz="2400"/>
              <a:t>filename</a:t>
            </a:r>
            <a:r>
              <a:rPr lang="zh-CN" altLang="zh-CN" sz="2400"/>
              <a:t>）。只有斜线（</a:t>
            </a:r>
            <a:r>
              <a:rPr lang="en-US" altLang="zh-CN" sz="2400"/>
              <a:t>/</a:t>
            </a:r>
            <a:r>
              <a:rPr lang="zh-CN" altLang="zh-CN" sz="2400"/>
              <a:t>）和空字符这两个字符不能出现在文件名中。斜线用来分隔构成路径名的各文件名，空字符则用来终止一个路径名。</a:t>
            </a:r>
            <a:endParaRPr lang="zh-CN" altLang="zh-CN" sz="2400"/>
          </a:p>
          <a:p>
            <a:pPr>
              <a:lnSpc>
                <a:spcPct val="90000"/>
              </a:lnSpc>
            </a:pPr>
            <a:r>
              <a:rPr lang="en-US" altLang="zh-CN" sz="2400"/>
              <a:t>          POSIX.1</a:t>
            </a:r>
            <a:r>
              <a:rPr lang="zh-CN" altLang="en-US" sz="2400"/>
              <a:t>推荐将文件名限制在以下字符集之内：字母（</a:t>
            </a:r>
            <a:r>
              <a:rPr lang="en-US" altLang="zh-CN" sz="2400"/>
              <a:t>a~z</a:t>
            </a:r>
            <a:r>
              <a:rPr lang="zh-CN" altLang="en-US" sz="2400"/>
              <a:t>、</a:t>
            </a:r>
            <a:r>
              <a:rPr lang="en-US" altLang="zh-CN" sz="2400"/>
              <a:t>A~Z</a:t>
            </a:r>
            <a:r>
              <a:rPr lang="zh-CN" altLang="en-US" sz="2400"/>
              <a:t>）、数字（</a:t>
            </a:r>
            <a:r>
              <a:rPr lang="en-US" altLang="zh-CN" sz="2400"/>
              <a:t>0~9</a:t>
            </a:r>
            <a:r>
              <a:rPr lang="zh-CN" altLang="en-US" sz="2400"/>
              <a:t>）、句点（</a:t>
            </a:r>
            <a:r>
              <a:rPr lang="en-US" altLang="zh-CN" sz="2400"/>
              <a:t>.</a:t>
            </a:r>
            <a:r>
              <a:rPr lang="zh-CN" altLang="en-US" sz="2400"/>
              <a:t>）、短横线（</a:t>
            </a:r>
            <a:r>
              <a:rPr lang="en-US" altLang="zh-CN" sz="2400"/>
              <a:t>-</a:t>
            </a:r>
            <a:r>
              <a:rPr lang="zh-CN" altLang="en-US" sz="2400"/>
              <a:t>）和下划线（</a:t>
            </a:r>
            <a:r>
              <a:rPr lang="en-US" altLang="zh-CN" sz="2400"/>
              <a:t>_</a:t>
            </a:r>
            <a:r>
              <a:rPr lang="zh-CN" altLang="en-US" sz="2400"/>
              <a:t>）。</a:t>
            </a:r>
            <a:endParaRPr lang="zh-CN" altLang="en-US" sz="2400"/>
          </a:p>
          <a:p>
            <a:pPr>
              <a:lnSpc>
                <a:spcPct val="90000"/>
              </a:lnSpc>
            </a:pPr>
            <a:r>
              <a:rPr lang="zh-CN" altLang="en-US" sz="2400">
                <a:solidFill>
                  <a:schemeClr val="tx1">
                    <a:lumMod val="50000"/>
                  </a:schemeClr>
                </a:solidFill>
              </a:rPr>
              <a:t>          </a:t>
            </a:r>
            <a:r>
              <a:rPr lang="en-US" altLang="zh-CN" sz="2400">
                <a:solidFill>
                  <a:schemeClr val="tx1">
                    <a:lumMod val="50000"/>
                  </a:schemeClr>
                </a:solidFill>
              </a:rPr>
              <a:t>Windows</a:t>
            </a:r>
            <a:r>
              <a:rPr lang="zh-CN" altLang="en-US" sz="2400">
                <a:solidFill>
                  <a:schemeClr val="tx1">
                    <a:lumMod val="50000"/>
                  </a:schemeClr>
                </a:solidFill>
              </a:rPr>
              <a:t>文件命名</a:t>
            </a:r>
            <a:r>
              <a:rPr lang="en-US" altLang="zh-CN" sz="2400">
                <a:solidFill>
                  <a:schemeClr val="tx1">
                    <a:lumMod val="50000"/>
                  </a:schemeClr>
                </a:solidFill>
              </a:rPr>
              <a:t>最多 250 个字符，除了以下字符其余均可： \,/,*,”,&lt;,&gt;,|</a:t>
            </a:r>
            <a:endParaRPr lang="en-US" altLang="zh-CN" sz="240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文件和目录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22414" y="1749574"/>
            <a:ext cx="1706880" cy="426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zh-CN" sz="2400" dirty="0"/>
              <a:t>二、文件名</a:t>
            </a:r>
            <a:endParaRPr lang="zh-CN" altLang="zh-CN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622425" y="2312670"/>
            <a:ext cx="9311005" cy="1440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         </a:t>
            </a:r>
            <a:r>
              <a:rPr lang="zh-CN" altLang="zh-CN" sz="2400"/>
              <a:t>创建新目录时会自动创建了两个文件名：</a:t>
            </a:r>
            <a:r>
              <a:rPr lang="en-US" altLang="zh-CN" sz="2400"/>
              <a:t>.</a:t>
            </a:r>
            <a:r>
              <a:rPr lang="zh-CN" altLang="en-US" sz="2400"/>
              <a:t>（称为点）和</a:t>
            </a:r>
            <a:r>
              <a:rPr lang="en-US" altLang="zh-CN" sz="2400"/>
              <a:t>..</a:t>
            </a:r>
            <a:r>
              <a:rPr lang="zh-CN" altLang="en-US" sz="2400"/>
              <a:t>（称为点点）。点指向当前目录，点点指向父目录。在最高层次目录中，点点与点相同。</a:t>
            </a:r>
            <a:endParaRPr lang="zh-CN" altLang="en-US" sz="240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1522414" y="3639334"/>
            <a:ext cx="1706880" cy="426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zh-CN" sz="2400" dirty="0"/>
              <a:t>三、路径名</a:t>
            </a:r>
            <a:endParaRPr lang="zh-CN" altLang="zh-CN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1622425" y="4272280"/>
            <a:ext cx="9227185" cy="2098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          </a:t>
            </a:r>
            <a:r>
              <a:rPr lang="zh-CN" altLang="en-US" sz="2400"/>
              <a:t>由斜线分隔的一个或多个文件组成的序列（也可以斜线开头）构成路径名（</a:t>
            </a:r>
            <a:r>
              <a:rPr lang="en-US" altLang="zh-CN" sz="2400"/>
              <a:t>pathname</a:t>
            </a:r>
            <a:r>
              <a:rPr lang="zh-CN" altLang="en-US" sz="2400"/>
              <a:t>），以斜线开头的路径名称为绝对路径名（</a:t>
            </a:r>
            <a:r>
              <a:rPr lang="en-US" altLang="zh-CN" sz="2400"/>
              <a:t>absolute pathname</a:t>
            </a:r>
            <a:r>
              <a:rPr lang="zh-CN" altLang="en-US" sz="2400"/>
              <a:t>），否则称为相对路径名（</a:t>
            </a:r>
            <a:r>
              <a:rPr lang="en-US" altLang="zh-CN" sz="2400"/>
              <a:t>relative pathname</a:t>
            </a:r>
            <a:r>
              <a:rPr lang="zh-CN" altLang="en-US" sz="2400"/>
              <a:t>）。相对路径名指向相对于当前目录的文件。相对路径名指向相对于当前目录的文件。文件系统根的名字（</a:t>
            </a:r>
            <a:r>
              <a:rPr lang="en-US" altLang="zh-CN" sz="2400"/>
              <a:t>/</a:t>
            </a:r>
            <a:r>
              <a:rPr lang="zh-CN" altLang="en-US" sz="2400"/>
              <a:t>）是一个特殊的绝对路径名，它不包含文件名。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文件和目录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22414" y="1778149"/>
            <a:ext cx="1706880" cy="426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zh-CN" sz="2400" dirty="0"/>
              <a:t>三、路径名</a:t>
            </a:r>
            <a:endParaRPr lang="zh-CN" altLang="zh-CN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1522730" y="2320290"/>
            <a:ext cx="3166110" cy="7032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          UNIX</a:t>
            </a:r>
            <a:r>
              <a:rPr lang="zh-CN" altLang="zh-CN" sz="2400" dirty="0"/>
              <a:t>系统中</a:t>
            </a:r>
            <a:r>
              <a:rPr lang="en-US" altLang="zh-CN" sz="2400" dirty="0"/>
              <a:t>ls</a:t>
            </a:r>
            <a:r>
              <a:rPr lang="zh-CN" altLang="en-US" sz="2400" dirty="0"/>
              <a:t>指令可以列出指定目录中全部文件的名字（</a:t>
            </a:r>
            <a:r>
              <a:rPr lang="en-US" altLang="zh-CN" sz="2400" dirty="0"/>
              <a:t>ls</a:t>
            </a:r>
            <a:r>
              <a:rPr lang="zh-CN" altLang="zh-CN" sz="2400" dirty="0"/>
              <a:t>指令的模拟实现参看程序清单</a:t>
            </a:r>
            <a:r>
              <a:rPr lang="en-US" altLang="zh-CN" sz="2400" dirty="0"/>
              <a:t>1-1</a:t>
            </a:r>
            <a:r>
              <a:rPr lang="zh-CN" altLang="en-US" sz="2400" dirty="0"/>
              <a:t>）。</a:t>
            </a:r>
            <a:endParaRPr lang="zh-CN" altLang="en-US" sz="24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          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Windows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相应指令为</a:t>
            </a:r>
            <a:r>
              <a:rPr lang="en-US" altLang="zh-CN" sz="2400" dirty="0" err="1">
                <a:solidFill>
                  <a:schemeClr val="tx1">
                    <a:lumMod val="50000"/>
                  </a:schemeClr>
                </a:solidFill>
              </a:rPr>
              <a:t>dir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。</a:t>
            </a: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           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Windows</a:t>
            </a:r>
            <a:r>
              <a:rPr lang="zh-CN" altLang="zh-CN" sz="2400" dirty="0">
                <a:solidFill>
                  <a:schemeClr val="tx1">
                    <a:lumMod val="50000"/>
                  </a:schemeClr>
                </a:solidFill>
              </a:rPr>
              <a:t>遍历目录使用FindFirstFile、FindNextFile、FindClose等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API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，目录句柄以HANDLE 类型表示。</a:t>
            </a: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           </a:t>
            </a: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8840" y="1689100"/>
            <a:ext cx="6971665" cy="51428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文件和目录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22414" y="1778149"/>
            <a:ext cx="1706880" cy="426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zh-CN" sz="2400" dirty="0"/>
              <a:t>三、路径名</a:t>
            </a:r>
            <a:endParaRPr lang="zh-CN" altLang="zh-CN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1522730" y="2320290"/>
            <a:ext cx="10191115" cy="4413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        </a:t>
            </a:r>
            <a:r>
              <a:rPr lang="zh-CN" altLang="en-US" sz="2400" dirty="0"/>
              <a:t>《</a:t>
            </a:r>
            <a:r>
              <a:rPr lang="en-US" altLang="zh-CN" sz="2400" dirty="0"/>
              <a:t>UNIX</a:t>
            </a:r>
            <a:r>
              <a:rPr lang="zh-CN" altLang="zh-CN" sz="2400" dirty="0"/>
              <a:t>程序员手册》通常使用</a:t>
            </a:r>
            <a:r>
              <a:rPr lang="en-US" altLang="zh-CN" sz="2400" dirty="0"/>
              <a:t>man</a:t>
            </a:r>
            <a:r>
              <a:rPr lang="zh-CN" altLang="zh-CN" sz="2400" dirty="0"/>
              <a:t>指令查看。例如</a:t>
            </a:r>
            <a:r>
              <a:rPr lang="en-US" altLang="zh-CN" sz="2400" dirty="0"/>
              <a:t>:</a:t>
            </a:r>
            <a:endParaRPr lang="zh-CN" altLang="zh-CN" sz="2400" dirty="0"/>
          </a:p>
          <a:p>
            <a:pPr>
              <a:lnSpc>
                <a:spcPct val="90000"/>
              </a:lnSpc>
            </a:pPr>
            <a:r>
              <a:rPr lang="zh-CN" altLang="zh-CN" sz="2400" dirty="0"/>
              <a:t>            </a:t>
            </a:r>
            <a:r>
              <a:rPr lang="en-US" altLang="zh-CN" sz="2400" dirty="0"/>
              <a:t>#man 1 ls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           </a:t>
            </a:r>
            <a:r>
              <a:rPr lang="zh-CN" altLang="en-US" sz="2400" dirty="0">
                <a:solidFill>
                  <a:schemeClr val="tx1"/>
                </a:solidFill>
              </a:rPr>
              <a:t>中间的数字</a:t>
            </a:r>
            <a:r>
              <a:rPr lang="en-US" altLang="zh-CN" sz="2400" dirty="0">
                <a:solidFill>
                  <a:schemeClr val="tx1"/>
                </a:solidFill>
              </a:rPr>
              <a:t>1</a:t>
            </a:r>
            <a:r>
              <a:rPr lang="zh-CN" altLang="en-US" sz="2400" dirty="0">
                <a:solidFill>
                  <a:schemeClr val="tx1"/>
                </a:solidFill>
              </a:rPr>
              <a:t>，通常为</a:t>
            </a:r>
            <a:r>
              <a:rPr lang="en-US" altLang="zh-CN" sz="2400" dirty="0">
                <a:solidFill>
                  <a:schemeClr val="tx1"/>
                </a:solidFill>
              </a:rPr>
              <a:t>1-8</a:t>
            </a:r>
            <a:r>
              <a:rPr lang="zh-CN" altLang="en-US" sz="2400" dirty="0">
                <a:solidFill>
                  <a:schemeClr val="tx1"/>
                </a:solidFill>
              </a:rPr>
              <a:t>，表明《</a:t>
            </a:r>
            <a:r>
              <a:rPr lang="en-US" altLang="zh-CN" sz="2400" dirty="0">
                <a:solidFill>
                  <a:schemeClr val="tx1"/>
                </a:solidFill>
              </a:rPr>
              <a:t>UNIX</a:t>
            </a:r>
            <a:r>
              <a:rPr lang="zh-CN" altLang="en-US" sz="2400" dirty="0">
                <a:solidFill>
                  <a:schemeClr val="tx1"/>
                </a:solidFill>
              </a:rPr>
              <a:t>程序员手册》哪一部分。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          </a:t>
            </a: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Windows</a:t>
            </a:r>
            <a:r>
              <a:rPr lang="zh-CN" altLang="zh-CN" sz="2400" dirty="0">
                <a:solidFill>
                  <a:schemeClr val="tx2">
                    <a:lumMod val="50000"/>
                  </a:schemeClr>
                </a:solidFill>
              </a:rPr>
              <a:t>程序手册</a:t>
            </a: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MSDN</a:t>
            </a:r>
            <a:r>
              <a:rPr lang="zh-CN" altLang="zh-CN" sz="2400" dirty="0">
                <a:solidFill>
                  <a:schemeClr val="tx2">
                    <a:lumMod val="50000"/>
                  </a:schemeClr>
                </a:solidFill>
              </a:rPr>
              <a:t>。</a:t>
            </a:r>
            <a:endParaRPr lang="zh-CN" altLang="zh-CN" sz="24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            </a:t>
            </a:r>
            <a:endParaRPr lang="en-US" altLang="zh-CN" sz="24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            </a:t>
            </a:r>
            <a:r>
              <a:rPr lang="zh-CN" altLang="en-US" sz="2400" dirty="0">
                <a:solidFill>
                  <a:schemeClr val="tx1">
                    <a:lumMod val="95000"/>
                  </a:schemeClr>
                </a:solidFill>
              </a:rPr>
              <a:t>可用</a:t>
            </a:r>
            <a:r>
              <a:rPr lang="en-US" altLang="zh-CN" sz="2400" dirty="0" err="1">
                <a:solidFill>
                  <a:schemeClr val="tx1">
                    <a:lumMod val="95000"/>
                  </a:schemeClr>
                </a:solidFill>
              </a:rPr>
              <a:t>gcc</a:t>
            </a:r>
            <a:r>
              <a:rPr lang="zh-CN" altLang="en-US" sz="2400" dirty="0">
                <a:solidFill>
                  <a:schemeClr val="tx1">
                    <a:lumMod val="95000"/>
                  </a:schemeClr>
                </a:solidFill>
              </a:rPr>
              <a:t>指令</a:t>
            </a:r>
            <a:r>
              <a:rPr lang="en-US" altLang="zh-CN" sz="2400" dirty="0">
                <a:solidFill>
                  <a:schemeClr val="tx1">
                    <a:lumMod val="95000"/>
                  </a:schemeClr>
                </a:solidFill>
              </a:rPr>
              <a:t>cc main.cpp </a:t>
            </a:r>
            <a:r>
              <a:rPr lang="zh-CN" altLang="en-US" sz="2400" dirty="0">
                <a:solidFill>
                  <a:schemeClr val="tx1">
                    <a:lumMod val="95000"/>
                  </a:schemeClr>
                </a:solidFill>
              </a:rPr>
              <a:t>或 </a:t>
            </a:r>
            <a:r>
              <a:rPr lang="en-US" altLang="zh-CN" sz="2400" dirty="0" err="1">
                <a:solidFill>
                  <a:schemeClr val="tx1">
                    <a:lumMod val="95000"/>
                  </a:schemeClr>
                </a:solidFill>
              </a:rPr>
              <a:t>gcc</a:t>
            </a:r>
            <a:r>
              <a:rPr lang="en-US" altLang="zh-CN" sz="2400" dirty="0">
                <a:solidFill>
                  <a:schemeClr val="tx1">
                    <a:lumMod val="95000"/>
                  </a:schemeClr>
                </a:solidFill>
              </a:rPr>
              <a:t> main.cpp –o  Test</a:t>
            </a:r>
            <a:r>
              <a:rPr lang="zh-CN" altLang="en-US" sz="2400" dirty="0">
                <a:solidFill>
                  <a:schemeClr val="tx1">
                    <a:lumMod val="95000"/>
                  </a:schemeClr>
                </a:solidFill>
              </a:rPr>
              <a:t>命令编译程序。</a:t>
            </a:r>
            <a:endParaRPr lang="zh-CN" altLang="zh-CN" sz="2400" dirty="0">
              <a:solidFill>
                <a:schemeClr val="tx1">
                  <a:lumMod val="9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          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           </a:t>
            </a: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文件和目录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22414" y="1778149"/>
            <a:ext cx="203132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四</a:t>
            </a:r>
            <a:r>
              <a:rPr lang="zh-CN" altLang="zh-CN" sz="2400" dirty="0"/>
              <a:t>、</a:t>
            </a:r>
            <a:r>
              <a:rPr lang="zh-CN" altLang="en-US" sz="2400" dirty="0"/>
              <a:t>工作目录</a:t>
            </a:r>
            <a:endParaRPr lang="zh-CN" altLang="zh-CN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1522730" y="2320290"/>
            <a:ext cx="10191115" cy="4413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         </a:t>
            </a:r>
            <a:r>
              <a:rPr lang="zh-CN" altLang="en-US" sz="2400" dirty="0">
                <a:solidFill>
                  <a:schemeClr val="tx1"/>
                </a:solidFill>
              </a:rPr>
              <a:t>每个进程都有一个工作目录（</a:t>
            </a:r>
            <a:r>
              <a:rPr lang="en-US" altLang="zh-CN" sz="2400" dirty="0">
                <a:solidFill>
                  <a:schemeClr val="tx1"/>
                </a:solidFill>
              </a:rPr>
              <a:t>working directory</a:t>
            </a:r>
            <a:r>
              <a:rPr lang="zh-CN" altLang="en-US" sz="2400" dirty="0">
                <a:solidFill>
                  <a:schemeClr val="tx1"/>
                </a:solidFill>
              </a:rPr>
              <a:t>），有时称其为当前工作目录（</a:t>
            </a:r>
            <a:r>
              <a:rPr lang="en-US" altLang="zh-CN" sz="2400" dirty="0">
                <a:solidFill>
                  <a:schemeClr val="tx1"/>
                </a:solidFill>
              </a:rPr>
              <a:t>current working directory</a:t>
            </a:r>
            <a:r>
              <a:rPr lang="zh-CN" altLang="en-US" sz="2400" dirty="0">
                <a:solidFill>
                  <a:schemeClr val="tx1"/>
                </a:solidFill>
              </a:rPr>
              <a:t>）。所有相对路径名都是从工作目录开始解释。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  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Windows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工作目录概念与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UNIX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保持一致。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        </a:t>
            </a:r>
            <a:r>
              <a:rPr lang="zh-CN" altLang="en-US" sz="2400" dirty="0">
                <a:solidFill>
                  <a:schemeClr val="tx1"/>
                </a:solidFill>
              </a:rPr>
              <a:t>进程可以用</a:t>
            </a:r>
            <a:r>
              <a:rPr lang="en-US" altLang="zh-CN" sz="2400" dirty="0" err="1">
                <a:solidFill>
                  <a:schemeClr val="tx1"/>
                </a:solidFill>
              </a:rPr>
              <a:t>chdir</a:t>
            </a:r>
            <a:r>
              <a:rPr lang="zh-CN" altLang="en-US" sz="2400" dirty="0">
                <a:solidFill>
                  <a:schemeClr val="tx1"/>
                </a:solidFill>
              </a:rPr>
              <a:t>函数更改其工作目录。            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         Windows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通过</a:t>
            </a:r>
            <a:r>
              <a:rPr lang="en-US" altLang="zh-CN" sz="2400" dirty="0" err="1">
                <a:solidFill>
                  <a:schemeClr val="tx1">
                    <a:lumMod val="50000"/>
                  </a:schemeClr>
                </a:solidFill>
                <a:latin typeface="+mn-ea"/>
              </a:rPr>
              <a:t>SetCurrentDirectory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来更改工作目录。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    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    </a:t>
            </a:r>
            <a:r>
              <a:rPr lang="en-US" altLang="zh-CN" sz="2400" dirty="0">
                <a:latin typeface="+mn-ea"/>
              </a:rPr>
              <a:t>UNIX</a:t>
            </a:r>
            <a:r>
              <a:rPr lang="zh-CN" altLang="en-US" sz="2400" dirty="0">
                <a:latin typeface="+mn-ea"/>
              </a:rPr>
              <a:t>绝对路径是以‘</a:t>
            </a:r>
            <a:r>
              <a:rPr lang="en-US" altLang="zh-CN" sz="2400" dirty="0">
                <a:latin typeface="+mn-ea"/>
              </a:rPr>
              <a:t>/</a:t>
            </a:r>
            <a:r>
              <a:rPr lang="zh-CN" altLang="en-US" sz="2400" dirty="0">
                <a:latin typeface="+mn-ea"/>
              </a:rPr>
              <a:t>’（根目录）开始。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+mn-ea"/>
              </a:rPr>
              <a:t>    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Windows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则是以盘符开始。</a:t>
            </a:r>
            <a:endParaRPr lang="zh-CN" altLang="en-US" sz="2400" dirty="0">
              <a:solidFill>
                <a:schemeClr val="tx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           </a:t>
            </a: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文件和目录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22414" y="1778149"/>
            <a:ext cx="203132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五</a:t>
            </a:r>
            <a:r>
              <a:rPr lang="zh-CN" altLang="zh-CN" sz="2400" dirty="0"/>
              <a:t>、</a:t>
            </a:r>
            <a:r>
              <a:rPr lang="zh-CN" altLang="en-US" sz="2400" dirty="0"/>
              <a:t>起始目录</a:t>
            </a:r>
            <a:endParaRPr lang="zh-CN" altLang="zh-CN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1522730" y="2320290"/>
            <a:ext cx="10191115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         </a:t>
            </a:r>
            <a:r>
              <a:rPr lang="zh-CN" altLang="en-US" sz="2400" dirty="0">
                <a:solidFill>
                  <a:schemeClr val="tx1"/>
                </a:solidFill>
              </a:rPr>
              <a:t>登陆时，</a:t>
            </a:r>
            <a:r>
              <a:rPr lang="en-US" altLang="zh-CN" sz="2400" dirty="0"/>
              <a:t>s</a:t>
            </a:r>
            <a:r>
              <a:rPr lang="en-US" altLang="zh-CN" sz="2400" dirty="0">
                <a:solidFill>
                  <a:schemeClr val="tx1"/>
                </a:solidFill>
              </a:rPr>
              <a:t>hell</a:t>
            </a:r>
            <a:r>
              <a:rPr lang="zh-CN" altLang="en-US" sz="2400" dirty="0">
                <a:solidFill>
                  <a:schemeClr val="tx1"/>
                </a:solidFill>
              </a:rPr>
              <a:t>工作目录设置为起始目录（</a:t>
            </a:r>
            <a:r>
              <a:rPr lang="en-US" altLang="zh-CN" sz="2400" dirty="0">
                <a:solidFill>
                  <a:schemeClr val="tx1"/>
                </a:solidFill>
              </a:rPr>
              <a:t>home directory</a:t>
            </a:r>
            <a:r>
              <a:rPr lang="zh-CN" altLang="en-US" sz="2400" dirty="0">
                <a:solidFill>
                  <a:schemeClr val="tx1"/>
                </a:solidFill>
              </a:rPr>
              <a:t>）</a:t>
            </a:r>
            <a:r>
              <a:rPr lang="zh-CN" altLang="en-US" sz="2400" dirty="0"/>
              <a:t>，该起始目录从口令文件中相应用户的登陆项中取得（一般是‘</a:t>
            </a:r>
            <a:r>
              <a:rPr lang="en-US" altLang="zh-CN" sz="2400" dirty="0"/>
              <a:t>/home/</a:t>
            </a:r>
            <a:r>
              <a:rPr lang="zh-CN" altLang="en-US" sz="2400" dirty="0"/>
              <a:t>用户名’）。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          Windows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中，起始目录是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C:/User/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用户名。</a:t>
            </a: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           </a:t>
            </a: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输入和输出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22414" y="1778149"/>
            <a:ext cx="233910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一</a:t>
            </a:r>
            <a:r>
              <a:rPr lang="zh-CN" altLang="zh-CN" sz="2400" dirty="0"/>
              <a:t>、</a:t>
            </a:r>
            <a:r>
              <a:rPr lang="zh-CN" altLang="en-US" sz="2400" dirty="0"/>
              <a:t>文件描述符</a:t>
            </a:r>
            <a:endParaRPr lang="zh-CN" altLang="zh-CN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1522414" y="2348880"/>
            <a:ext cx="10191115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         </a:t>
            </a:r>
            <a:r>
              <a:rPr lang="zh-CN" altLang="en-US" sz="2400" dirty="0"/>
              <a:t>文件描述符（</a:t>
            </a:r>
            <a:r>
              <a:rPr lang="en-US" altLang="zh-CN" sz="2400" dirty="0"/>
              <a:t>file descriptor</a:t>
            </a:r>
            <a:r>
              <a:rPr lang="zh-CN" altLang="en-US" sz="2400" dirty="0"/>
              <a:t>）通常是一个小的非负整数，内核用以标识一个特定进程正在访问的文件。当内核打开一个现有文件或创建一个新文件时，它都返回一个文件描述符。在读、写文件时，可以使用这个文件描述符。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 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Windows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以句柄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(HANDLE)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描述一个打开的文件。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/>
              <a:t>二、标准输入、标准输出和标准出错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  </a:t>
            </a:r>
            <a:r>
              <a:rPr lang="zh-CN" altLang="en-US" sz="2400" dirty="0"/>
              <a:t>每当运行一个新程序时，所有的</a:t>
            </a:r>
            <a:r>
              <a:rPr lang="en-US" altLang="zh-CN" sz="2400" dirty="0"/>
              <a:t>shell</a:t>
            </a:r>
            <a:r>
              <a:rPr lang="zh-CN" altLang="en-US" sz="2400" dirty="0"/>
              <a:t>都为其打开</a:t>
            </a:r>
            <a:r>
              <a:rPr lang="en-US" altLang="zh-CN" sz="2400" dirty="0"/>
              <a:t>3</a:t>
            </a:r>
            <a:r>
              <a:rPr lang="zh-CN" altLang="en-US" sz="2400" dirty="0"/>
              <a:t>个文件描述符，即标准输入（</a:t>
            </a:r>
            <a:r>
              <a:rPr lang="en-US" altLang="zh-CN" sz="2400" dirty="0"/>
              <a:t>standard input</a:t>
            </a:r>
            <a:r>
              <a:rPr lang="zh-CN" altLang="en-US" sz="2400" dirty="0"/>
              <a:t>）、标准输出（</a:t>
            </a:r>
            <a:r>
              <a:rPr lang="en-US" altLang="zh-CN" sz="2400" dirty="0"/>
              <a:t>standard output</a:t>
            </a:r>
            <a:r>
              <a:rPr lang="zh-CN" altLang="en-US" sz="2400" dirty="0"/>
              <a:t>）以及标准错误（</a:t>
            </a:r>
            <a:r>
              <a:rPr lang="en-US" altLang="zh-CN" sz="2400" dirty="0"/>
              <a:t>standard error</a:t>
            </a:r>
            <a:r>
              <a:rPr lang="zh-CN" altLang="en-US" sz="2400" dirty="0"/>
              <a:t>）。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   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Windows 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非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GUI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程序支持标准输入、输出以及出错。</a:t>
            </a: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           </a:t>
            </a: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输入和输出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22414" y="1772816"/>
            <a:ext cx="10191115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二、标准输入、标准输出和标准出错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  </a:t>
            </a:r>
            <a:r>
              <a:rPr lang="zh-CN" altLang="en-US" sz="2400" dirty="0"/>
              <a:t>大多数</a:t>
            </a:r>
            <a:r>
              <a:rPr lang="en-US" altLang="zh-CN" sz="2400" dirty="0"/>
              <a:t>shell</a:t>
            </a:r>
            <a:r>
              <a:rPr lang="zh-CN" altLang="en-US" sz="2400" dirty="0"/>
              <a:t>都是提供一种方法，使其中任何一个或所有这</a:t>
            </a:r>
            <a:r>
              <a:rPr lang="en-US" altLang="zh-CN" sz="2400" dirty="0"/>
              <a:t>3</a:t>
            </a:r>
            <a:r>
              <a:rPr lang="zh-CN" altLang="en-US" sz="2400" dirty="0"/>
              <a:t>个描述符都能重新定向到某个文件。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         </a:t>
            </a:r>
            <a:r>
              <a:rPr lang="en-US" altLang="zh-CN" sz="2400" dirty="0"/>
              <a:t>ls &gt; </a:t>
            </a:r>
            <a:r>
              <a:rPr lang="en-US" altLang="zh-CN" sz="2400" dirty="0" err="1"/>
              <a:t>file.list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  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Windows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重定向方式与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UNIX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基本保持一致。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/>
              <a:t>          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教学目标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本课程侧重于对于</a:t>
            </a:r>
            <a:r>
              <a:rPr lang="en-US" altLang="zh-CN" dirty="0"/>
              <a:t>UNIX</a:t>
            </a:r>
            <a:r>
              <a:rPr lang="zh-CN" altLang="en-US" dirty="0"/>
              <a:t>运行机制以及开发接口的讲解、分析，并不侧重于</a:t>
            </a:r>
            <a:r>
              <a:rPr lang="en-US" altLang="zh-CN" dirty="0"/>
              <a:t>UNIX</a:t>
            </a:r>
            <a:r>
              <a:rPr lang="zh-CN" altLang="en-US" dirty="0"/>
              <a:t>应用。</a:t>
            </a:r>
            <a:endParaRPr lang="en-US" altLang="zh-CN" dirty="0"/>
          </a:p>
          <a:p>
            <a:pPr marL="0" indent="0" rtl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教学过程中会尽可能多的引入</a:t>
            </a:r>
            <a:r>
              <a:rPr lang="en-US" altLang="zh-CN" dirty="0"/>
              <a:t>Windows</a:t>
            </a:r>
            <a:r>
              <a:rPr lang="zh-CN" altLang="en-US" dirty="0"/>
              <a:t>相应内容进行对比分析。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输入和输出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22415" y="1772816"/>
            <a:ext cx="3851918" cy="474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三、不带缓冲的</a:t>
            </a:r>
            <a:r>
              <a:rPr lang="en-US" altLang="zh-CN" sz="2400" dirty="0"/>
              <a:t>I/O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  </a:t>
            </a:r>
            <a:r>
              <a:rPr lang="zh-CN" altLang="en-US" sz="2400" dirty="0"/>
              <a:t>函数</a:t>
            </a:r>
            <a:r>
              <a:rPr lang="en-US" altLang="zh-CN" sz="2400" dirty="0"/>
              <a:t>open</a:t>
            </a:r>
            <a:r>
              <a:rPr lang="zh-CN" altLang="en-US" sz="2400" dirty="0"/>
              <a:t>、</a:t>
            </a:r>
            <a:r>
              <a:rPr lang="en-US" altLang="zh-CN" sz="2400" dirty="0"/>
              <a:t>read</a:t>
            </a:r>
            <a:r>
              <a:rPr lang="zh-CN" altLang="en-US" sz="2400" dirty="0"/>
              <a:t>、</a:t>
            </a:r>
            <a:r>
              <a:rPr lang="en-US" altLang="zh-CN" sz="2400" dirty="0"/>
              <a:t>write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lseek</a:t>
            </a:r>
            <a:r>
              <a:rPr lang="zh-CN" altLang="en-US" sz="2400" dirty="0"/>
              <a:t>以及</a:t>
            </a:r>
            <a:r>
              <a:rPr lang="en-US" altLang="zh-CN" sz="2400" dirty="0"/>
              <a:t>close</a:t>
            </a:r>
            <a:r>
              <a:rPr lang="zh-CN" altLang="en-US" sz="2400" dirty="0"/>
              <a:t>提供了不带缓冲的</a:t>
            </a:r>
            <a:r>
              <a:rPr lang="en-US" altLang="zh-CN" sz="2400" dirty="0"/>
              <a:t>I/O</a:t>
            </a:r>
            <a:r>
              <a:rPr lang="zh-CN" altLang="en-US" sz="2400" dirty="0"/>
              <a:t>。这些函数都使用文件描述符。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         Windows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相应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I/O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函数使用</a:t>
            </a:r>
            <a:r>
              <a:rPr lang="en-US" altLang="zh-CN" sz="2400" dirty="0" err="1">
                <a:solidFill>
                  <a:schemeClr val="tx1">
                    <a:lumMod val="50000"/>
                  </a:schemeClr>
                </a:solidFill>
              </a:rPr>
              <a:t>CreateFile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、</a:t>
            </a:r>
            <a:r>
              <a:rPr lang="en-US" altLang="zh-CN" sz="2400" dirty="0" err="1">
                <a:solidFill>
                  <a:schemeClr val="tx1">
                    <a:lumMod val="50000"/>
                  </a:schemeClr>
                </a:solidFill>
              </a:rPr>
              <a:t>ReadFile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、</a:t>
            </a:r>
            <a:r>
              <a:rPr lang="en-US" altLang="zh-CN" sz="2400" dirty="0" err="1">
                <a:solidFill>
                  <a:schemeClr val="tx1">
                    <a:lumMod val="50000"/>
                  </a:schemeClr>
                </a:solidFill>
              </a:rPr>
              <a:t>WriteFile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、</a:t>
            </a:r>
            <a:r>
              <a:rPr lang="en-US" altLang="zh-CN" sz="2400" dirty="0" err="1">
                <a:solidFill>
                  <a:schemeClr val="tx1">
                    <a:lumMod val="50000"/>
                  </a:schemeClr>
                </a:solidFill>
              </a:rPr>
              <a:t>SetFilePointer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、</a:t>
            </a:r>
            <a:r>
              <a:rPr lang="en-US" altLang="zh-CN" sz="2400" dirty="0" err="1">
                <a:solidFill>
                  <a:schemeClr val="tx1">
                    <a:lumMod val="50000"/>
                  </a:schemeClr>
                </a:solidFill>
              </a:rPr>
              <a:t>CloseHandle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。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     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     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74333" y="620688"/>
            <a:ext cx="6582409" cy="61066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输入和输出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22414" y="1772816"/>
            <a:ext cx="10476653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三、不带缓冲的</a:t>
            </a:r>
            <a:r>
              <a:rPr lang="en-US" altLang="zh-CN" sz="2400" dirty="0"/>
              <a:t>I/O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  </a:t>
            </a:r>
            <a:r>
              <a:rPr lang="zh-CN" altLang="en-US" sz="2400" dirty="0"/>
              <a:t>头文件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unistd.h</a:t>
            </a:r>
            <a:r>
              <a:rPr lang="en-US" altLang="zh-CN" sz="2400" dirty="0"/>
              <a:t>&gt;</a:t>
            </a:r>
            <a:r>
              <a:rPr lang="zh-CN" altLang="en-US" sz="2400" dirty="0"/>
              <a:t>以及两个常量</a:t>
            </a:r>
            <a:r>
              <a:rPr lang="en-US" altLang="zh-CN" sz="2400" dirty="0"/>
              <a:t>STDIN_FILENO</a:t>
            </a:r>
            <a:r>
              <a:rPr lang="zh-CN" altLang="en-US" sz="2400" dirty="0"/>
              <a:t>和</a:t>
            </a:r>
            <a:r>
              <a:rPr lang="en-US" altLang="zh-CN" sz="2400" dirty="0"/>
              <a:t>STDOUT_FILENO</a:t>
            </a:r>
            <a:r>
              <a:rPr lang="zh-CN" altLang="en-US" sz="2400" dirty="0"/>
              <a:t>是</a:t>
            </a:r>
            <a:r>
              <a:rPr lang="en-US" altLang="zh-CN" sz="2400" dirty="0"/>
              <a:t>POSIX</a:t>
            </a:r>
            <a:r>
              <a:rPr lang="zh-CN" altLang="en-US" sz="2400" dirty="0"/>
              <a:t>标准的一部分，头文件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unistd.h</a:t>
            </a:r>
            <a:r>
              <a:rPr lang="en-US" altLang="zh-CN" sz="2400" dirty="0"/>
              <a:t>&gt;</a:t>
            </a:r>
            <a:r>
              <a:rPr lang="zh-CN" altLang="en-US" sz="2400" dirty="0"/>
              <a:t>包含了很多</a:t>
            </a:r>
            <a:r>
              <a:rPr lang="en-US" altLang="zh-CN" sz="2400" dirty="0"/>
              <a:t>UNIX</a:t>
            </a:r>
            <a:r>
              <a:rPr lang="zh-CN" altLang="en-US" sz="2400" dirty="0"/>
              <a:t>系统服务的函数原型，例如：</a:t>
            </a:r>
            <a:r>
              <a:rPr lang="en-US" altLang="zh-CN" sz="2400" dirty="0"/>
              <a:t>read</a:t>
            </a:r>
            <a:r>
              <a:rPr lang="zh-CN" altLang="en-US" sz="2400" dirty="0"/>
              <a:t>、</a:t>
            </a:r>
            <a:r>
              <a:rPr lang="en-US" altLang="zh-CN" sz="2400" dirty="0"/>
              <a:t>write</a:t>
            </a:r>
            <a:r>
              <a:rPr lang="zh-CN" altLang="en-US" sz="2400" dirty="0"/>
              <a:t>以及</a:t>
            </a:r>
            <a:r>
              <a:rPr lang="en-US" altLang="zh-CN" sz="2400" dirty="0"/>
              <a:t>STDIN_FILENO</a:t>
            </a:r>
            <a:r>
              <a:rPr lang="zh-CN" altLang="en-US" sz="2400" dirty="0"/>
              <a:t>和</a:t>
            </a:r>
            <a:r>
              <a:rPr lang="en-US" altLang="zh-CN" sz="2400" dirty="0"/>
              <a:t>STDOUT_FILENO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  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类似于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Windows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中的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&lt;</a:t>
            </a:r>
            <a:r>
              <a:rPr lang="en-US" altLang="zh-CN" sz="2400" dirty="0" err="1">
                <a:solidFill>
                  <a:schemeClr val="tx1">
                    <a:lumMod val="50000"/>
                  </a:schemeClr>
                </a:solidFill>
              </a:rPr>
              <a:t>windows.h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&gt;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。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输入和输出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7748" y="1772816"/>
            <a:ext cx="5098777" cy="6075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四、标准</a:t>
            </a:r>
            <a:r>
              <a:rPr lang="en-US" altLang="zh-CN" sz="2400" dirty="0"/>
              <a:t>I/O(</a:t>
            </a:r>
            <a:r>
              <a:rPr lang="zh-CN" altLang="en-US" sz="2400" dirty="0"/>
              <a:t>带缓冲的</a:t>
            </a:r>
            <a:r>
              <a:rPr lang="en-US" altLang="zh-CN" sz="2400" dirty="0"/>
              <a:t>I/O)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	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   </a:t>
            </a:r>
            <a:r>
              <a:rPr lang="zh-CN" altLang="en-US" sz="2400" dirty="0"/>
              <a:t>标准</a:t>
            </a:r>
            <a:r>
              <a:rPr lang="en-US" altLang="zh-CN" sz="2400" dirty="0"/>
              <a:t>I/O</a:t>
            </a:r>
            <a:r>
              <a:rPr lang="zh-CN" altLang="en-US" sz="2400" dirty="0"/>
              <a:t>函数为那些不带缓冲的</a:t>
            </a:r>
            <a:r>
              <a:rPr lang="en-US" altLang="zh-CN" sz="2400" dirty="0"/>
              <a:t>I/O</a:t>
            </a:r>
            <a:r>
              <a:rPr lang="zh-CN" altLang="en-US" sz="2400" dirty="0"/>
              <a:t>函数提供了一个带缓冲的接口。使用标准</a:t>
            </a:r>
            <a:r>
              <a:rPr lang="en-US" altLang="zh-CN" sz="2400" dirty="0"/>
              <a:t>I/O</a:t>
            </a:r>
            <a:r>
              <a:rPr lang="zh-CN" altLang="en-US" sz="2400" dirty="0"/>
              <a:t>函数无需担心如何选取最佳的缓冲区大小。使用标准</a:t>
            </a:r>
            <a:r>
              <a:rPr lang="en-US" altLang="zh-CN" sz="2400" dirty="0"/>
              <a:t>I/O</a:t>
            </a:r>
            <a:r>
              <a:rPr lang="zh-CN" altLang="en-US" sz="2400" dirty="0"/>
              <a:t>函数还简化了对输入行的处理（常常发生在</a:t>
            </a:r>
            <a:r>
              <a:rPr lang="en-US" altLang="zh-CN" sz="2400" dirty="0"/>
              <a:t>UNIX</a:t>
            </a:r>
            <a:r>
              <a:rPr lang="zh-CN" altLang="en-US" sz="2400" dirty="0"/>
              <a:t>的应用程序中）。例如，</a:t>
            </a:r>
            <a:r>
              <a:rPr lang="en-US" altLang="zh-CN" sz="2400" dirty="0" err="1"/>
              <a:t>fgets</a:t>
            </a:r>
            <a:r>
              <a:rPr lang="zh-CN" altLang="en-US" sz="2400" dirty="0"/>
              <a:t>函数读取一个完成行。</a:t>
            </a:r>
            <a:r>
              <a:rPr lang="en-US" altLang="zh-CN" sz="2400" dirty="0"/>
              <a:t> 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   </a:t>
            </a:r>
            <a:r>
              <a:rPr lang="zh-CN" altLang="en-US" sz="2400" dirty="0"/>
              <a:t>我们最熟悉的标准</a:t>
            </a:r>
            <a:r>
              <a:rPr lang="en-US" altLang="zh-CN" sz="2400" dirty="0"/>
              <a:t>I/O</a:t>
            </a:r>
            <a:r>
              <a:rPr lang="zh-CN" altLang="en-US" sz="2400" dirty="0"/>
              <a:t>函数是</a:t>
            </a:r>
            <a:r>
              <a:rPr lang="en-US" altLang="zh-CN" sz="2400" dirty="0" err="1"/>
              <a:t>printf</a:t>
            </a:r>
            <a:r>
              <a:rPr lang="zh-CN" altLang="en-US" sz="2400" dirty="0"/>
              <a:t>。在调用</a:t>
            </a:r>
            <a:r>
              <a:rPr lang="en-US" altLang="zh-CN" sz="2400" dirty="0" err="1"/>
              <a:t>printf</a:t>
            </a:r>
            <a:r>
              <a:rPr lang="zh-CN" altLang="en-US" sz="2400" dirty="0"/>
              <a:t>的程序中，总是包含在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stdio.h</a:t>
            </a:r>
            <a:r>
              <a:rPr lang="en-US" altLang="zh-CN" sz="2400" dirty="0"/>
              <a:t>&gt;</a:t>
            </a:r>
            <a:r>
              <a:rPr lang="zh-CN" altLang="en-US" sz="2400" dirty="0"/>
              <a:t>头文件中，该头文件包含了所有标准</a:t>
            </a:r>
            <a:r>
              <a:rPr lang="en-US" altLang="zh-CN" sz="2400" dirty="0"/>
              <a:t>I/O</a:t>
            </a:r>
            <a:r>
              <a:rPr lang="zh-CN" altLang="en-US" sz="2400" dirty="0"/>
              <a:t>函数的原型。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         Windows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在此处于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UNIX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完全相同。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	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  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6525" y="0"/>
            <a:ext cx="69723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程序和进程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94059" y="1700808"/>
            <a:ext cx="10476654" cy="740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一、程序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   </a:t>
            </a:r>
            <a:r>
              <a:rPr lang="zh-CN" altLang="en-US" sz="2400" dirty="0"/>
              <a:t>程序（</a:t>
            </a:r>
            <a:r>
              <a:rPr lang="en-US" altLang="zh-CN" sz="2400" dirty="0"/>
              <a:t>program</a:t>
            </a:r>
            <a:r>
              <a:rPr lang="zh-CN" altLang="en-US" sz="2400" dirty="0"/>
              <a:t>）是一个存储在磁盘上某个目录中的可执行文件。内核使用</a:t>
            </a:r>
            <a:r>
              <a:rPr lang="en-US" altLang="zh-CN" sz="2400" dirty="0"/>
              <a:t>exec</a:t>
            </a:r>
            <a:r>
              <a:rPr lang="zh-CN" altLang="en-US" sz="2400" dirty="0"/>
              <a:t>函数（</a:t>
            </a:r>
            <a:r>
              <a:rPr lang="en-US" altLang="zh-CN" sz="2400" dirty="0"/>
              <a:t>7</a:t>
            </a:r>
            <a:r>
              <a:rPr lang="zh-CN" altLang="en-US" sz="2400" dirty="0"/>
              <a:t>个</a:t>
            </a:r>
            <a:r>
              <a:rPr lang="en-US" altLang="zh-CN" sz="2400" dirty="0"/>
              <a:t>exec</a:t>
            </a:r>
            <a:r>
              <a:rPr lang="zh-CN" altLang="en-US" sz="2400" dirty="0"/>
              <a:t>函数之一），将程序读入内存，并执行程序。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 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   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Windows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执行程序</a:t>
            </a:r>
            <a:r>
              <a:rPr lang="en-US" altLang="zh-CN" sz="2400" dirty="0" err="1">
                <a:solidFill>
                  <a:schemeClr val="tx1">
                    <a:lumMod val="50000"/>
                  </a:schemeClr>
                </a:solidFill>
              </a:rPr>
              <a:t>WinExec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、</a:t>
            </a:r>
            <a:r>
              <a:rPr lang="en-US" altLang="zh-CN" sz="2400" dirty="0" err="1">
                <a:solidFill>
                  <a:schemeClr val="tx1">
                    <a:lumMod val="50000"/>
                  </a:schemeClr>
                </a:solidFill>
              </a:rPr>
              <a:t>ShellExecute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以及</a:t>
            </a:r>
            <a:r>
              <a:rPr lang="en-US" altLang="zh-CN" sz="2400" dirty="0" err="1">
                <a:solidFill>
                  <a:schemeClr val="tx1">
                    <a:lumMod val="50000"/>
                  </a:schemeClr>
                </a:solidFill>
              </a:rPr>
              <a:t>CreateProcess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。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/>
              <a:t>二、进程和进程</a:t>
            </a:r>
            <a:r>
              <a:rPr lang="en-US" altLang="zh-CN" sz="2400" dirty="0"/>
              <a:t>ID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         </a:t>
            </a:r>
            <a:r>
              <a:rPr lang="zh-CN" altLang="en-US" sz="2400" dirty="0"/>
              <a:t>程序的执行实例被称为进程（</a:t>
            </a:r>
            <a:r>
              <a:rPr lang="en-US" altLang="zh-CN" sz="2400" dirty="0"/>
              <a:t>process</a:t>
            </a:r>
            <a:r>
              <a:rPr lang="zh-CN" altLang="en-US" sz="2400" dirty="0"/>
              <a:t>）。某些操作系统用任务（</a:t>
            </a:r>
            <a:r>
              <a:rPr lang="en-US" altLang="zh-CN" sz="2400" dirty="0"/>
              <a:t>task</a:t>
            </a:r>
            <a:r>
              <a:rPr lang="zh-CN" altLang="en-US" sz="2400" dirty="0"/>
              <a:t>）表示正在被执行的程序。</a:t>
            </a:r>
            <a:r>
              <a:rPr lang="en-US" altLang="zh-CN" sz="2400" dirty="0"/>
              <a:t>UNIX</a:t>
            </a:r>
            <a:r>
              <a:rPr lang="zh-CN" altLang="en-US" sz="2400" dirty="0"/>
              <a:t>系统确保每个进程都有一个唯一的数字标识符，称为进程</a:t>
            </a:r>
            <a:r>
              <a:rPr lang="en-US" altLang="zh-CN" sz="2400" dirty="0"/>
              <a:t>ID</a:t>
            </a:r>
            <a:r>
              <a:rPr lang="zh-CN" altLang="en-US" sz="2400" dirty="0"/>
              <a:t>（</a:t>
            </a:r>
            <a:r>
              <a:rPr lang="en-US" altLang="zh-CN" sz="2400" dirty="0"/>
              <a:t>process ID</a:t>
            </a:r>
            <a:r>
              <a:rPr lang="zh-CN" altLang="en-US" sz="2400" dirty="0"/>
              <a:t>）。进程</a:t>
            </a:r>
            <a:r>
              <a:rPr lang="en-US" altLang="zh-CN" sz="2400" dirty="0"/>
              <a:t>ID</a:t>
            </a:r>
            <a:r>
              <a:rPr lang="zh-CN" altLang="en-US" sz="2400" dirty="0"/>
              <a:t>总是一个非负整数。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程序和进程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94059" y="1700808"/>
            <a:ext cx="4888385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二、进程和进程</a:t>
            </a:r>
            <a:r>
              <a:rPr lang="en-US" altLang="zh-CN" sz="2400" dirty="0"/>
              <a:t>ID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  </a:t>
            </a:r>
            <a:r>
              <a:rPr lang="en-US" altLang="zh-CN" sz="2400" dirty="0" err="1"/>
              <a:t>gitpid</a:t>
            </a:r>
            <a:r>
              <a:rPr lang="zh-CN" altLang="en-US" sz="2400" dirty="0"/>
              <a:t>函数获取进程</a:t>
            </a:r>
            <a:r>
              <a:rPr lang="en-US" altLang="zh-CN" sz="2400" dirty="0"/>
              <a:t>ID</a:t>
            </a:r>
            <a:r>
              <a:rPr lang="zh-CN" altLang="en-US" sz="2400" dirty="0"/>
              <a:t>，进程</a:t>
            </a:r>
            <a:r>
              <a:rPr lang="en-US" altLang="zh-CN" sz="2400" dirty="0"/>
              <a:t>ID</a:t>
            </a:r>
            <a:r>
              <a:rPr lang="zh-CN" altLang="en-US" sz="2400" dirty="0"/>
              <a:t>类型为</a:t>
            </a:r>
            <a:r>
              <a:rPr lang="en-US" altLang="zh-CN" sz="2400" dirty="0" err="1"/>
              <a:t>pid_t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         Windows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下程序访问进程通常通过句柄（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HANDLE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）进行，但可以通过</a:t>
            </a:r>
            <a:r>
              <a:rPr lang="en-US" altLang="zh-CN" sz="2400" dirty="0" err="1">
                <a:solidFill>
                  <a:schemeClr val="tx1">
                    <a:lumMod val="50000"/>
                  </a:schemeClr>
                </a:solidFill>
              </a:rPr>
              <a:t>GetCurrentProcessid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函数获取当前进程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ID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。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  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26460" y="1700808"/>
            <a:ext cx="5514975" cy="5157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程序和进程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94059" y="1700808"/>
            <a:ext cx="10505009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三、进程控制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  </a:t>
            </a:r>
            <a:r>
              <a:rPr lang="zh-CN" altLang="en-US" sz="2400" dirty="0"/>
              <a:t>有</a:t>
            </a:r>
            <a:r>
              <a:rPr lang="en-US" altLang="zh-CN" sz="2400" dirty="0"/>
              <a:t>3</a:t>
            </a:r>
            <a:r>
              <a:rPr lang="zh-CN" altLang="en-US" sz="2400" dirty="0"/>
              <a:t>个用于进程控制的主要函数：</a:t>
            </a:r>
            <a:r>
              <a:rPr lang="en-US" altLang="zh-CN" sz="2400" dirty="0"/>
              <a:t>fork</a:t>
            </a:r>
            <a:r>
              <a:rPr lang="zh-CN" altLang="en-US" sz="2400" dirty="0"/>
              <a:t>、</a:t>
            </a:r>
            <a:r>
              <a:rPr lang="en-US" altLang="zh-CN" sz="2400" dirty="0"/>
              <a:t>exec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waitpid</a:t>
            </a:r>
            <a:r>
              <a:rPr lang="zh-CN" altLang="en-US" sz="2400" dirty="0"/>
              <a:t>。（</a:t>
            </a:r>
            <a:r>
              <a:rPr lang="en-US" altLang="zh-CN" sz="2400" dirty="0"/>
              <a:t>exec</a:t>
            </a:r>
            <a:r>
              <a:rPr lang="zh-CN" altLang="en-US" sz="2400" dirty="0"/>
              <a:t>函数有</a:t>
            </a:r>
            <a:r>
              <a:rPr lang="en-US" altLang="zh-CN" sz="2400" dirty="0"/>
              <a:t>7</a:t>
            </a:r>
            <a:r>
              <a:rPr lang="zh-CN" altLang="en-US" sz="2400" dirty="0"/>
              <a:t>中变体，但经常把他们统称</a:t>
            </a:r>
            <a:r>
              <a:rPr lang="en-US" altLang="zh-CN" sz="2400" dirty="0"/>
              <a:t>exec</a:t>
            </a:r>
            <a:r>
              <a:rPr lang="zh-CN" altLang="en-US" sz="2400" dirty="0"/>
              <a:t>函数。）</a:t>
            </a:r>
            <a:r>
              <a:rPr lang="en-US" altLang="zh-CN" sz="2400" dirty="0"/>
              <a:t>     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          Windows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与其相对应得函数为</a:t>
            </a:r>
            <a:r>
              <a:rPr lang="en-US" altLang="zh-CN" sz="2400" dirty="0" err="1">
                <a:solidFill>
                  <a:schemeClr val="tx1">
                    <a:lumMod val="50000"/>
                  </a:schemeClr>
                </a:solidFill>
              </a:rPr>
              <a:t>CreateProcess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、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400" dirty="0" err="1">
                <a:solidFill>
                  <a:schemeClr val="tx1">
                    <a:lumMod val="50000"/>
                  </a:schemeClr>
                </a:solidFill>
              </a:rPr>
              <a:t>WinExec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和</a:t>
            </a:r>
            <a:r>
              <a:rPr lang="en-US" altLang="zh-CN" sz="2400" dirty="0" err="1">
                <a:solidFill>
                  <a:schemeClr val="tx1">
                    <a:lumMod val="50000"/>
                  </a:schemeClr>
                </a:solidFill>
              </a:rPr>
              <a:t>WaitForSingleObject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。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271" y="0"/>
            <a:ext cx="11992282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程序和进程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94059" y="1700808"/>
            <a:ext cx="10505009" cy="541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三、进程控制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/>
              <a:t> </a:t>
            </a:r>
            <a:r>
              <a:rPr lang="en-US" altLang="zh-CN" sz="2400" dirty="0" err="1"/>
              <a:t>fgets</a:t>
            </a:r>
            <a:r>
              <a:rPr lang="zh-CN" altLang="en-US" sz="2400" dirty="0"/>
              <a:t>一次读取一行。当键入文件结束符（通常是</a:t>
            </a:r>
            <a:r>
              <a:rPr lang="en-US" altLang="zh-CN" sz="2400" dirty="0" err="1"/>
              <a:t>Ctrl+D</a:t>
            </a:r>
            <a:r>
              <a:rPr lang="zh-CN" altLang="en-US" sz="2400" dirty="0"/>
              <a:t>）时，</a:t>
            </a:r>
            <a:r>
              <a:rPr lang="en-US" altLang="zh-CN" sz="2400" dirty="0" err="1"/>
              <a:t>fgets</a:t>
            </a:r>
            <a:r>
              <a:rPr lang="zh-CN" altLang="en-US" sz="2400" dirty="0"/>
              <a:t>返回</a:t>
            </a:r>
            <a:r>
              <a:rPr lang="en-US" altLang="zh-CN" sz="2400" dirty="0"/>
              <a:t>null</a:t>
            </a:r>
            <a:r>
              <a:rPr lang="zh-CN" altLang="en-US" sz="2400" dirty="0"/>
              <a:t>指针。</a:t>
            </a:r>
            <a:endParaRPr lang="en-US" altLang="zh-CN" sz="2400"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调用</a:t>
            </a:r>
            <a:r>
              <a:rPr lang="en-US" altLang="zh-CN" sz="2400" dirty="0"/>
              <a:t>fork</a:t>
            </a:r>
            <a:r>
              <a:rPr lang="zh-CN" altLang="en-US" sz="2400" dirty="0"/>
              <a:t>创建一个新进程。</a:t>
            </a:r>
            <a:r>
              <a:rPr lang="en-US" altLang="zh-CN" sz="2400" dirty="0"/>
              <a:t>fork</a:t>
            </a:r>
            <a:r>
              <a:rPr lang="zh-CN" altLang="en-US" sz="2400" dirty="0"/>
              <a:t>对父进程是调用进程的一个副本，我们称调用进程为父进程，新创建的进程为子进程。</a:t>
            </a:r>
            <a:r>
              <a:rPr lang="en-US" altLang="zh-CN" sz="2400" dirty="0"/>
              <a:t>fork</a:t>
            </a:r>
            <a:r>
              <a:rPr lang="zh-CN" altLang="en-US" sz="2400" dirty="0"/>
              <a:t>对父进程返回新的子进程的进程</a:t>
            </a:r>
            <a:r>
              <a:rPr lang="en-US" altLang="zh-CN" sz="2400" dirty="0"/>
              <a:t>ID</a:t>
            </a:r>
            <a:r>
              <a:rPr lang="zh-CN" altLang="en-US" sz="2400" dirty="0"/>
              <a:t>（一个非负整数），对子进程则返回</a:t>
            </a:r>
            <a:r>
              <a:rPr lang="en-US" altLang="zh-CN" sz="2400" dirty="0"/>
              <a:t>0</a:t>
            </a:r>
            <a:r>
              <a:rPr lang="zh-CN" altLang="en-US" sz="2400" dirty="0"/>
              <a:t>。因为</a:t>
            </a:r>
            <a:r>
              <a:rPr lang="en-US" altLang="zh-CN" sz="2400" dirty="0"/>
              <a:t>fork</a:t>
            </a:r>
            <a:r>
              <a:rPr lang="zh-CN" altLang="en-US" sz="2400" dirty="0"/>
              <a:t>创建一个新进程，所以说他被调用一次（由父进程），但返回两次（分别在父进程中和子进程中）。</a:t>
            </a:r>
            <a:endParaRPr lang="en-US" altLang="zh-CN" sz="2400"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在子进程中，调用</a:t>
            </a:r>
            <a:r>
              <a:rPr lang="en-US" altLang="zh-CN" sz="2400" dirty="0" err="1"/>
              <a:t>execlp</a:t>
            </a:r>
            <a:r>
              <a:rPr lang="zh-CN" altLang="en-US" sz="2400" dirty="0"/>
              <a:t>以执行从标准输入读入的命令。这就用新的程序文件替换了子进程原先执行的程序文件。</a:t>
            </a:r>
            <a:r>
              <a:rPr lang="en-US" altLang="zh-CN" sz="2400" dirty="0"/>
              <a:t>fork</a:t>
            </a:r>
            <a:r>
              <a:rPr lang="zh-CN" altLang="en-US" sz="2400" dirty="0"/>
              <a:t>和跟随其后的</a:t>
            </a:r>
            <a:r>
              <a:rPr lang="en-US" altLang="zh-CN" sz="2400" dirty="0"/>
              <a:t>exec</a:t>
            </a:r>
            <a:r>
              <a:rPr lang="zh-CN" altLang="en-US" sz="2400" dirty="0"/>
              <a:t>两者的组合就是某些操作系统所称的产生（</a:t>
            </a:r>
            <a:r>
              <a:rPr lang="en-US" altLang="zh-CN" sz="2400" dirty="0"/>
              <a:t>spawn</a:t>
            </a:r>
            <a:r>
              <a:rPr lang="zh-CN" altLang="en-US" sz="2400" dirty="0"/>
              <a:t>）一个新进程。在</a:t>
            </a:r>
            <a:r>
              <a:rPr lang="en-US" altLang="zh-CN" sz="2400" dirty="0"/>
              <a:t>UNXI</a:t>
            </a:r>
            <a:r>
              <a:rPr lang="zh-CN" altLang="en-US" sz="2400" dirty="0"/>
              <a:t>系统中，这两部分分离成两个独立的函数。</a:t>
            </a:r>
            <a:endParaRPr lang="en-US" altLang="zh-CN" sz="2400"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父进程通过调用</a:t>
            </a:r>
            <a:r>
              <a:rPr lang="en-US" altLang="zh-CN" sz="2400" dirty="0" err="1"/>
              <a:t>waitpid</a:t>
            </a:r>
            <a:r>
              <a:rPr lang="zh-CN" altLang="en-US" sz="2400" dirty="0"/>
              <a:t>等待子进程终止。</a:t>
            </a:r>
            <a:r>
              <a:rPr lang="en-US" altLang="zh-CN" sz="2400" dirty="0" err="1"/>
              <a:t>waitpid</a:t>
            </a:r>
            <a:r>
              <a:rPr lang="zh-CN" altLang="en-US" sz="2400" dirty="0"/>
              <a:t>函数通过</a:t>
            </a:r>
            <a:r>
              <a:rPr lang="en-US" altLang="zh-CN" sz="2400" dirty="0"/>
              <a:t>status</a:t>
            </a:r>
            <a:r>
              <a:rPr lang="zh-CN" altLang="en-US" sz="2400" dirty="0"/>
              <a:t>变量返回子进程的终止状态。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程序和进程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94059" y="1700808"/>
            <a:ext cx="10505009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四、线程和线程</a:t>
            </a:r>
            <a:r>
              <a:rPr lang="en-US" altLang="zh-CN" sz="2400" dirty="0"/>
              <a:t>ID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 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   </a:t>
            </a:r>
            <a:r>
              <a:rPr lang="zh-CN" altLang="en-US" sz="2400" dirty="0"/>
              <a:t>一个进程内的所有线程共享同一地址空间、文件描述符、栈以及与进程相关的属性。因为它们能访问同一存储区，所以各线程在访问共享数据时需要采取同步措施以避免不一致性。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  </a:t>
            </a:r>
            <a:r>
              <a:rPr lang="zh-CN" altLang="en-US" sz="2400" dirty="0"/>
              <a:t>与进程相同，线程也用</a:t>
            </a:r>
            <a:r>
              <a:rPr lang="en-US" altLang="zh-CN" sz="2400" dirty="0"/>
              <a:t>ID</a:t>
            </a:r>
            <a:r>
              <a:rPr lang="zh-CN" altLang="en-US" sz="2400" dirty="0"/>
              <a:t>标识。但是，线程</a:t>
            </a:r>
            <a:r>
              <a:rPr lang="en-US" altLang="zh-CN" sz="2400" dirty="0"/>
              <a:t>ID</a:t>
            </a:r>
            <a:r>
              <a:rPr lang="zh-CN" altLang="en-US" sz="2400" dirty="0"/>
              <a:t>只在它所属的进程内起作用。一个进程中线程</a:t>
            </a:r>
            <a:r>
              <a:rPr lang="en-US" altLang="zh-CN" sz="2400" dirty="0"/>
              <a:t>ID</a:t>
            </a:r>
            <a:r>
              <a:rPr lang="zh-CN" altLang="en-US" sz="2400" dirty="0"/>
              <a:t>在另一个进程中没有意义。当在一进程中对某个特定线程进行处理时，我们可以使用该线程的</a:t>
            </a:r>
            <a:r>
              <a:rPr lang="en-US" altLang="zh-CN" sz="2400" dirty="0"/>
              <a:t>ID</a:t>
            </a:r>
            <a:r>
              <a:rPr lang="zh-CN" altLang="en-US" sz="2400" dirty="0"/>
              <a:t>引用它。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  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Windows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中线程主要通过句柄（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HANDLE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）访问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,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但其也具有线程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ID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。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出错处理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94155" y="1700530"/>
            <a:ext cx="3623945" cy="5059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         </a:t>
            </a:r>
            <a:r>
              <a:rPr lang="zh-CN" altLang="en-US" sz="2400" dirty="0">
                <a:solidFill>
                  <a:schemeClr val="tx1"/>
                </a:solidFill>
              </a:rPr>
              <a:t>当</a:t>
            </a:r>
            <a:r>
              <a:rPr lang="en-US" altLang="zh-CN" sz="2400" dirty="0">
                <a:solidFill>
                  <a:schemeClr val="tx1"/>
                </a:solidFill>
              </a:rPr>
              <a:t>UINX</a:t>
            </a:r>
            <a:r>
              <a:rPr lang="zh-CN" altLang="en-US" sz="2400" dirty="0">
                <a:solidFill>
                  <a:schemeClr val="tx1"/>
                </a:solidFill>
              </a:rPr>
              <a:t>系统函数出错时，通常会返回一个负值（有一些函数出错时会有另外一些约定，例如：返回</a:t>
            </a:r>
            <a:r>
              <a:rPr lang="en-US" altLang="zh-CN" sz="2400" dirty="0">
                <a:solidFill>
                  <a:schemeClr val="tx1"/>
                </a:solidFill>
              </a:rPr>
              <a:t>null</a:t>
            </a:r>
            <a:r>
              <a:rPr lang="zh-CN" altLang="zh-CN" sz="2400" dirty="0">
                <a:solidFill>
                  <a:schemeClr val="tx1"/>
                </a:solidFill>
              </a:rPr>
              <a:t>指针</a:t>
            </a:r>
            <a:r>
              <a:rPr lang="zh-CN" altLang="en-US" sz="2400" dirty="0">
                <a:solidFill>
                  <a:schemeClr val="tx1"/>
                </a:solidFill>
              </a:rPr>
              <a:t>），而且整形变量</a:t>
            </a:r>
            <a:r>
              <a:rPr lang="en-US" altLang="zh-CN" sz="2400" dirty="0">
                <a:solidFill>
                  <a:schemeClr val="tx1"/>
                </a:solidFill>
              </a:rPr>
              <a:t>errno</a:t>
            </a:r>
            <a:r>
              <a:rPr lang="zh-CN" altLang="en-US" sz="2400" dirty="0">
                <a:solidFill>
                  <a:schemeClr val="tx1"/>
                </a:solidFill>
              </a:rPr>
              <a:t>通常被设置为具有特定信息的值。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        文件</a:t>
            </a:r>
            <a:r>
              <a:rPr lang="en-US" altLang="zh-CN" sz="2400" dirty="0">
                <a:solidFill>
                  <a:schemeClr val="tx1"/>
                </a:solidFill>
              </a:rPr>
              <a:t>&lt;errno.h&gt;</a:t>
            </a:r>
            <a:r>
              <a:rPr lang="zh-CN" altLang="en-US" sz="2400" dirty="0">
                <a:solidFill>
                  <a:schemeClr val="tx1"/>
                </a:solidFill>
              </a:rPr>
              <a:t>中定义了</a:t>
            </a:r>
            <a:r>
              <a:rPr lang="en-US" altLang="zh-CN" sz="2400" dirty="0">
                <a:solidFill>
                  <a:schemeClr val="tx1"/>
                </a:solidFill>
              </a:rPr>
              <a:t>errno</a:t>
            </a:r>
            <a:r>
              <a:rPr lang="zh-CN" altLang="zh-CN" sz="2400" dirty="0">
                <a:solidFill>
                  <a:schemeClr val="tx1"/>
                </a:solidFill>
              </a:rPr>
              <a:t>以及可与赋予它的各种常量。这些常量都以字符</a:t>
            </a:r>
            <a:r>
              <a:rPr lang="en-US" altLang="zh-CN" sz="2400" dirty="0">
                <a:solidFill>
                  <a:schemeClr val="tx1"/>
                </a:solidFill>
              </a:rPr>
              <a:t>E</a:t>
            </a:r>
            <a:r>
              <a:rPr lang="zh-CN" altLang="en-US" sz="2400" dirty="0">
                <a:solidFill>
                  <a:schemeClr val="tx1"/>
                </a:solidFill>
              </a:rPr>
              <a:t>开头。</a:t>
            </a:r>
            <a:r>
              <a:rPr lang="en-US" altLang="zh-CN" sz="2400" dirty="0">
                <a:solidFill>
                  <a:schemeClr val="tx1"/>
                </a:solidFill>
              </a:rPr>
              <a:t>UNIX</a:t>
            </a:r>
            <a:r>
              <a:rPr lang="zh-CN" altLang="zh-CN" sz="2400" dirty="0">
                <a:solidFill>
                  <a:schemeClr val="tx1"/>
                </a:solidFill>
              </a:rPr>
              <a:t>系统手册第</a:t>
            </a:r>
            <a:r>
              <a:rPr lang="en-US" altLang="zh-CN" sz="2400" dirty="0">
                <a:solidFill>
                  <a:schemeClr val="tx1"/>
                </a:solidFill>
              </a:rPr>
              <a:t>2</a:t>
            </a:r>
            <a:r>
              <a:rPr lang="zh-CN" altLang="en-US" sz="2400" dirty="0">
                <a:solidFill>
                  <a:schemeClr val="tx1"/>
                </a:solidFill>
              </a:rPr>
              <a:t>部分的第</a:t>
            </a:r>
            <a:r>
              <a:rPr lang="en-US" altLang="zh-CN" sz="2400" dirty="0">
                <a:solidFill>
                  <a:schemeClr val="tx1"/>
                </a:solidFill>
              </a:rPr>
              <a:t>1</a:t>
            </a:r>
            <a:r>
              <a:rPr lang="zh-CN" altLang="en-US" sz="2400" dirty="0">
                <a:solidFill>
                  <a:schemeClr val="tx1"/>
                </a:solidFill>
              </a:rPr>
              <a:t>页，</a:t>
            </a:r>
            <a:r>
              <a:rPr lang="en-US" altLang="zh-CN" sz="2400" dirty="0">
                <a:solidFill>
                  <a:schemeClr val="tx1"/>
                </a:solidFill>
              </a:rPr>
              <a:t>intro(2)</a:t>
            </a:r>
            <a:r>
              <a:rPr lang="zh-CN" altLang="en-US" sz="2400" dirty="0">
                <a:solidFill>
                  <a:schemeClr val="tx1"/>
                </a:solidFill>
              </a:rPr>
              <a:t>列出了所有这些常量</a:t>
            </a:r>
            <a:r>
              <a:rPr lang="en-US" altLang="zh-CN" sz="2400" dirty="0">
                <a:solidFill>
                  <a:schemeClr val="tx1"/>
                </a:solidFill>
              </a:rPr>
              <a:t>(LINUX</a:t>
            </a:r>
            <a:r>
              <a:rPr lang="zh-CN" altLang="zh-CN" sz="2400" dirty="0">
                <a:solidFill>
                  <a:schemeClr val="tx1"/>
                </a:solidFill>
              </a:rPr>
              <a:t>中出错常量在</a:t>
            </a:r>
            <a:r>
              <a:rPr lang="en-US" altLang="zh-CN" sz="2400" dirty="0">
                <a:solidFill>
                  <a:schemeClr val="tx1"/>
                </a:solidFill>
              </a:rPr>
              <a:t>errno</a:t>
            </a:r>
            <a:r>
              <a:rPr lang="zh-CN" altLang="en-US" sz="2400" dirty="0">
                <a:solidFill>
                  <a:schemeClr val="tx1"/>
                </a:solidFill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</a:rPr>
              <a:t>3</a:t>
            </a:r>
            <a:r>
              <a:rPr lang="zh-CN" altLang="en-US" sz="2400" dirty="0">
                <a:solidFill>
                  <a:schemeClr val="tx1"/>
                </a:solidFill>
              </a:rPr>
              <a:t>）手册页中列出</a:t>
            </a:r>
            <a:r>
              <a:rPr lang="en-US" altLang="zh-CN" sz="2400" dirty="0">
                <a:solidFill>
                  <a:schemeClr val="tx1"/>
                </a:solidFill>
              </a:rPr>
              <a:t>)</a:t>
            </a:r>
            <a:r>
              <a:rPr lang="zh-CN" altLang="en-US" sz="2400" dirty="0">
                <a:solidFill>
                  <a:schemeClr val="tx1"/>
                </a:solidFill>
              </a:rPr>
              <a:t>。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24145" y="-52070"/>
            <a:ext cx="6971665" cy="69011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教学大纲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32238" y="1919287"/>
            <a:ext cx="4324350" cy="4238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sym typeface="+mn-ea"/>
              </a:rPr>
              <a:t>出错处理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22634" y="1730018"/>
            <a:ext cx="10505009" cy="5059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         POSIX</a:t>
            </a:r>
            <a:r>
              <a:rPr lang="zh-CN" altLang="zh-CN" sz="2400" dirty="0">
                <a:solidFill>
                  <a:schemeClr val="tx1"/>
                </a:solidFill>
              </a:rPr>
              <a:t>和</a:t>
            </a:r>
            <a:r>
              <a:rPr lang="en-US" altLang="zh-CN" sz="2400" dirty="0">
                <a:solidFill>
                  <a:schemeClr val="tx1"/>
                </a:solidFill>
              </a:rPr>
              <a:t>ISO C</a:t>
            </a:r>
            <a:r>
              <a:rPr lang="zh-CN" altLang="zh-CN" sz="2400" dirty="0">
                <a:solidFill>
                  <a:schemeClr val="tx1"/>
                </a:solidFill>
              </a:rPr>
              <a:t>将</a:t>
            </a:r>
            <a:r>
              <a:rPr lang="en-US" altLang="zh-CN" sz="2400" dirty="0">
                <a:solidFill>
                  <a:schemeClr val="tx1"/>
                </a:solidFill>
              </a:rPr>
              <a:t>errno</a:t>
            </a:r>
            <a:r>
              <a:rPr lang="zh-CN" altLang="en-US" sz="2400" dirty="0">
                <a:solidFill>
                  <a:schemeClr val="tx1"/>
                </a:solidFill>
              </a:rPr>
              <a:t>定义为一个符号，它拓展成为一个可修改的整形左值（</a:t>
            </a:r>
            <a:r>
              <a:rPr lang="en-US" altLang="zh-CN" sz="2400" dirty="0">
                <a:solidFill>
                  <a:schemeClr val="tx1"/>
                </a:solidFill>
              </a:rPr>
              <a:t>lvalue</a:t>
            </a:r>
            <a:r>
              <a:rPr lang="zh-CN" altLang="en-US" sz="2400" dirty="0">
                <a:solidFill>
                  <a:schemeClr val="tx1"/>
                </a:solidFill>
              </a:rPr>
              <a:t>）。它可以是一个包含出错编号的整数，也可以是一个返回出错编号的指针的函数。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         </a:t>
            </a:r>
            <a:r>
              <a:rPr lang="zh-CN" altLang="zh-CN" sz="2400" dirty="0">
                <a:solidFill>
                  <a:schemeClr val="tx1"/>
                </a:solidFill>
              </a:rPr>
              <a:t>支持线程的系统中，为使每个线程都有自己局部的</a:t>
            </a:r>
            <a:r>
              <a:rPr lang="en-US" altLang="zh-CN" sz="2400" dirty="0">
                <a:solidFill>
                  <a:schemeClr val="tx1"/>
                </a:solidFill>
              </a:rPr>
              <a:t>errno</a:t>
            </a:r>
            <a:r>
              <a:rPr lang="zh-CN" altLang="en-US" sz="2400" dirty="0">
                <a:solidFill>
                  <a:schemeClr val="tx1"/>
                </a:solidFill>
              </a:rPr>
              <a:t>（避免相互干扰），一般将</a:t>
            </a:r>
            <a:r>
              <a:rPr lang="en-US" altLang="zh-CN" sz="2400" dirty="0">
                <a:solidFill>
                  <a:schemeClr val="tx1"/>
                </a:solidFill>
              </a:rPr>
              <a:t>errno</a:t>
            </a:r>
            <a:r>
              <a:rPr lang="zh-CN" altLang="en-US" sz="2400" dirty="0">
                <a:solidFill>
                  <a:schemeClr val="tx1"/>
                </a:solidFill>
              </a:rPr>
              <a:t>定义为函数。例如，</a:t>
            </a:r>
            <a:r>
              <a:rPr lang="en-US" altLang="zh-CN" sz="2400" dirty="0">
                <a:solidFill>
                  <a:schemeClr val="tx1"/>
                </a:solidFill>
              </a:rPr>
              <a:t>Linux</a:t>
            </a:r>
            <a:r>
              <a:rPr lang="zh-CN" altLang="en-US" sz="2400" dirty="0">
                <a:solidFill>
                  <a:schemeClr val="tx1"/>
                </a:solidFill>
              </a:rPr>
              <a:t>将</a:t>
            </a:r>
            <a:r>
              <a:rPr lang="en-US" altLang="zh-CN" sz="2400" dirty="0">
                <a:solidFill>
                  <a:schemeClr val="tx1"/>
                </a:solidFill>
              </a:rPr>
              <a:t>errno</a:t>
            </a:r>
            <a:r>
              <a:rPr lang="zh-CN" altLang="en-US" sz="2400" dirty="0">
                <a:solidFill>
                  <a:schemeClr val="tx1"/>
                </a:solidFill>
              </a:rPr>
              <a:t>定义为如下形式：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        </a:t>
            </a:r>
            <a:r>
              <a:rPr lang="en-US" altLang="zh-CN" sz="2400" dirty="0">
                <a:solidFill>
                  <a:schemeClr val="tx1"/>
                </a:solidFill>
              </a:rPr>
              <a:t>extern int *__errno_location(void);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         #define errno (*__errno_location())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         </a:t>
            </a:r>
            <a:r>
              <a:rPr lang="zh-CN" altLang="zh-CN" sz="2400" dirty="0">
                <a:solidFill>
                  <a:schemeClr val="accent5">
                    <a:lumMod val="75000"/>
                  </a:schemeClr>
                </a:solidFill>
              </a:rPr>
              <a:t>为什么要加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</a:rPr>
              <a:t>*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号？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         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Windows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通过使用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GetLastError()</a:t>
            </a:r>
            <a:r>
              <a:rPr lang="zh-CN" altLang="zh-CN" sz="2400" dirty="0">
                <a:solidFill>
                  <a:schemeClr val="tx1">
                    <a:lumMod val="50000"/>
                  </a:schemeClr>
                </a:solidFill>
              </a:rPr>
              <a:t>函数获取错误码，它也支持多线程调用。</a:t>
            </a:r>
            <a:endParaRPr lang="zh-CN" altLang="zh-CN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zh-CN" sz="2400" dirty="0">
                <a:solidFill>
                  <a:schemeClr val="tx1">
                    <a:lumMod val="50000"/>
                  </a:schemeClr>
                </a:solidFill>
              </a:rPr>
              <a:t>          </a:t>
            </a:r>
            <a:r>
              <a:rPr lang="zh-CN" altLang="zh-CN" sz="2400" dirty="0">
                <a:solidFill>
                  <a:schemeClr val="tx1"/>
                </a:solidFill>
              </a:rPr>
              <a:t>对于</a:t>
            </a:r>
            <a:r>
              <a:rPr lang="en-US" altLang="zh-CN" sz="2400" dirty="0">
                <a:solidFill>
                  <a:schemeClr val="tx1"/>
                </a:solidFill>
              </a:rPr>
              <a:t>errno</a:t>
            </a:r>
            <a:r>
              <a:rPr lang="zh-CN" altLang="zh-CN" sz="2400" dirty="0">
                <a:solidFill>
                  <a:schemeClr val="tx1"/>
                </a:solidFill>
              </a:rPr>
              <a:t>应当注意两条规则。第一条规则是：如果没有出错，其值不会被例程清除。因此，仅当函数的返回值指明出错时，才检验其值。第二条规则是：任何函数都不会将</a:t>
            </a:r>
            <a:r>
              <a:rPr lang="en-US" altLang="zh-CN" sz="2400" dirty="0">
                <a:solidFill>
                  <a:schemeClr val="tx1"/>
                </a:solidFill>
              </a:rPr>
              <a:t>errno</a:t>
            </a:r>
            <a:r>
              <a:rPr lang="zh-CN" altLang="en-US" sz="2400" dirty="0">
                <a:solidFill>
                  <a:schemeClr val="tx1"/>
                </a:solidFill>
              </a:rPr>
              <a:t>值设置为</a:t>
            </a:r>
            <a:r>
              <a:rPr lang="en-US" altLang="zh-CN" sz="2400" dirty="0">
                <a:solidFill>
                  <a:schemeClr val="tx1"/>
                </a:solidFill>
              </a:rPr>
              <a:t>0</a:t>
            </a:r>
            <a:r>
              <a:rPr lang="zh-CN" altLang="en-US" sz="2400" dirty="0">
                <a:solidFill>
                  <a:schemeClr val="tx1"/>
                </a:solidFill>
              </a:rPr>
              <a:t>，而且在</a:t>
            </a:r>
            <a:r>
              <a:rPr lang="en-US" altLang="zh-CN" sz="2400" dirty="0">
                <a:solidFill>
                  <a:schemeClr val="tx1"/>
                </a:solidFill>
              </a:rPr>
              <a:t>&lt;errno.h&gt;</a:t>
            </a:r>
            <a:r>
              <a:rPr lang="zh-CN" altLang="zh-CN" sz="2400" dirty="0">
                <a:solidFill>
                  <a:schemeClr val="tx1"/>
                </a:solidFill>
              </a:rPr>
              <a:t>中定义的所有常量都不为</a:t>
            </a:r>
            <a:r>
              <a:rPr lang="en-US" altLang="zh-CN" sz="2400" dirty="0">
                <a:solidFill>
                  <a:schemeClr val="tx1"/>
                </a:solidFill>
              </a:rPr>
              <a:t>0</a:t>
            </a:r>
            <a:r>
              <a:rPr lang="zh-CN" altLang="en-US" sz="2400" dirty="0">
                <a:solidFill>
                  <a:schemeClr val="tx1"/>
                </a:solidFill>
              </a:rPr>
              <a:t>。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         UNXI</a:t>
            </a:r>
            <a:r>
              <a:rPr lang="zh-CN" altLang="en-US" sz="2400" dirty="0">
                <a:solidFill>
                  <a:schemeClr val="tx1"/>
                </a:solidFill>
              </a:rPr>
              <a:t>可以直接对</a:t>
            </a:r>
            <a:r>
              <a:rPr lang="en-US" altLang="zh-CN" sz="2400" dirty="0">
                <a:solidFill>
                  <a:schemeClr val="tx1"/>
                </a:solidFill>
              </a:rPr>
              <a:t>errno</a:t>
            </a:r>
            <a:r>
              <a:rPr lang="zh-CN" altLang="zh-CN" sz="2400" dirty="0">
                <a:solidFill>
                  <a:schemeClr val="tx1"/>
                </a:solidFill>
              </a:rPr>
              <a:t>进行赋值。</a:t>
            </a:r>
            <a:endParaRPr lang="zh-CN" altLang="zh-CN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zh-CN" sz="2400" dirty="0">
                <a:solidFill>
                  <a:schemeClr val="tx1"/>
                </a:solidFill>
              </a:rPr>
              <a:t>          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Windows</a:t>
            </a:r>
            <a:r>
              <a:rPr lang="zh-CN" altLang="zh-CN" sz="2400" dirty="0">
                <a:solidFill>
                  <a:schemeClr val="tx1">
                    <a:lumMod val="50000"/>
                  </a:schemeClr>
                </a:solidFill>
              </a:rPr>
              <a:t>中通过调用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SetLastError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函数设置错误码。</a:t>
            </a: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sym typeface="+mn-ea"/>
              </a:rPr>
              <a:t>出错处理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22730" y="1729740"/>
            <a:ext cx="5245735" cy="5716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         C</a:t>
            </a:r>
            <a:r>
              <a:rPr lang="zh-CN" altLang="zh-CN" sz="2400" dirty="0">
                <a:solidFill>
                  <a:schemeClr val="tx1"/>
                </a:solidFill>
              </a:rPr>
              <a:t>标准定义了两个函数，用于打印出错信息。</a:t>
            </a:r>
            <a:endParaRPr lang="zh-CN" altLang="zh-CN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zh-CN" sz="2400" dirty="0">
                <a:solidFill>
                  <a:schemeClr val="tx1"/>
                </a:solidFill>
              </a:rPr>
              <a:t>         </a:t>
            </a:r>
            <a:r>
              <a:rPr lang="en-US" altLang="zh-CN" sz="2400" dirty="0">
                <a:solidFill>
                  <a:schemeClr val="tx1"/>
                </a:solidFill>
              </a:rPr>
              <a:t>#include&lt;string.h&gt;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zh-CN" sz="2400" dirty="0">
                <a:solidFill>
                  <a:schemeClr val="tx1"/>
                </a:solidFill>
              </a:rPr>
              <a:t>          </a:t>
            </a:r>
            <a:r>
              <a:rPr lang="en-US" altLang="zh-CN" sz="2400" dirty="0">
                <a:solidFill>
                  <a:schemeClr val="tx1"/>
                </a:solidFill>
              </a:rPr>
              <a:t>char *strerror(int errnum);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         errnum</a:t>
            </a:r>
            <a:r>
              <a:rPr lang="zh-CN" altLang="zh-CN" sz="2400" dirty="0">
                <a:solidFill>
                  <a:schemeClr val="tx1"/>
                </a:solidFill>
              </a:rPr>
              <a:t>就是</a:t>
            </a:r>
            <a:r>
              <a:rPr lang="en-US" altLang="zh-CN" sz="2400" dirty="0">
                <a:solidFill>
                  <a:schemeClr val="tx1"/>
                </a:solidFill>
              </a:rPr>
              <a:t>errno</a:t>
            </a:r>
            <a:r>
              <a:rPr lang="zh-CN" altLang="en-US" sz="2400" dirty="0">
                <a:solidFill>
                  <a:schemeClr val="tx1"/>
                </a:solidFill>
              </a:rPr>
              <a:t>的值，返回错误描述字符串。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zh-CN" sz="2400" dirty="0">
                <a:solidFill>
                  <a:schemeClr val="tx1"/>
                </a:solidFill>
              </a:rPr>
              <a:t>          </a:t>
            </a:r>
            <a:r>
              <a:rPr lang="en-US" altLang="zh-CN" sz="2400" dirty="0">
                <a:solidFill>
                  <a:schemeClr val="tx1"/>
                </a:solidFill>
              </a:rPr>
              <a:t>#include&lt;stdio.h&gt;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         void perror(const char *msg);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         </a:t>
            </a:r>
            <a:r>
              <a:rPr lang="zh-CN" altLang="en-US" sz="2400" dirty="0">
                <a:solidFill>
                  <a:schemeClr val="tx1"/>
                </a:solidFill>
              </a:rPr>
              <a:t>向标准出错打印错误信息</a:t>
            </a:r>
            <a:r>
              <a:rPr lang="zh-CN" altLang="zh-CN" sz="2400" dirty="0">
                <a:solidFill>
                  <a:schemeClr val="tx1"/>
                </a:solidFill>
              </a:rPr>
              <a:t>，</a:t>
            </a:r>
            <a:r>
              <a:rPr lang="zh-CN" altLang="zh-CN" sz="2400" dirty="0">
                <a:solidFill>
                  <a:schemeClr val="tx1"/>
                </a:solidFill>
              </a:rPr>
              <a:t>它首先输出由</a:t>
            </a:r>
            <a:r>
              <a:rPr lang="en-US" altLang="zh-CN" sz="2400" dirty="0">
                <a:solidFill>
                  <a:schemeClr val="tx1"/>
                </a:solidFill>
              </a:rPr>
              <a:t>msg</a:t>
            </a:r>
            <a:r>
              <a:rPr lang="zh-CN" altLang="en-US" sz="2400" dirty="0">
                <a:solidFill>
                  <a:schemeClr val="tx1"/>
                </a:solidFill>
              </a:rPr>
              <a:t>指向的字符串，然后是一个冒号，一个空格，接着是对应于</a:t>
            </a:r>
            <a:r>
              <a:rPr lang="en-US" altLang="zh-CN" sz="2400" dirty="0">
                <a:solidFill>
                  <a:schemeClr val="tx1"/>
                </a:solidFill>
              </a:rPr>
              <a:t>errno</a:t>
            </a:r>
            <a:r>
              <a:rPr lang="zh-CN" altLang="en-US" sz="2400" dirty="0">
                <a:solidFill>
                  <a:schemeClr val="tx1"/>
                </a:solidFill>
              </a:rPr>
              <a:t>值的出错消息，最后是一个换行符。</a:t>
            </a:r>
            <a:endParaRPr lang="zh-CN" altLang="zh-CN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zh-CN" sz="2400" dirty="0">
                <a:solidFill>
                  <a:schemeClr val="tx1"/>
                </a:solidFill>
              </a:rPr>
              <a:t>          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Windows</a:t>
            </a:r>
            <a:r>
              <a:rPr lang="zh-CN" altLang="zh-CN" sz="2400" dirty="0">
                <a:solidFill>
                  <a:schemeClr val="tx1">
                    <a:lumMod val="50000"/>
                  </a:schemeClr>
                </a:solidFill>
              </a:rPr>
              <a:t>使用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FormatMessage</a:t>
            </a:r>
            <a:r>
              <a:rPr lang="zh-CN" altLang="zh-CN" sz="2400" dirty="0">
                <a:solidFill>
                  <a:schemeClr val="tx1">
                    <a:lumMod val="50000"/>
                  </a:schemeClr>
                </a:solidFill>
              </a:rPr>
              <a:t>函数将错误代码转换成文本描述。</a:t>
            </a:r>
            <a:endParaRPr lang="zh-CN" altLang="zh-CN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zh-CN" sz="2400" dirty="0">
                <a:solidFill>
                  <a:schemeClr val="tx1"/>
                </a:solidFill>
              </a:rPr>
              <a:t>          </a:t>
            </a:r>
            <a:endParaRPr lang="zh-CN" altLang="zh-CN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         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01180" y="1550670"/>
            <a:ext cx="5257165" cy="5299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sym typeface="+mn-ea"/>
              </a:rPr>
              <a:t>出错处理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22730" y="1729740"/>
            <a:ext cx="10408920" cy="3743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        </a:t>
            </a:r>
            <a:r>
              <a:rPr lang="zh-CN" altLang="zh-CN" sz="2400" dirty="0">
                <a:solidFill>
                  <a:schemeClr val="tx1"/>
                </a:solidFill>
              </a:rPr>
              <a:t>将程序名作为参数传递给</a:t>
            </a:r>
            <a:r>
              <a:rPr lang="en-US" altLang="zh-CN" sz="2400" dirty="0">
                <a:solidFill>
                  <a:schemeClr val="tx1"/>
                </a:solidFill>
              </a:rPr>
              <a:t>perror</a:t>
            </a:r>
            <a:r>
              <a:rPr lang="zh-CN" altLang="en-US" sz="2400" dirty="0">
                <a:solidFill>
                  <a:schemeClr val="tx1"/>
                </a:solidFill>
              </a:rPr>
              <a:t>，这是一个标准的</a:t>
            </a:r>
            <a:r>
              <a:rPr lang="en-US" altLang="zh-CN" sz="2400" dirty="0">
                <a:solidFill>
                  <a:schemeClr val="tx1"/>
                </a:solidFill>
              </a:rPr>
              <a:t>UNIX</a:t>
            </a:r>
            <a:r>
              <a:rPr lang="zh-CN" altLang="en-US" sz="2400" dirty="0">
                <a:solidFill>
                  <a:schemeClr val="tx1"/>
                </a:solidFill>
              </a:rPr>
              <a:t>惯例。使用这种方法，在程序作为管道的一部分执行时，例如：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        </a:t>
            </a:r>
            <a:r>
              <a:rPr lang="en-US" altLang="zh-CN" sz="2400" dirty="0">
                <a:solidFill>
                  <a:schemeClr val="tx1"/>
                </a:solidFill>
              </a:rPr>
              <a:t>prog1 &lt; inputfile | prog2 | prog3 &gt; outputfile</a:t>
            </a:r>
            <a:endParaRPr lang="zh-CN" altLang="zh-CN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zh-CN" sz="2400" dirty="0">
                <a:solidFill>
                  <a:schemeClr val="tx1"/>
                </a:solidFill>
              </a:rPr>
              <a:t>我们就能分清</a:t>
            </a:r>
            <a:r>
              <a:rPr lang="en-US" altLang="zh-CN" sz="2400" dirty="0">
                <a:solidFill>
                  <a:schemeClr val="tx1"/>
                </a:solidFill>
              </a:rPr>
              <a:t>3</a:t>
            </a:r>
            <a:r>
              <a:rPr lang="zh-CN" altLang="en-US" sz="2400" dirty="0">
                <a:solidFill>
                  <a:schemeClr val="tx1"/>
                </a:solidFill>
              </a:rPr>
              <a:t>个程序中的哪一个产生了一条特定的出错消息。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       可将在</a:t>
            </a:r>
            <a:r>
              <a:rPr lang="en-US" altLang="zh-CN" sz="2400" dirty="0">
                <a:solidFill>
                  <a:schemeClr val="tx1"/>
                </a:solidFill>
              </a:rPr>
              <a:t>&lt;errno.h&gt;</a:t>
            </a:r>
            <a:r>
              <a:rPr lang="zh-CN" altLang="en-US" sz="2400" dirty="0">
                <a:solidFill>
                  <a:schemeClr val="tx1"/>
                </a:solidFill>
              </a:rPr>
              <a:t>中定义的各种出错分成两类：致命性的和非致命性的。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对于致命性的错误，无法执行恢复动作，最多能做的就是在用户屏幕或日志文件中保存相关信息，然后退出。对于非致命性错误，可以进行较为妥善的处理。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zh-CN" sz="2400" dirty="0">
                <a:solidFill>
                  <a:schemeClr val="tx1"/>
                </a:solidFill>
              </a:rPr>
              <a:t>          </a:t>
            </a:r>
            <a:endParaRPr lang="zh-CN" altLang="zh-CN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         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用户标识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22730" y="1729740"/>
            <a:ext cx="10408920" cy="3743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zh-CN" sz="2400" dirty="0">
                <a:solidFill>
                  <a:schemeClr val="tx1"/>
                </a:solidFill>
              </a:rPr>
              <a:t>一 、用户</a:t>
            </a:r>
            <a:r>
              <a:rPr lang="en-US" altLang="zh-CN" sz="2400" dirty="0">
                <a:solidFill>
                  <a:schemeClr val="tx1"/>
                </a:solidFill>
              </a:rPr>
              <a:t>ID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zh-CN" altLang="zh-CN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zh-CN" sz="2400" dirty="0">
                <a:solidFill>
                  <a:schemeClr val="tx1"/>
                </a:solidFill>
              </a:rPr>
              <a:t>          口令文件登录向中的用户</a:t>
            </a:r>
            <a:r>
              <a:rPr lang="en-US" altLang="zh-CN" sz="2400" dirty="0">
                <a:solidFill>
                  <a:schemeClr val="tx1"/>
                </a:solidFill>
              </a:rPr>
              <a:t>ID</a:t>
            </a:r>
            <a:r>
              <a:rPr lang="zh-CN" altLang="en-US" sz="2400" dirty="0">
                <a:solidFill>
                  <a:schemeClr val="tx1"/>
                </a:solidFill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</a:rPr>
              <a:t>user ID</a:t>
            </a:r>
            <a:r>
              <a:rPr lang="zh-CN" altLang="en-US" sz="2400" dirty="0">
                <a:solidFill>
                  <a:schemeClr val="tx1"/>
                </a:solidFill>
              </a:rPr>
              <a:t>）是一个数值，它向系统标识各个不同的用户。</a:t>
            </a:r>
            <a:r>
              <a:rPr lang="en-US" altLang="zh-CN" sz="2400" dirty="0">
                <a:solidFill>
                  <a:schemeClr val="tx1"/>
                </a:solidFill>
              </a:rPr>
              <a:t>UNIX</a:t>
            </a:r>
            <a:r>
              <a:rPr lang="zh-CN" altLang="zh-CN" sz="2400" dirty="0">
                <a:solidFill>
                  <a:schemeClr val="tx1"/>
                </a:solidFill>
              </a:rPr>
              <a:t>内核使用用户</a:t>
            </a:r>
            <a:r>
              <a:rPr lang="en-US" altLang="zh-CN" sz="2400" dirty="0">
                <a:solidFill>
                  <a:schemeClr val="tx1"/>
                </a:solidFill>
              </a:rPr>
              <a:t>ID</a:t>
            </a:r>
            <a:r>
              <a:rPr lang="zh-CN" altLang="en-US" sz="2400" dirty="0">
                <a:solidFill>
                  <a:schemeClr val="tx1"/>
                </a:solidFill>
              </a:rPr>
              <a:t>来检验用户是否有执行某些操作的权限。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         用户</a:t>
            </a:r>
            <a:r>
              <a:rPr lang="en-US" altLang="zh-CN" sz="2400" dirty="0">
                <a:solidFill>
                  <a:schemeClr val="tx1"/>
                </a:solidFill>
              </a:rPr>
              <a:t>ID</a:t>
            </a:r>
            <a:r>
              <a:rPr lang="zh-CN" altLang="en-US" sz="2400" dirty="0">
                <a:solidFill>
                  <a:schemeClr val="tx1"/>
                </a:solidFill>
              </a:rPr>
              <a:t>为</a:t>
            </a:r>
            <a:r>
              <a:rPr lang="en-US" altLang="zh-CN" sz="2400" dirty="0">
                <a:solidFill>
                  <a:schemeClr val="tx1"/>
                </a:solidFill>
              </a:rPr>
              <a:t>0</a:t>
            </a:r>
            <a:r>
              <a:rPr lang="zh-CN" altLang="en-US" sz="2400" dirty="0">
                <a:solidFill>
                  <a:schemeClr val="tx1"/>
                </a:solidFill>
              </a:rPr>
              <a:t>的用户为根用户（</a:t>
            </a:r>
            <a:r>
              <a:rPr lang="en-US" altLang="zh-CN" sz="2400" dirty="0">
                <a:solidFill>
                  <a:schemeClr val="tx1"/>
                </a:solidFill>
              </a:rPr>
              <a:t>root</a:t>
            </a:r>
            <a:r>
              <a:rPr lang="zh-CN" altLang="en-US" sz="2400" dirty="0">
                <a:solidFill>
                  <a:schemeClr val="tx1"/>
                </a:solidFill>
              </a:rPr>
              <a:t>）或超级用户（</a:t>
            </a:r>
            <a:r>
              <a:rPr lang="en-US" altLang="zh-CN" sz="2400" dirty="0">
                <a:solidFill>
                  <a:schemeClr val="tx1"/>
                </a:solidFill>
              </a:rPr>
              <a:t>speruser</a:t>
            </a:r>
            <a:r>
              <a:rPr lang="zh-CN" altLang="en-US" sz="2400" dirty="0">
                <a:solidFill>
                  <a:schemeClr val="tx1"/>
                </a:solidFill>
              </a:rPr>
              <a:t>）。如果一个进程具有超级用户特权，则大多数文件权限都不在检查。某些操作系统功能只向超级用户提供，超级用户对系统有自由的支配权。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用户标识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9405" y="1729740"/>
            <a:ext cx="7108190" cy="538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zh-CN" sz="2400" dirty="0">
                <a:solidFill>
                  <a:schemeClr val="tx1"/>
                </a:solidFill>
              </a:rPr>
              <a:t>二、组</a:t>
            </a:r>
            <a:r>
              <a:rPr lang="en-US" altLang="zh-CN" sz="2400" dirty="0">
                <a:solidFill>
                  <a:schemeClr val="tx1"/>
                </a:solidFill>
              </a:rPr>
              <a:t>ID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        用户的组</a:t>
            </a:r>
            <a:r>
              <a:rPr lang="en-US" altLang="zh-CN" sz="2400" dirty="0">
                <a:solidFill>
                  <a:schemeClr val="tx1"/>
                </a:solidFill>
              </a:rPr>
              <a:t>ID</a:t>
            </a:r>
            <a:r>
              <a:rPr lang="zh-CN" altLang="en-US" sz="2400" dirty="0">
                <a:solidFill>
                  <a:schemeClr val="tx1"/>
                </a:solidFill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</a:rPr>
              <a:t>group ID</a:t>
            </a:r>
            <a:r>
              <a:rPr lang="zh-CN" altLang="en-US" sz="2400" dirty="0">
                <a:solidFill>
                  <a:schemeClr val="tx1"/>
                </a:solidFill>
              </a:rPr>
              <a:t>），它是一个数值。组被用于将若干用户集合到项目或部门中去，这种机制允许同组的各个成员之间共享资源（如：文件）。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        系统中使用</a:t>
            </a:r>
            <a:r>
              <a:rPr lang="en-US" altLang="zh-CN" sz="2400" dirty="0">
                <a:solidFill>
                  <a:schemeClr val="tx1"/>
                </a:solidFill>
              </a:rPr>
              <a:t>/etc/group</a:t>
            </a:r>
            <a:r>
              <a:rPr lang="zh-CN" altLang="zh-CN" sz="2400" dirty="0">
                <a:solidFill>
                  <a:schemeClr val="tx1"/>
                </a:solidFill>
              </a:rPr>
              <a:t>文件将组名映射为组</a:t>
            </a:r>
            <a:r>
              <a:rPr lang="en-US" altLang="zh-CN" sz="2400" dirty="0">
                <a:solidFill>
                  <a:schemeClr val="tx1"/>
                </a:solidFill>
              </a:rPr>
              <a:t>ID</a:t>
            </a:r>
            <a:r>
              <a:rPr lang="zh-CN" altLang="en-US" sz="2400" dirty="0">
                <a:solidFill>
                  <a:schemeClr val="tx1"/>
                </a:solidFill>
              </a:rPr>
              <a:t>。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         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</a:rPr>
              <a:t>组名：口令：组织标号：组内用户列表</a:t>
            </a:r>
            <a:endParaRPr lang="zh-CN" altLang="en-US" sz="2400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         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          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Windows 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引进账户的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SID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（安全标识符Security Identifiers），通过LookupAccountName 可根据账户名字获取对应的SID，通过LookupAccountSid可根据SID获取账户名字。</a:t>
            </a: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13470" y="2492375"/>
            <a:ext cx="3371215" cy="42176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7595" y="-59690"/>
            <a:ext cx="4657090" cy="25520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用户标识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22730" y="1729740"/>
            <a:ext cx="10360660" cy="5059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zh-CN" sz="2400" dirty="0">
                <a:solidFill>
                  <a:schemeClr val="tx1"/>
                </a:solidFill>
              </a:rPr>
              <a:t>三、附属组</a:t>
            </a:r>
            <a:r>
              <a:rPr lang="en-US" altLang="zh-CN" sz="2400" dirty="0">
                <a:solidFill>
                  <a:schemeClr val="tx1"/>
                </a:solidFill>
              </a:rPr>
              <a:t>ID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         </a:t>
            </a:r>
            <a:r>
              <a:rPr lang="zh-CN" altLang="zh-CN" sz="2400" dirty="0">
                <a:solidFill>
                  <a:schemeClr val="tx1"/>
                </a:solidFill>
              </a:rPr>
              <a:t>除了在口令文件中对一个登录名指定一个组</a:t>
            </a:r>
            <a:r>
              <a:rPr lang="en-US" altLang="zh-CN" sz="2400" dirty="0">
                <a:solidFill>
                  <a:schemeClr val="tx1"/>
                </a:solidFill>
              </a:rPr>
              <a:t>ID</a:t>
            </a:r>
            <a:r>
              <a:rPr lang="zh-CN" altLang="en-US" sz="2400" dirty="0">
                <a:solidFill>
                  <a:schemeClr val="tx1"/>
                </a:solidFill>
              </a:rPr>
              <a:t>外，大多数</a:t>
            </a:r>
            <a:r>
              <a:rPr lang="en-US" altLang="zh-CN" sz="2400" dirty="0">
                <a:solidFill>
                  <a:schemeClr val="tx1"/>
                </a:solidFill>
              </a:rPr>
              <a:t>UNIX</a:t>
            </a:r>
            <a:r>
              <a:rPr lang="zh-CN" altLang="en-US" sz="2400" dirty="0">
                <a:solidFill>
                  <a:schemeClr val="tx1"/>
                </a:solidFill>
              </a:rPr>
              <a:t>系统版本还允许一个用户属于另外一些组。这一功能是从</a:t>
            </a:r>
            <a:r>
              <a:rPr lang="en-US" altLang="zh-CN" sz="2400" dirty="0">
                <a:solidFill>
                  <a:schemeClr val="tx1"/>
                </a:solidFill>
              </a:rPr>
              <a:t>4.2BSD</a:t>
            </a:r>
            <a:r>
              <a:rPr lang="zh-CN" altLang="en-US" sz="2400" dirty="0">
                <a:solidFill>
                  <a:schemeClr val="tx1"/>
                </a:solidFill>
              </a:rPr>
              <a:t>开始的，它允许用户隶属于多至</a:t>
            </a:r>
            <a:r>
              <a:rPr lang="en-US" altLang="zh-CN" sz="2400" dirty="0">
                <a:solidFill>
                  <a:schemeClr val="tx1"/>
                </a:solidFill>
              </a:rPr>
              <a:t>16</a:t>
            </a:r>
            <a:r>
              <a:rPr lang="zh-CN" altLang="en-US" sz="2400" dirty="0">
                <a:solidFill>
                  <a:schemeClr val="tx1"/>
                </a:solidFill>
              </a:rPr>
              <a:t>个其它的组。登录时，读文件</a:t>
            </a:r>
            <a:r>
              <a:rPr lang="en-US" altLang="zh-CN" sz="2400" dirty="0">
                <a:solidFill>
                  <a:schemeClr val="tx1"/>
                </a:solidFill>
              </a:rPr>
              <a:t>/etc/group</a:t>
            </a:r>
            <a:r>
              <a:rPr lang="zh-CN" altLang="en-US" sz="2400" dirty="0">
                <a:solidFill>
                  <a:schemeClr val="tx1"/>
                </a:solidFill>
              </a:rPr>
              <a:t>，寻找该用户作为其它成员的前</a:t>
            </a:r>
            <a:r>
              <a:rPr lang="en-US" altLang="zh-CN" sz="2400" dirty="0">
                <a:solidFill>
                  <a:schemeClr val="tx1"/>
                </a:solidFill>
              </a:rPr>
              <a:t>16</a:t>
            </a:r>
            <a:r>
              <a:rPr lang="zh-CN" altLang="en-US" sz="2400" dirty="0">
                <a:solidFill>
                  <a:schemeClr val="tx1"/>
                </a:solidFill>
              </a:rPr>
              <a:t>个记录项就可以得到该用户的附属组</a:t>
            </a:r>
            <a:r>
              <a:rPr lang="en-US" altLang="zh-CN" sz="2400" dirty="0">
                <a:solidFill>
                  <a:schemeClr val="tx1"/>
                </a:solidFill>
              </a:rPr>
              <a:t>ID</a:t>
            </a:r>
            <a:r>
              <a:rPr lang="zh-CN" altLang="en-US" sz="2400" dirty="0">
                <a:solidFill>
                  <a:schemeClr val="tx1"/>
                </a:solidFill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</a:rPr>
              <a:t>supplementary group ID</a:t>
            </a:r>
            <a:r>
              <a:rPr lang="zh-CN" altLang="en-US" sz="2400" dirty="0">
                <a:solidFill>
                  <a:schemeClr val="tx1"/>
                </a:solidFill>
              </a:rPr>
              <a:t>）。</a:t>
            </a:r>
            <a:r>
              <a:rPr lang="en-US" altLang="zh-CN" sz="2400" dirty="0">
                <a:solidFill>
                  <a:schemeClr val="tx1"/>
                </a:solidFill>
              </a:rPr>
              <a:t>POSIX</a:t>
            </a:r>
            <a:r>
              <a:rPr lang="zh-CN" altLang="en-US" sz="2400" dirty="0">
                <a:solidFill>
                  <a:schemeClr val="tx1"/>
                </a:solidFill>
              </a:rPr>
              <a:t>要求系统至少支持</a:t>
            </a:r>
            <a:r>
              <a:rPr lang="en-US" altLang="zh-CN" sz="2400" dirty="0">
                <a:solidFill>
                  <a:schemeClr val="tx1"/>
                </a:solidFill>
              </a:rPr>
              <a:t>8</a:t>
            </a:r>
            <a:r>
              <a:rPr lang="zh-CN" altLang="en-US" sz="2400" dirty="0">
                <a:solidFill>
                  <a:schemeClr val="tx1"/>
                </a:solidFill>
              </a:rPr>
              <a:t>个附属组，实际上大多数系统至少支持</a:t>
            </a:r>
            <a:r>
              <a:rPr lang="en-US" altLang="zh-CN" sz="2400" dirty="0">
                <a:solidFill>
                  <a:schemeClr val="tx1"/>
                </a:solidFill>
              </a:rPr>
              <a:t>16</a:t>
            </a:r>
            <a:r>
              <a:rPr lang="zh-CN" altLang="en-US" sz="2400" dirty="0">
                <a:solidFill>
                  <a:schemeClr val="tx1"/>
                </a:solidFill>
              </a:rPr>
              <a:t>个附属组。</a:t>
            </a:r>
            <a:endParaRPr lang="zh-CN" altLang="zh-CN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          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Linux</a:t>
            </a:r>
            <a:r>
              <a:rPr lang="zh-CN" altLang="zh-CN" sz="2400" dirty="0">
                <a:solidFill>
                  <a:schemeClr val="tx1">
                    <a:lumMod val="50000"/>
                  </a:schemeClr>
                </a:solidFill>
              </a:rPr>
              <a:t>中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在使用useradd命令创建用户的时侯可以用-g 和-G 指定用户所属组和附属组。</a:t>
            </a:r>
            <a:endParaRPr lang="zh-CN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         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UNIX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体系结构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22414" y="1757949"/>
            <a:ext cx="748883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一、操作系统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1522414" y="2420888"/>
            <a:ext cx="1021094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      </a:t>
            </a:r>
            <a:r>
              <a:rPr lang="zh-CN" altLang="en-US" sz="2400" dirty="0"/>
              <a:t>    操作系统定义为一种软件，它控制计算机的硬件资源，并提供程序的运行环境。</a:t>
            </a:r>
            <a:endParaRPr lang="en-US" altLang="zh-CN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522414" y="3645024"/>
            <a:ext cx="252028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二、内核</a:t>
            </a:r>
            <a:endParaRPr lang="zh-CN" altLang="en-US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2277988" y="4325458"/>
            <a:ext cx="864096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这中实现操作系统最小功能集的软件，被称之为</a:t>
            </a:r>
            <a:r>
              <a:rPr lang="zh-CN" altLang="en-US" sz="2400" dirty="0">
                <a:solidFill>
                  <a:srgbClr val="FF0000"/>
                </a:solidFill>
              </a:rPr>
              <a:t>内核（</a:t>
            </a:r>
            <a:r>
              <a:rPr lang="en-US" altLang="zh-CN" sz="2400" dirty="0">
                <a:solidFill>
                  <a:srgbClr val="FF0000"/>
                </a:solidFill>
              </a:rPr>
              <a:t>kernel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r>
              <a:rPr lang="zh-CN" altLang="en-US" sz="2400" dirty="0"/>
              <a:t>。</a:t>
            </a:r>
            <a:endParaRPr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522414" y="5217196"/>
            <a:ext cx="205171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三、系统调用</a:t>
            </a:r>
            <a:endParaRPr lang="zh-CN" altLang="en-US" sz="2400" dirty="0"/>
          </a:p>
        </p:txBody>
      </p:sp>
      <p:sp>
        <p:nvSpPr>
          <p:cNvPr id="15" name="文本框 14"/>
          <p:cNvSpPr txBox="1"/>
          <p:nvPr/>
        </p:nvSpPr>
        <p:spPr>
          <a:xfrm flipH="1">
            <a:off x="2277987" y="5897630"/>
            <a:ext cx="604867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内核的接口被称为</a:t>
            </a:r>
            <a:r>
              <a:rPr lang="zh-CN" altLang="en-US" sz="2400" dirty="0">
                <a:solidFill>
                  <a:srgbClr val="FF0000"/>
                </a:solidFill>
              </a:rPr>
              <a:t>系统调用（</a:t>
            </a:r>
            <a:r>
              <a:rPr lang="en-US" altLang="zh-CN" sz="2400" dirty="0">
                <a:solidFill>
                  <a:srgbClr val="FF0000"/>
                </a:solidFill>
              </a:rPr>
              <a:t>system call</a:t>
            </a:r>
            <a:r>
              <a:rPr lang="zh-CN" altLang="en-US" sz="2400" dirty="0">
                <a:solidFill>
                  <a:srgbClr val="FF0000"/>
                </a:solidFill>
              </a:rPr>
              <a:t>）。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UNIX</a:t>
            </a:r>
            <a:r>
              <a:rPr lang="zh-CN" altLang="en-US" dirty="0"/>
              <a:t>体系结构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22414" y="1772816"/>
            <a:ext cx="432048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四、</a:t>
            </a:r>
            <a:r>
              <a:rPr lang="en-US" altLang="zh-CN" sz="2400" dirty="0"/>
              <a:t>Shell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2205980" y="2422936"/>
            <a:ext cx="950505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Shell</a:t>
            </a:r>
            <a:r>
              <a:rPr lang="zh-CN" altLang="en-US" sz="2400" dirty="0"/>
              <a:t>是一种特殊应用程序，它为运行其他应用程序提供了一个接口。</a:t>
            </a:r>
            <a:endParaRPr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522414" y="3218074"/>
            <a:ext cx="1018862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           Shell</a:t>
            </a:r>
            <a:r>
              <a:rPr lang="zh-CN" altLang="en-US" sz="2400" dirty="0"/>
              <a:t>是一个作为用户与</a:t>
            </a:r>
            <a:r>
              <a:rPr lang="en-US" altLang="zh-CN" sz="2400" dirty="0"/>
              <a:t>UNIX</a:t>
            </a:r>
            <a:r>
              <a:rPr lang="zh-CN" altLang="en-US" sz="2400" dirty="0"/>
              <a:t>系统间接口的程序，它允许用户向操作系统输入需要执行的命令。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1550914" y="4345610"/>
            <a:ext cx="9793088" cy="628578"/>
          </a:xfrm>
          <a:prstGeom prst="rect">
            <a:avLst/>
          </a:prstGeom>
          <a:solidFill>
            <a:schemeClr val="tx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Windows</a:t>
            </a:r>
            <a:r>
              <a:rPr lang="zh-CN" altLang="en-US" sz="2400" dirty="0">
                <a:solidFill>
                  <a:schemeClr val="bg1"/>
                </a:solidFill>
              </a:rPr>
              <a:t>的</a:t>
            </a:r>
            <a:r>
              <a:rPr lang="en-US" altLang="zh-CN" sz="2400" dirty="0">
                <a:solidFill>
                  <a:schemeClr val="bg1"/>
                </a:solidFill>
              </a:rPr>
              <a:t>command.exe</a:t>
            </a:r>
            <a:r>
              <a:rPr lang="zh-CN" altLang="en-US" sz="2400" dirty="0">
                <a:solidFill>
                  <a:schemeClr val="bg1"/>
                </a:solidFill>
              </a:rPr>
              <a:t>与</a:t>
            </a:r>
            <a:r>
              <a:rPr lang="en-US" altLang="zh-CN" sz="2400" dirty="0">
                <a:solidFill>
                  <a:schemeClr val="bg1"/>
                </a:solidFill>
              </a:rPr>
              <a:t>shell</a:t>
            </a:r>
            <a:r>
              <a:rPr lang="zh-CN" altLang="en-US" sz="2400" dirty="0">
                <a:solidFill>
                  <a:schemeClr val="bg1"/>
                </a:solidFill>
              </a:rPr>
              <a:t>类似，但是</a:t>
            </a:r>
            <a:r>
              <a:rPr lang="en-US" altLang="zh-CN" sz="2400" dirty="0">
                <a:solidFill>
                  <a:schemeClr val="bg1"/>
                </a:solidFill>
              </a:rPr>
              <a:t>shell</a:t>
            </a:r>
            <a:r>
              <a:rPr lang="zh-CN" altLang="en-US" sz="2400" dirty="0">
                <a:solidFill>
                  <a:schemeClr val="bg1"/>
                </a:solidFill>
              </a:rPr>
              <a:t>提供的功能要更加强大。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UNIX</a:t>
            </a:r>
            <a:r>
              <a:rPr lang="zh-CN" altLang="en-US" dirty="0"/>
              <a:t>体系结构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22414" y="1844824"/>
            <a:ext cx="14318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四、</a:t>
            </a:r>
            <a:r>
              <a:rPr lang="en-US" altLang="zh-CN" sz="2400" dirty="0"/>
              <a:t>Shell</a:t>
            </a:r>
            <a:endParaRPr lang="en-US" altLang="zh-CN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5606" y="2420888"/>
            <a:ext cx="9996203" cy="30963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UNIX</a:t>
            </a:r>
            <a:r>
              <a:rPr lang="zh-CN" altLang="en-US" dirty="0"/>
              <a:t>体系结构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22414" y="1844824"/>
            <a:ext cx="172354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五、库函数</a:t>
            </a:r>
            <a:endParaRPr lang="en-US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1522414" y="2398068"/>
            <a:ext cx="1040464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          公用函数库构建在系统调用接口之上，应用软件既可以使用公用函数库，也可以使用系统调用。例如：</a:t>
            </a:r>
            <a:r>
              <a:rPr lang="en-US" altLang="zh-CN" sz="2400" dirty="0"/>
              <a:t>STL</a:t>
            </a:r>
            <a:r>
              <a:rPr lang="zh-CN" altLang="en-US" sz="2400" dirty="0"/>
              <a:t>标准库。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2205980" y="3501008"/>
            <a:ext cx="460851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库函数与系统调用的区别？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UNIX</a:t>
            </a:r>
            <a:r>
              <a:rPr lang="zh-CN" altLang="en-US" dirty="0"/>
              <a:t>体系结构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22414" y="1844824"/>
            <a:ext cx="203132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五、应用软件</a:t>
            </a:r>
            <a:endParaRPr lang="en-US" altLang="zh-CN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522414" y="2708920"/>
            <a:ext cx="1011661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         操作系统上为满足用户需要，安装的其他软件。例如：</a:t>
            </a:r>
            <a:r>
              <a:rPr lang="en-US" altLang="zh-CN" sz="2400" dirty="0"/>
              <a:t>Office</a:t>
            </a:r>
            <a:r>
              <a:rPr lang="zh-CN" altLang="en-US" sz="2400" dirty="0"/>
              <a:t>，</a:t>
            </a:r>
            <a:r>
              <a:rPr lang="en-US" altLang="zh-CN" sz="2400" dirty="0"/>
              <a:t>Axceed260</a:t>
            </a:r>
            <a:r>
              <a:rPr lang="zh-CN" altLang="en-US" sz="2400" dirty="0"/>
              <a:t>软件等等。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UNIX</a:t>
            </a:r>
            <a:r>
              <a:rPr lang="zh-CN" altLang="en-US" dirty="0"/>
              <a:t>体系结构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22414" y="1844824"/>
            <a:ext cx="243047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五、体系结构图</a:t>
            </a:r>
            <a:endParaRPr lang="en-US" altLang="zh-CN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6220" y="2564904"/>
            <a:ext cx="3888432" cy="36074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黑板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黑板教育演示文稿（宽屏）</Template>
  <TotalTime>0</TotalTime>
  <Words>7082</Words>
  <Application>WPS 演示</Application>
  <PresentationFormat>自定义</PresentationFormat>
  <Paragraphs>348</Paragraphs>
  <Slides>35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3" baseType="lpstr">
      <vt:lpstr>Arial</vt:lpstr>
      <vt:lpstr>宋体</vt:lpstr>
      <vt:lpstr>Wingdings</vt:lpstr>
      <vt:lpstr>Microsoft YaHei UI</vt:lpstr>
      <vt:lpstr>Consolas</vt:lpstr>
      <vt:lpstr>微软雅黑</vt:lpstr>
      <vt:lpstr>Corbel</vt:lpstr>
      <vt:lpstr>黑板 16 x 9</vt:lpstr>
      <vt:lpstr>UNIX开发</vt:lpstr>
      <vt:lpstr>教学目标</vt:lpstr>
      <vt:lpstr>教学大纲</vt:lpstr>
      <vt:lpstr>UNIX体系结构</vt:lpstr>
      <vt:lpstr>UNIX体系结构</vt:lpstr>
      <vt:lpstr>UNIX体系结构</vt:lpstr>
      <vt:lpstr>UNIX体系结构</vt:lpstr>
      <vt:lpstr>UNIX体系结构</vt:lpstr>
      <vt:lpstr>UNIX体系结构</vt:lpstr>
      <vt:lpstr>登录</vt:lpstr>
      <vt:lpstr>登录</vt:lpstr>
      <vt:lpstr>文件和目录</vt:lpstr>
      <vt:lpstr>文件和目录</vt:lpstr>
      <vt:lpstr>文件和目录</vt:lpstr>
      <vt:lpstr>文件和目录</vt:lpstr>
      <vt:lpstr>文件和目录</vt:lpstr>
      <vt:lpstr>文件和目录</vt:lpstr>
      <vt:lpstr>输入和输出</vt:lpstr>
      <vt:lpstr>输入和输出</vt:lpstr>
      <vt:lpstr>输入和输出</vt:lpstr>
      <vt:lpstr>输入和输出</vt:lpstr>
      <vt:lpstr>输入和输出</vt:lpstr>
      <vt:lpstr>程序和进程</vt:lpstr>
      <vt:lpstr>程序和进程</vt:lpstr>
      <vt:lpstr>程序和进程</vt:lpstr>
      <vt:lpstr>PowerPoint 演示文稿</vt:lpstr>
      <vt:lpstr>程序和进程</vt:lpstr>
      <vt:lpstr>程序和进程</vt:lpstr>
      <vt:lpstr>出错处理</vt:lpstr>
      <vt:lpstr>程序和进程</vt:lpstr>
      <vt:lpstr>出错处理</vt:lpstr>
      <vt:lpstr>出错处理</vt:lpstr>
      <vt:lpstr>出错处理</vt:lpstr>
      <vt:lpstr>用户标识</vt:lpstr>
      <vt:lpstr>用户标识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UNIX/Windows开发</dc:title>
  <dc:creator>yameng_he</dc:creator>
  <cp:lastModifiedBy>heyameng</cp:lastModifiedBy>
  <cp:revision>285</cp:revision>
  <dcterms:created xsi:type="dcterms:W3CDTF">2017-10-28T02:34:00Z</dcterms:created>
  <dcterms:modified xsi:type="dcterms:W3CDTF">2017-11-11T07:22:19Z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2052-10.1.0.6156</vt:lpwstr>
  </property>
</Properties>
</file>