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256" r:id="rId3"/>
    <p:sldId id="257" r:id="rId5"/>
    <p:sldId id="267" r:id="rId6"/>
    <p:sldId id="268" r:id="rId7"/>
    <p:sldId id="270" r:id="rId8"/>
    <p:sldId id="260" r:id="rId9"/>
    <p:sldId id="261" r:id="rId10"/>
    <p:sldId id="271" r:id="rId11"/>
    <p:sldId id="272" r:id="rId12"/>
    <p:sldId id="277" r:id="rId13"/>
    <p:sldId id="278" r:id="rId14"/>
    <p:sldId id="279" r:id="rId15"/>
    <p:sldId id="282" r:id="rId16"/>
    <p:sldId id="283" r:id="rId17"/>
    <p:sldId id="286" r:id="rId18"/>
    <p:sldId id="263" r:id="rId19"/>
    <p:sldId id="266" r:id="rId20"/>
  </p:sldIdLst>
  <p:sldSz cx="12188825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EC20E35-A176-4012-BC5E-935CFFF8708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9" autoAdjust="0"/>
  </p:normalViewPr>
  <p:slideViewPr>
    <p:cSldViewPr>
      <p:cViewPr>
        <p:scale>
          <a:sx n="75" d="100"/>
          <a:sy n="75" d="100"/>
        </p:scale>
        <p:origin x="540" y="-6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6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/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6"/>
            <p:cNvSpPr/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7"/>
            <p:cNvSpPr/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8"/>
            <p:cNvSpPr/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9"/>
            <p:cNvSpPr/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0"/>
            <p:cNvSpPr/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1"/>
            <p:cNvSpPr/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2"/>
            <p:cNvSpPr/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3"/>
            <p:cNvSpPr/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4"/>
            <p:cNvSpPr/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5"/>
            <p:cNvSpPr/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6"/>
            <p:cNvSpPr/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7"/>
            <p:cNvSpPr/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8"/>
            <p:cNvSpPr/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19"/>
            <p:cNvSpPr/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0"/>
            <p:cNvSpPr/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1"/>
            <p:cNvSpPr/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2"/>
            <p:cNvSpPr/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3"/>
            <p:cNvSpPr/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4"/>
            <p:cNvSpPr/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5"/>
            <p:cNvSpPr/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7"/>
            <p:cNvSpPr/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8"/>
            <p:cNvSpPr/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29"/>
            <p:cNvSpPr/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0"/>
            <p:cNvSpPr/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1"/>
            <p:cNvSpPr/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2"/>
            <p:cNvSpPr/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3"/>
            <p:cNvSpPr/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4"/>
            <p:cNvSpPr/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5"/>
            <p:cNvSpPr/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6"/>
            <p:cNvSpPr/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7"/>
            <p:cNvSpPr/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8"/>
            <p:cNvSpPr/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39"/>
            <p:cNvSpPr/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0"/>
            <p:cNvSpPr/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1"/>
            <p:cNvSpPr/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2"/>
            <p:cNvSpPr/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3"/>
            <p:cNvSpPr/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4"/>
            <p:cNvSpPr/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5"/>
            <p:cNvSpPr/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6"/>
            <p:cNvSpPr/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7"/>
            <p:cNvSpPr/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8"/>
            <p:cNvSpPr/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49"/>
            <p:cNvSpPr/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0"/>
            <p:cNvSpPr/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1"/>
            <p:cNvSpPr/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2"/>
            <p:cNvSpPr/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3"/>
            <p:cNvSpPr/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4"/>
            <p:cNvSpPr/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5"/>
            <p:cNvSpPr/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6"/>
            <p:cNvSpPr/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7"/>
            <p:cNvSpPr/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8"/>
            <p:cNvSpPr/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59"/>
            <p:cNvSpPr/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0"/>
            <p:cNvSpPr/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1"/>
            <p:cNvSpPr/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2"/>
            <p:cNvSpPr/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4"/>
            <p:cNvSpPr/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5"/>
            <p:cNvSpPr/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6"/>
            <p:cNvSpPr/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7"/>
            <p:cNvSpPr/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8"/>
            <p:cNvSpPr/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69"/>
            <p:cNvSpPr/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0"/>
            <p:cNvSpPr/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1"/>
            <p:cNvSpPr/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2"/>
            <p:cNvSpPr/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3"/>
            <p:cNvSpPr/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4"/>
            <p:cNvSpPr/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5"/>
            <p:cNvSpPr/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6"/>
            <p:cNvSpPr/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7"/>
            <p:cNvSpPr/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8"/>
            <p:cNvSpPr/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79"/>
            <p:cNvSpPr/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0"/>
            <p:cNvSpPr/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1"/>
            <p:cNvSpPr/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2"/>
            <p:cNvSpPr/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3"/>
            <p:cNvSpPr/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4"/>
            <p:cNvSpPr/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5"/>
            <p:cNvSpPr/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6"/>
            <p:cNvSpPr/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7"/>
            <p:cNvSpPr/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8"/>
            <p:cNvSpPr/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89"/>
            <p:cNvSpPr/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0"/>
            <p:cNvSpPr/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1"/>
            <p:cNvSpPr/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2"/>
            <p:cNvSpPr/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3"/>
            <p:cNvSpPr/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4"/>
            <p:cNvSpPr/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5"/>
            <p:cNvSpPr/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6"/>
            <p:cNvSpPr/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7"/>
            <p:cNvSpPr/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8"/>
            <p:cNvSpPr/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99"/>
            <p:cNvSpPr/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0"/>
            <p:cNvSpPr/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1"/>
            <p:cNvSpPr/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2"/>
            <p:cNvSpPr/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3"/>
            <p:cNvSpPr/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4"/>
            <p:cNvSpPr/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5"/>
            <p:cNvSpPr/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6"/>
            <p:cNvSpPr/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7"/>
            <p:cNvSpPr/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8"/>
            <p:cNvSpPr/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09"/>
            <p:cNvSpPr/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0"/>
            <p:cNvSpPr/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1"/>
            <p:cNvSpPr/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2"/>
            <p:cNvSpPr/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3"/>
            <p:cNvSpPr/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4"/>
            <p:cNvSpPr/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5"/>
            <p:cNvSpPr/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6"/>
            <p:cNvSpPr/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7"/>
            <p:cNvSpPr/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8"/>
            <p:cNvSpPr/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19"/>
            <p:cNvSpPr/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0"/>
            <p:cNvSpPr/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1"/>
            <p:cNvSpPr/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2"/>
            <p:cNvSpPr/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3"/>
            <p:cNvSpPr/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4"/>
            <p:cNvSpPr/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5"/>
            <p:cNvSpPr/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6"/>
            <p:cNvSpPr/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9" name="任意多边形 127"/>
            <p:cNvSpPr/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8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9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/>
            </a:lvl6pPr>
            <a:lvl7pPr marL="1957070">
              <a:defRPr/>
            </a:lvl7pPr>
            <a:lvl8pPr marL="1957070">
              <a:defRPr/>
            </a:lvl8pPr>
            <a:lvl9pPr marL="195707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ACF6A5-CA30-4724-8A74-55B65EA2DB8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261745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9B0CA52-F532-4FDA-A3F9-4BF9C8E5C82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86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7772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0058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344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AAE51B8-C16C-4D58-B4E7-426249342FB6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5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/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7" name="任意多边形 6"/>
            <p:cNvSpPr/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7"/>
            <p:cNvSpPr/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8"/>
            <p:cNvSpPr/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9"/>
            <p:cNvSpPr/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10"/>
            <p:cNvSpPr/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1"/>
            <p:cNvSpPr/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2"/>
            <p:cNvSpPr/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3"/>
            <p:cNvSpPr/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4"/>
            <p:cNvSpPr/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5"/>
            <p:cNvSpPr/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6"/>
            <p:cNvSpPr/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7"/>
            <p:cNvSpPr/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8"/>
            <p:cNvSpPr/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9"/>
            <p:cNvSpPr/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20"/>
            <p:cNvSpPr/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1"/>
            <p:cNvSpPr/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2"/>
            <p:cNvSpPr/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3"/>
            <p:cNvSpPr/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4"/>
            <p:cNvSpPr/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5"/>
            <p:cNvSpPr/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7"/>
            <p:cNvSpPr/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8"/>
            <p:cNvSpPr/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9"/>
            <p:cNvSpPr/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30"/>
            <p:cNvSpPr/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1"/>
            <p:cNvSpPr/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2"/>
            <p:cNvSpPr/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3"/>
            <p:cNvSpPr/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4"/>
            <p:cNvSpPr/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5"/>
            <p:cNvSpPr/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6"/>
            <p:cNvSpPr/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7"/>
            <p:cNvSpPr/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8"/>
            <p:cNvSpPr/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9"/>
            <p:cNvSpPr/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40"/>
            <p:cNvSpPr/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1"/>
            <p:cNvSpPr/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2"/>
            <p:cNvSpPr/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3"/>
            <p:cNvSpPr/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4"/>
            <p:cNvSpPr/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5"/>
            <p:cNvSpPr/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6"/>
            <p:cNvSpPr/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7"/>
            <p:cNvSpPr/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8"/>
            <p:cNvSpPr/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9"/>
            <p:cNvSpPr/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50"/>
            <p:cNvSpPr/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1"/>
            <p:cNvSpPr/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2"/>
            <p:cNvSpPr/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3"/>
            <p:cNvSpPr/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4"/>
            <p:cNvSpPr/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5"/>
            <p:cNvSpPr/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6"/>
            <p:cNvSpPr/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7"/>
            <p:cNvSpPr/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8"/>
            <p:cNvSpPr/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9"/>
            <p:cNvSpPr/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60"/>
            <p:cNvSpPr/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1"/>
            <p:cNvSpPr/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2"/>
            <p:cNvSpPr/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4"/>
            <p:cNvSpPr/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5"/>
            <p:cNvSpPr/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6"/>
            <p:cNvSpPr/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7"/>
            <p:cNvSpPr/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8"/>
            <p:cNvSpPr/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9"/>
            <p:cNvSpPr/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70"/>
            <p:cNvSpPr/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1"/>
            <p:cNvSpPr/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2"/>
            <p:cNvSpPr/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3"/>
            <p:cNvSpPr/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4"/>
            <p:cNvSpPr/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5"/>
            <p:cNvSpPr/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6"/>
            <p:cNvSpPr/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7"/>
            <p:cNvSpPr/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8"/>
            <p:cNvSpPr/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9"/>
            <p:cNvSpPr/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80"/>
            <p:cNvSpPr/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1"/>
            <p:cNvSpPr/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2"/>
            <p:cNvSpPr/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3"/>
            <p:cNvSpPr/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4"/>
            <p:cNvSpPr/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5"/>
            <p:cNvSpPr/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6"/>
            <p:cNvSpPr/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7"/>
            <p:cNvSpPr/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8"/>
            <p:cNvSpPr/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9"/>
            <p:cNvSpPr/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90"/>
            <p:cNvSpPr/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1"/>
            <p:cNvSpPr/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2"/>
            <p:cNvSpPr/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3"/>
            <p:cNvSpPr/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4"/>
            <p:cNvSpPr/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5"/>
            <p:cNvSpPr/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6"/>
            <p:cNvSpPr/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7"/>
            <p:cNvSpPr/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8"/>
            <p:cNvSpPr/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9"/>
            <p:cNvSpPr/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100"/>
            <p:cNvSpPr/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1"/>
            <p:cNvSpPr/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2"/>
            <p:cNvSpPr/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3"/>
            <p:cNvSpPr/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4"/>
            <p:cNvSpPr/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5"/>
            <p:cNvSpPr/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6"/>
            <p:cNvSpPr/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7"/>
            <p:cNvSpPr/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8"/>
            <p:cNvSpPr/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9"/>
            <p:cNvSpPr/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10"/>
            <p:cNvSpPr/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1"/>
            <p:cNvSpPr/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2"/>
            <p:cNvSpPr/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3"/>
            <p:cNvSpPr/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4"/>
            <p:cNvSpPr/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5"/>
            <p:cNvSpPr/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6"/>
            <p:cNvSpPr/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7"/>
            <p:cNvSpPr/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8"/>
            <p:cNvSpPr/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9"/>
            <p:cNvSpPr/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20"/>
            <p:cNvSpPr/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1"/>
            <p:cNvSpPr/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2"/>
            <p:cNvSpPr/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3"/>
            <p:cNvSpPr/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4"/>
            <p:cNvSpPr/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5"/>
            <p:cNvSpPr/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6"/>
            <p:cNvSpPr/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7"/>
            <p:cNvSpPr/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642744-2BC1-482F-8D65-D67812FCF761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8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 baseline="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57C6E4D-621D-4515-8831-14D98E9F728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0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6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 baseline="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63650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/>
            </a:lvl7pPr>
            <a:lvl8pPr marL="1957070">
              <a:defRPr sz="1600"/>
            </a:lvl8pPr>
            <a:lvl9pPr marL="195707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157F41-EA24-4D6C-B76B-51104A4FF3D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6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8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9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41E27CD-26C5-4927-9077-9E87DDF8ECF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0B1C2-D5D7-4DF1-B631-6247EDFA3201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grpSp>
        <p:nvGrpSpPr>
          <p:cNvPr id="615" name="框架" descr="方框图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845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7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9" name="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771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3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7" name="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695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7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9" name="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3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6D0992-68C0-47A5-BA2C-3DDCADB492E0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grpSp>
        <p:nvGrpSpPr>
          <p:cNvPr id="614" name="框架" descr="方框图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4" name="任意多边形 843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8" name="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0" name="任意多边形 769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6" name="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4" name="任意多边形 693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8" name="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0" name="任意多边形 619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622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623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624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625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626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627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628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629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630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631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632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633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634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635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636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637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638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639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640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641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642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643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644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645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646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647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648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649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650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651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652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653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654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655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656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657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658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659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660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661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662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663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664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665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666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67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69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70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71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72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73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4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75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76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677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678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679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680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681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682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683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684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685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686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687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688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689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690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691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9FDE26-7774-42D9-B09F-897A3804FF7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3212" y="6400801"/>
            <a:ext cx="13962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03606D-7858-4AA2-9E18-693315C12F6C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anose="020B0604020202020204" pitchFamily="34" charset="0"/>
        <a:buChar char="▪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75945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45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331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617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903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89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5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1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UNIX</a:t>
            </a:r>
            <a:r>
              <a:rPr lang="zh-CN" altLang="en-US" dirty="0"/>
              <a:t>开发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第一部分 </a:t>
            </a:r>
            <a:r>
              <a:rPr lang="en-US" altLang="zh-CN" dirty="0"/>
              <a:t> UNIX</a:t>
            </a:r>
            <a:r>
              <a:rPr lang="zh-CN" altLang="en-US" dirty="0"/>
              <a:t>概述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登录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22414" y="1844824"/>
            <a:ext cx="1706880" cy="426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zh-CN" sz="2400" dirty="0"/>
              <a:t>一、登录名</a:t>
            </a:r>
            <a:endParaRPr lang="zh-CN" altLang="zh-CN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1613535" y="2477135"/>
            <a:ext cx="9144635" cy="30854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en-US" altLang="zh-CN" sz="2400"/>
              <a:t>         </a:t>
            </a:r>
            <a:r>
              <a:rPr lang="zh-CN" altLang="en-US" sz="2400"/>
              <a:t>登录</a:t>
            </a:r>
            <a:r>
              <a:rPr lang="en-US" altLang="zh-CN" sz="2400"/>
              <a:t>UNIX</a:t>
            </a:r>
            <a:r>
              <a:rPr lang="zh-CN" altLang="en-US" sz="2400"/>
              <a:t>系统时，先键入登录名，然后键入口令。</a:t>
            </a:r>
            <a:endParaRPr lang="zh-CN" altLang="en-US" sz="2400"/>
          </a:p>
          <a:p>
            <a:pPr>
              <a:lnSpc>
                <a:spcPct val="90000"/>
              </a:lnSpc>
            </a:pPr>
            <a:r>
              <a:rPr lang="zh-CN" altLang="en-US" sz="2400"/>
              <a:t>         </a:t>
            </a:r>
            <a:r>
              <a:rPr lang="zh-CN" altLang="en-US" sz="2400">
                <a:solidFill>
                  <a:schemeClr val="tx1">
                    <a:lumMod val="50000"/>
                  </a:schemeClr>
                </a:solidFill>
              </a:rPr>
              <a:t>登录</a:t>
            </a:r>
            <a:r>
              <a:rPr lang="en-US" altLang="zh-CN" sz="2400">
                <a:solidFill>
                  <a:schemeClr val="tx1">
                    <a:lumMod val="50000"/>
                  </a:schemeClr>
                </a:solidFill>
              </a:rPr>
              <a:t>Windows</a:t>
            </a:r>
            <a:r>
              <a:rPr lang="zh-CN" altLang="en-US" sz="2400">
                <a:solidFill>
                  <a:schemeClr val="tx1">
                    <a:lumMod val="50000"/>
                  </a:schemeClr>
                </a:solidFill>
              </a:rPr>
              <a:t>过程与</a:t>
            </a:r>
            <a:r>
              <a:rPr lang="en-US" altLang="zh-CN" sz="2400">
                <a:solidFill>
                  <a:schemeClr val="tx1">
                    <a:lumMod val="50000"/>
                  </a:schemeClr>
                </a:solidFill>
              </a:rPr>
              <a:t>UNIX</a:t>
            </a:r>
            <a:r>
              <a:rPr lang="zh-CN" altLang="en-US" sz="2400">
                <a:solidFill>
                  <a:schemeClr val="tx1">
                    <a:lumMod val="50000"/>
                  </a:schemeClr>
                </a:solidFill>
              </a:rPr>
              <a:t>类似。</a:t>
            </a:r>
            <a:endParaRPr lang="zh-CN" altLang="en-US" sz="240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400"/>
              <a:t>         </a:t>
            </a:r>
            <a:r>
              <a:rPr lang="en-US" altLang="zh-CN" sz="2400"/>
              <a:t>UNXI</a:t>
            </a:r>
            <a:r>
              <a:rPr lang="zh-CN" altLang="en-US" sz="2400"/>
              <a:t>口令文件（通常是</a:t>
            </a:r>
            <a:r>
              <a:rPr lang="en-US" altLang="zh-CN" sz="2400"/>
              <a:t>/etc/passwd</a:t>
            </a:r>
            <a:r>
              <a:rPr lang="zh-CN" altLang="en-US" sz="2400"/>
              <a:t>文件）中登录项由</a:t>
            </a:r>
            <a:r>
              <a:rPr lang="en-US" altLang="zh-CN" sz="2400"/>
              <a:t>7</a:t>
            </a:r>
            <a:r>
              <a:rPr lang="zh-CN" altLang="en-US" sz="2400"/>
              <a:t>个冒号分割的字段组成，依次是：登录名、加密口令、用户</a:t>
            </a:r>
            <a:r>
              <a:rPr lang="en-US" altLang="zh-CN" sz="2400"/>
              <a:t>ID</a:t>
            </a:r>
            <a:r>
              <a:rPr lang="zh-CN" altLang="en-US" sz="2400"/>
              <a:t>、组</a:t>
            </a:r>
            <a:r>
              <a:rPr lang="en-US" altLang="zh-CN" sz="2400"/>
              <a:t>ID</a:t>
            </a:r>
            <a:r>
              <a:rPr lang="zh-CN" altLang="en-US" sz="2400"/>
              <a:t>、注释、起始目录以及</a:t>
            </a:r>
            <a:r>
              <a:rPr lang="en-US" altLang="zh-CN" sz="2400"/>
              <a:t>shell</a:t>
            </a:r>
            <a:r>
              <a:rPr lang="zh-CN" altLang="en-US" sz="2400"/>
              <a:t>程序，如下所示：</a:t>
            </a:r>
            <a:endParaRPr lang="zh-CN" altLang="en-US" sz="2400"/>
          </a:p>
          <a:p>
            <a:pPr>
              <a:lnSpc>
                <a:spcPct val="90000"/>
              </a:lnSpc>
            </a:pPr>
            <a:r>
              <a:rPr lang="en-US" altLang="zh-CN" sz="2400"/>
              <a:t>  </a:t>
            </a:r>
            <a:r>
              <a:rPr lang="en-US" altLang="zh-CN" sz="2400">
                <a:solidFill>
                  <a:srgbClr val="FF0000"/>
                </a:solidFill>
              </a:rPr>
              <a:t>yameng_he:x:1000:1000:yameng_he,,,:/home/yameng_he:/bin/bash</a:t>
            </a:r>
            <a:endParaRPr lang="en-US" altLang="zh-CN" sz="240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>
                <a:solidFill>
                  <a:srgbClr val="FF0000"/>
                </a:solidFill>
              </a:rPr>
              <a:t>          </a:t>
            </a:r>
            <a:r>
              <a:rPr lang="en-US" altLang="zh-CN" sz="2400">
                <a:solidFill>
                  <a:schemeClr val="tx1">
                    <a:lumMod val="50000"/>
                  </a:schemeClr>
                </a:solidFill>
              </a:rPr>
              <a:t>Windows</a:t>
            </a:r>
            <a:r>
              <a:rPr lang="zh-CN" altLang="en-US" sz="2400">
                <a:solidFill>
                  <a:schemeClr val="tx1">
                    <a:lumMod val="50000"/>
                  </a:schemeClr>
                </a:solidFill>
              </a:rPr>
              <a:t>口令文件（</a:t>
            </a:r>
            <a:r>
              <a:rPr lang="en-US" altLang="zh-CN" sz="2400">
                <a:solidFill>
                  <a:schemeClr val="tx1">
                    <a:lumMod val="50000"/>
                  </a:schemeClr>
                </a:solidFill>
              </a:rPr>
              <a:t>c:\windows\system32\config\SAM</a:t>
            </a:r>
            <a:r>
              <a:rPr lang="zh-CN" altLang="en-US" sz="2400">
                <a:solidFill>
                  <a:schemeClr val="tx1">
                    <a:lumMod val="50000"/>
                  </a:schemeClr>
                </a:solidFill>
              </a:rPr>
              <a:t>文件）是</a:t>
            </a:r>
            <a:r>
              <a:rPr lang="en-US" altLang="zh-CN" sz="2400">
                <a:solidFill>
                  <a:schemeClr val="tx1">
                    <a:lumMod val="50000"/>
                  </a:schemeClr>
                </a:solidFill>
              </a:rPr>
              <a:t>W</a:t>
            </a:r>
            <a:r>
              <a:rPr lang="zh-CN" altLang="en-US" sz="2400">
                <a:solidFill>
                  <a:schemeClr val="tx1">
                    <a:lumMod val="50000"/>
                  </a:schemeClr>
                </a:solidFill>
              </a:rPr>
              <a:t>indows的用户账户数据库，所有用户的登录名及口令等相关信息都会保存在这个文件中。</a:t>
            </a:r>
            <a:endParaRPr lang="en-US" altLang="zh-CN" sz="240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登录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22414" y="1844824"/>
            <a:ext cx="1706880" cy="426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zh-CN" sz="2400" dirty="0"/>
              <a:t>一、登录名</a:t>
            </a:r>
            <a:endParaRPr lang="zh-CN" altLang="zh-CN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1613535" y="2477135"/>
            <a:ext cx="9144635" cy="24276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en-US" altLang="zh-CN" sz="2400"/>
              <a:t>        </a:t>
            </a:r>
            <a:r>
              <a:rPr lang="zh-CN" altLang="en-US" sz="2400"/>
              <a:t>所有系统已经加密口令移到另一个文件中</a:t>
            </a:r>
            <a:r>
              <a:rPr lang="en-US" altLang="zh-CN" sz="2400"/>
              <a:t>(</a:t>
            </a:r>
            <a:r>
              <a:rPr lang="zh-CN" altLang="zh-CN" sz="2400"/>
              <a:t>一般为</a:t>
            </a:r>
            <a:r>
              <a:rPr lang="en-US" altLang="zh-CN" sz="2400"/>
              <a:t>/etc/shadow)</a:t>
            </a:r>
            <a:r>
              <a:rPr lang="zh-CN" altLang="en-US" sz="2400"/>
              <a:t>。</a:t>
            </a:r>
            <a:endParaRPr lang="zh-CN" altLang="en-US" sz="2400"/>
          </a:p>
          <a:p>
            <a:pPr>
              <a:lnSpc>
                <a:spcPct val="90000"/>
              </a:lnSpc>
            </a:pPr>
            <a:r>
              <a:rPr lang="zh-CN" altLang="en-US" sz="2400"/>
              <a:t>        账户名称</a:t>
            </a:r>
            <a:r>
              <a:rPr lang="en-US" altLang="zh-CN" sz="2400"/>
              <a:t>:加密后的密码(为!或者*</a:t>
            </a:r>
            <a:r>
              <a:rPr lang="zh-CN" altLang="en-US" sz="2400"/>
              <a:t>，则账户不能登录</a:t>
            </a:r>
            <a:r>
              <a:rPr lang="en-US" altLang="zh-CN" sz="2400"/>
              <a:t>):最近改动密码的日期:密码不可被变更的天数:密码需要重新变更的天数:密码过期预警天数:密码过期的宽恕时间:账号失效日期:保留的</a:t>
            </a:r>
            <a:endParaRPr lang="en-US" altLang="zh-CN" sz="2400"/>
          </a:p>
          <a:p>
            <a:pPr>
              <a:lnSpc>
                <a:spcPct val="90000"/>
              </a:lnSpc>
            </a:pPr>
            <a:r>
              <a:rPr lang="en-US" altLang="zh-CN" sz="2400">
                <a:solidFill>
                  <a:srgbClr val="FF0000"/>
                </a:solidFill>
              </a:rPr>
              <a:t>yameng_he:$6$CDslfOp7$g6MEi3qJdz05eACOF9UUmsCq20OiHlBA1HR./td11FQZBVQhJ6MvQNycTE3FJOeh.YhFtbVqh4vNC2QQ8YUQa/:17464:0:99999:7:::</a:t>
            </a:r>
            <a:endParaRPr lang="en-US" altLang="zh-CN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文件和目录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22414" y="1844824"/>
            <a:ext cx="2011680" cy="426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zh-CN" sz="2400" dirty="0"/>
              <a:t>一、文件系统</a:t>
            </a:r>
            <a:endParaRPr lang="zh-CN" altLang="zh-CN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1613535" y="2477135"/>
            <a:ext cx="9144635" cy="11118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en-US" altLang="zh-CN" sz="2400">
                <a:solidFill>
                  <a:srgbClr val="FF0000"/>
                </a:solidFill>
              </a:rPr>
              <a:t>          </a:t>
            </a:r>
            <a:r>
              <a:rPr lang="en-US" altLang="zh-CN" sz="2400">
                <a:solidFill>
                  <a:schemeClr val="tx1"/>
                </a:solidFill>
              </a:rPr>
              <a:t>UNIX</a:t>
            </a:r>
            <a:r>
              <a:rPr lang="zh-CN" altLang="zh-CN" sz="2400">
                <a:solidFill>
                  <a:schemeClr val="tx1"/>
                </a:solidFill>
              </a:rPr>
              <a:t>文件系统是目录和文件的一种层次结构，所有东西的起点是称为根（</a:t>
            </a:r>
            <a:r>
              <a:rPr lang="en-US" altLang="zh-CN" sz="2400">
                <a:solidFill>
                  <a:schemeClr val="tx1"/>
                </a:solidFill>
              </a:rPr>
              <a:t>root</a:t>
            </a:r>
            <a:r>
              <a:rPr lang="zh-CN" altLang="zh-CN" sz="2400">
                <a:solidFill>
                  <a:schemeClr val="tx1"/>
                </a:solidFill>
              </a:rPr>
              <a:t>）的目录，这个目录的名称是一个字符</a:t>
            </a:r>
            <a:r>
              <a:rPr lang="en-US" altLang="zh-CN" sz="2400">
                <a:solidFill>
                  <a:schemeClr val="tx1"/>
                </a:solidFill>
              </a:rPr>
              <a:t>“/”</a:t>
            </a:r>
            <a:r>
              <a:rPr lang="zh-CN" altLang="en-US" sz="2400">
                <a:solidFill>
                  <a:schemeClr val="tx1"/>
                </a:solidFill>
              </a:rPr>
              <a:t>。</a:t>
            </a:r>
            <a:endParaRPr lang="zh-CN" altLang="en-US" sz="240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400">
                <a:solidFill>
                  <a:schemeClr val="tx1"/>
                </a:solidFill>
              </a:rPr>
              <a:t>         目录是一个包含目录项的特殊文件。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22414" y="3833009"/>
            <a:ext cx="1706880" cy="426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90000"/>
              </a:lnSpc>
            </a:pPr>
            <a:r>
              <a:rPr lang="zh-CN" altLang="zh-CN" sz="2400" dirty="0"/>
              <a:t>二、文件名</a:t>
            </a:r>
            <a:endParaRPr lang="zh-CN" altLang="zh-CN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679575" y="4404360"/>
            <a:ext cx="9311005" cy="2756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en-US" altLang="zh-CN" sz="2400"/>
              <a:t>         </a:t>
            </a:r>
            <a:r>
              <a:rPr lang="zh-CN" altLang="zh-CN" sz="2400"/>
              <a:t>目录中的各个名称称为文件名（</a:t>
            </a:r>
            <a:r>
              <a:rPr lang="en-US" altLang="zh-CN" sz="2400"/>
              <a:t>filename</a:t>
            </a:r>
            <a:r>
              <a:rPr lang="zh-CN" altLang="zh-CN" sz="2400"/>
              <a:t>）。只有斜线（</a:t>
            </a:r>
            <a:r>
              <a:rPr lang="en-US" altLang="zh-CN" sz="2400"/>
              <a:t>/</a:t>
            </a:r>
            <a:r>
              <a:rPr lang="zh-CN" altLang="zh-CN" sz="2400"/>
              <a:t>）和空字符这两个字符不能出现在文件名中。斜线用来分隔构成路径名的各文件名，空字符则用来终止一个路径名。</a:t>
            </a:r>
            <a:endParaRPr lang="zh-CN" altLang="zh-CN" sz="2400"/>
          </a:p>
          <a:p>
            <a:pPr>
              <a:lnSpc>
                <a:spcPct val="90000"/>
              </a:lnSpc>
            </a:pPr>
            <a:r>
              <a:rPr lang="en-US" altLang="zh-CN" sz="2400"/>
              <a:t>          POSIX.1</a:t>
            </a:r>
            <a:r>
              <a:rPr lang="zh-CN" altLang="en-US" sz="2400"/>
              <a:t>推荐将文件名限制在以下字符集之内：字母（</a:t>
            </a:r>
            <a:r>
              <a:rPr lang="en-US" altLang="zh-CN" sz="2400"/>
              <a:t>a~z</a:t>
            </a:r>
            <a:r>
              <a:rPr lang="zh-CN" altLang="en-US" sz="2400"/>
              <a:t>、</a:t>
            </a:r>
            <a:r>
              <a:rPr lang="en-US" altLang="zh-CN" sz="2400"/>
              <a:t>A~Z</a:t>
            </a:r>
            <a:r>
              <a:rPr lang="zh-CN" altLang="en-US" sz="2400"/>
              <a:t>）、数字（</a:t>
            </a:r>
            <a:r>
              <a:rPr lang="en-US" altLang="zh-CN" sz="2400"/>
              <a:t>0~9</a:t>
            </a:r>
            <a:r>
              <a:rPr lang="zh-CN" altLang="en-US" sz="2400"/>
              <a:t>）、句点（</a:t>
            </a:r>
            <a:r>
              <a:rPr lang="en-US" altLang="zh-CN" sz="2400"/>
              <a:t>.</a:t>
            </a:r>
            <a:r>
              <a:rPr lang="zh-CN" altLang="en-US" sz="2400"/>
              <a:t>）、短横线（</a:t>
            </a:r>
            <a:r>
              <a:rPr lang="en-US" altLang="zh-CN" sz="2400"/>
              <a:t>-</a:t>
            </a:r>
            <a:r>
              <a:rPr lang="zh-CN" altLang="en-US" sz="2400"/>
              <a:t>）和下划线（</a:t>
            </a:r>
            <a:r>
              <a:rPr lang="en-US" altLang="zh-CN" sz="2400"/>
              <a:t>_</a:t>
            </a:r>
            <a:r>
              <a:rPr lang="zh-CN" altLang="en-US" sz="2400"/>
              <a:t>）。</a:t>
            </a:r>
            <a:endParaRPr lang="zh-CN" altLang="en-US" sz="2400"/>
          </a:p>
          <a:p>
            <a:pPr>
              <a:lnSpc>
                <a:spcPct val="90000"/>
              </a:lnSpc>
            </a:pPr>
            <a:r>
              <a:rPr lang="zh-CN" altLang="en-US" sz="2400">
                <a:solidFill>
                  <a:schemeClr val="tx1">
                    <a:lumMod val="50000"/>
                  </a:schemeClr>
                </a:solidFill>
              </a:rPr>
              <a:t>          </a:t>
            </a:r>
            <a:r>
              <a:rPr lang="en-US" altLang="zh-CN" sz="2400">
                <a:solidFill>
                  <a:schemeClr val="tx1">
                    <a:lumMod val="50000"/>
                  </a:schemeClr>
                </a:solidFill>
              </a:rPr>
              <a:t>Windows</a:t>
            </a:r>
            <a:r>
              <a:rPr lang="zh-CN" altLang="en-US" sz="2400">
                <a:solidFill>
                  <a:schemeClr val="tx1">
                    <a:lumMod val="50000"/>
                  </a:schemeClr>
                </a:solidFill>
              </a:rPr>
              <a:t>文件命名</a:t>
            </a:r>
            <a:r>
              <a:rPr lang="en-US" altLang="zh-CN" sz="2400">
                <a:solidFill>
                  <a:schemeClr val="tx1">
                    <a:lumMod val="50000"/>
                  </a:schemeClr>
                </a:solidFill>
              </a:rPr>
              <a:t>最多 250 个字符，除了以下字符其余均可： \,/,*,”,&lt;,&gt;,|</a:t>
            </a:r>
            <a:endParaRPr lang="en-US" altLang="zh-CN" sz="240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文件和目录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22414" y="1749574"/>
            <a:ext cx="1706880" cy="426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90000"/>
              </a:lnSpc>
            </a:pPr>
            <a:r>
              <a:rPr lang="zh-CN" altLang="zh-CN" sz="2400" dirty="0"/>
              <a:t>二、文件名</a:t>
            </a:r>
            <a:endParaRPr lang="zh-CN" altLang="zh-CN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622425" y="2312670"/>
            <a:ext cx="9311005" cy="1440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en-US" altLang="zh-CN" sz="2400"/>
              <a:t>         </a:t>
            </a:r>
            <a:r>
              <a:rPr lang="zh-CN" altLang="zh-CN" sz="2400"/>
              <a:t>创建新目录时会自动创建了两个文件名：</a:t>
            </a:r>
            <a:r>
              <a:rPr lang="en-US" altLang="zh-CN" sz="2400"/>
              <a:t>.</a:t>
            </a:r>
            <a:r>
              <a:rPr lang="zh-CN" altLang="en-US" sz="2400"/>
              <a:t>（称为点）和</a:t>
            </a:r>
            <a:r>
              <a:rPr lang="en-US" altLang="zh-CN" sz="2400"/>
              <a:t>..</a:t>
            </a:r>
            <a:r>
              <a:rPr lang="zh-CN" altLang="en-US" sz="2400"/>
              <a:t>（称为点点）。点指向当前目录，点点指向父目录。在最高层次目录中，点点与点相同。</a:t>
            </a:r>
            <a:endParaRPr lang="zh-CN" altLang="en-US" sz="240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1522414" y="3639334"/>
            <a:ext cx="1706880" cy="426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90000"/>
              </a:lnSpc>
            </a:pPr>
            <a:r>
              <a:rPr lang="zh-CN" altLang="zh-CN" sz="2400" dirty="0"/>
              <a:t>三、路径名</a:t>
            </a:r>
            <a:endParaRPr lang="zh-CN" altLang="zh-CN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1622425" y="4272280"/>
            <a:ext cx="9227185" cy="2098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en-US" altLang="zh-CN" sz="2400"/>
              <a:t>          </a:t>
            </a:r>
            <a:r>
              <a:rPr lang="zh-CN" altLang="en-US" sz="2400"/>
              <a:t>由斜线分隔的一个或多个文件组成的序列（也可以斜线开头）构成路径名（</a:t>
            </a:r>
            <a:r>
              <a:rPr lang="en-US" altLang="zh-CN" sz="2400"/>
              <a:t>pathname</a:t>
            </a:r>
            <a:r>
              <a:rPr lang="zh-CN" altLang="en-US" sz="2400"/>
              <a:t>），以斜线开头的路径名称为绝对路径名（</a:t>
            </a:r>
            <a:r>
              <a:rPr lang="en-US" altLang="zh-CN" sz="2400"/>
              <a:t>absolute pathname</a:t>
            </a:r>
            <a:r>
              <a:rPr lang="zh-CN" altLang="en-US" sz="2400"/>
              <a:t>），否则称为相对路径名（</a:t>
            </a:r>
            <a:r>
              <a:rPr lang="en-US" altLang="zh-CN" sz="2400"/>
              <a:t>relative pathname</a:t>
            </a:r>
            <a:r>
              <a:rPr lang="zh-CN" altLang="en-US" sz="2400"/>
              <a:t>）。相对路径名指向相对于当前目录的文件。相对路径名指向相对于当前目录的文件。文件系统根的名字（</a:t>
            </a:r>
            <a:r>
              <a:rPr lang="en-US" altLang="zh-CN" sz="2400"/>
              <a:t>/</a:t>
            </a:r>
            <a:r>
              <a:rPr lang="zh-CN" altLang="en-US" sz="2400"/>
              <a:t>）是一个特殊的绝对路径名，它不包含文件名。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文件和目录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22414" y="1778149"/>
            <a:ext cx="1706880" cy="426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90000"/>
              </a:lnSpc>
            </a:pPr>
            <a:r>
              <a:rPr lang="zh-CN" altLang="zh-CN" sz="2400" dirty="0"/>
              <a:t>三、路径名</a:t>
            </a:r>
            <a:endParaRPr lang="zh-CN" altLang="zh-CN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1522730" y="2320290"/>
            <a:ext cx="3166110" cy="7032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en-US" altLang="zh-CN" sz="2400"/>
              <a:t>          UNIX</a:t>
            </a:r>
            <a:r>
              <a:rPr lang="zh-CN" altLang="zh-CN" sz="2400"/>
              <a:t>系统中</a:t>
            </a:r>
            <a:r>
              <a:rPr lang="en-US" altLang="zh-CN" sz="2400"/>
              <a:t>ls</a:t>
            </a:r>
            <a:r>
              <a:rPr lang="zh-CN" altLang="en-US" sz="2400"/>
              <a:t>指令可以列出指定目录中全部文件的名字（</a:t>
            </a:r>
            <a:r>
              <a:rPr lang="en-US" altLang="zh-CN" sz="2400"/>
              <a:t>ls</a:t>
            </a:r>
            <a:r>
              <a:rPr lang="zh-CN" altLang="zh-CN" sz="2400"/>
              <a:t>指令的模拟实现参看程序清单</a:t>
            </a:r>
            <a:r>
              <a:rPr lang="en-US" altLang="zh-CN" sz="2400"/>
              <a:t>1-1</a:t>
            </a:r>
            <a:r>
              <a:rPr lang="zh-CN" altLang="en-US" sz="2400"/>
              <a:t>）。</a:t>
            </a:r>
            <a:endParaRPr lang="zh-CN" altLang="en-US" sz="2400"/>
          </a:p>
          <a:p>
            <a:pPr>
              <a:lnSpc>
                <a:spcPct val="90000"/>
              </a:lnSpc>
            </a:pPr>
            <a:r>
              <a:rPr lang="zh-CN" altLang="en-US" sz="2400"/>
              <a:t>          </a:t>
            </a:r>
            <a:r>
              <a:rPr lang="en-US" altLang="zh-CN" sz="2400">
                <a:solidFill>
                  <a:schemeClr val="tx1">
                    <a:lumMod val="50000"/>
                  </a:schemeClr>
                </a:solidFill>
              </a:rPr>
              <a:t>Windows</a:t>
            </a:r>
            <a:r>
              <a:rPr lang="zh-CN" altLang="en-US" sz="2400">
                <a:solidFill>
                  <a:schemeClr val="tx1">
                    <a:lumMod val="50000"/>
                  </a:schemeClr>
                </a:solidFill>
              </a:rPr>
              <a:t>相应指令为</a:t>
            </a:r>
            <a:r>
              <a:rPr lang="en-US" altLang="zh-CN" sz="2400">
                <a:solidFill>
                  <a:schemeClr val="tx1">
                    <a:lumMod val="50000"/>
                  </a:schemeClr>
                </a:solidFill>
              </a:rPr>
              <a:t>dir</a:t>
            </a:r>
            <a:r>
              <a:rPr lang="zh-CN" altLang="en-US" sz="2400">
                <a:solidFill>
                  <a:schemeClr val="tx1">
                    <a:lumMod val="50000"/>
                  </a:schemeClr>
                </a:solidFill>
              </a:rPr>
              <a:t>。</a:t>
            </a:r>
            <a:endParaRPr lang="zh-CN" altLang="en-US" sz="240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400">
                <a:solidFill>
                  <a:schemeClr val="tx1">
                    <a:lumMod val="50000"/>
                  </a:schemeClr>
                </a:solidFill>
              </a:rPr>
              <a:t>           </a:t>
            </a:r>
            <a:r>
              <a:rPr lang="en-US" altLang="zh-CN" sz="2400">
                <a:solidFill>
                  <a:schemeClr val="tx1">
                    <a:lumMod val="50000"/>
                  </a:schemeClr>
                </a:solidFill>
              </a:rPr>
              <a:t>Windows</a:t>
            </a:r>
            <a:r>
              <a:rPr lang="zh-CN" altLang="zh-CN" sz="2400">
                <a:solidFill>
                  <a:schemeClr val="tx1">
                    <a:lumMod val="50000"/>
                  </a:schemeClr>
                </a:solidFill>
              </a:rPr>
              <a:t>遍历目录使用FindFirstFile、FindNextFile、FindClose等</a:t>
            </a:r>
            <a:r>
              <a:rPr lang="en-US" altLang="zh-CN" sz="2400">
                <a:solidFill>
                  <a:schemeClr val="tx1">
                    <a:lumMod val="50000"/>
                  </a:schemeClr>
                </a:solidFill>
              </a:rPr>
              <a:t>API</a:t>
            </a:r>
            <a:r>
              <a:rPr lang="zh-CN" altLang="en-US" sz="2400">
                <a:solidFill>
                  <a:schemeClr val="tx1">
                    <a:lumMod val="50000"/>
                  </a:schemeClr>
                </a:solidFill>
              </a:rPr>
              <a:t>，目录句柄以HANDLE 类型表示。</a:t>
            </a:r>
            <a:endParaRPr lang="zh-CN" altLang="en-US" sz="240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400">
                <a:solidFill>
                  <a:schemeClr val="tx1">
                    <a:lumMod val="50000"/>
                  </a:schemeClr>
                </a:solidFill>
              </a:rPr>
              <a:t>           </a:t>
            </a:r>
            <a:endParaRPr lang="zh-CN" altLang="en-US" sz="240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8840" y="1689100"/>
            <a:ext cx="6971665" cy="51428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文件和目录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22414" y="1778149"/>
            <a:ext cx="1706880" cy="426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90000"/>
              </a:lnSpc>
            </a:pPr>
            <a:r>
              <a:rPr lang="zh-CN" altLang="zh-CN" sz="2400" dirty="0"/>
              <a:t>三、路径名</a:t>
            </a:r>
            <a:endParaRPr lang="zh-CN" altLang="zh-CN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1522730" y="2320290"/>
            <a:ext cx="10191115" cy="4072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en-US" altLang="zh-CN" sz="2400"/>
              <a:t>        </a:t>
            </a:r>
            <a:r>
              <a:rPr lang="zh-CN" altLang="en-US" sz="2400"/>
              <a:t>《</a:t>
            </a:r>
            <a:r>
              <a:rPr lang="en-US" altLang="zh-CN" sz="2400"/>
              <a:t>UNIX</a:t>
            </a:r>
            <a:r>
              <a:rPr lang="zh-CN" altLang="zh-CN" sz="2400"/>
              <a:t>程序员手册》通常使用</a:t>
            </a:r>
            <a:r>
              <a:rPr lang="en-US" altLang="zh-CN" sz="2400"/>
              <a:t>man</a:t>
            </a:r>
            <a:r>
              <a:rPr lang="zh-CN" altLang="zh-CN" sz="2400"/>
              <a:t>指令查看。例如</a:t>
            </a:r>
            <a:r>
              <a:rPr lang="en-US" altLang="zh-CN" sz="2400"/>
              <a:t>:</a:t>
            </a:r>
            <a:endParaRPr lang="zh-CN" altLang="zh-CN" sz="2400"/>
          </a:p>
          <a:p>
            <a:pPr>
              <a:lnSpc>
                <a:spcPct val="90000"/>
              </a:lnSpc>
            </a:pPr>
            <a:r>
              <a:rPr lang="zh-CN" altLang="zh-CN" sz="2400"/>
              <a:t>            </a:t>
            </a:r>
            <a:r>
              <a:rPr lang="en-US" altLang="zh-CN" sz="2400"/>
              <a:t>#</a:t>
            </a:r>
            <a:r>
              <a:rPr lang="en-US" altLang="zh-CN" sz="2400"/>
              <a:t>man 1 ls</a:t>
            </a:r>
            <a:endParaRPr lang="en-US" altLang="zh-CN" sz="240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400">
                <a:solidFill>
                  <a:schemeClr val="tx1">
                    <a:lumMod val="50000"/>
                  </a:schemeClr>
                </a:solidFill>
              </a:rPr>
              <a:t>           </a:t>
            </a:r>
            <a:r>
              <a:rPr lang="zh-CN" altLang="en-US" sz="2400">
                <a:solidFill>
                  <a:schemeClr val="tx1"/>
                </a:solidFill>
              </a:rPr>
              <a:t>中间的数字</a:t>
            </a:r>
            <a:r>
              <a:rPr lang="en-US" altLang="zh-CN" sz="2400">
                <a:solidFill>
                  <a:schemeClr val="tx1"/>
                </a:solidFill>
              </a:rPr>
              <a:t>1</a:t>
            </a:r>
            <a:r>
              <a:rPr lang="zh-CN" altLang="en-US" sz="2400">
                <a:solidFill>
                  <a:schemeClr val="tx1"/>
                </a:solidFill>
              </a:rPr>
              <a:t>，通常为</a:t>
            </a:r>
            <a:r>
              <a:rPr lang="en-US" altLang="zh-CN" sz="2400">
                <a:solidFill>
                  <a:schemeClr val="tx1"/>
                </a:solidFill>
              </a:rPr>
              <a:t>1-8</a:t>
            </a:r>
            <a:r>
              <a:rPr lang="zh-CN" altLang="en-US" sz="2400">
                <a:solidFill>
                  <a:schemeClr val="tx1"/>
                </a:solidFill>
              </a:rPr>
              <a:t>，表明《</a:t>
            </a:r>
            <a:r>
              <a:rPr lang="en-US" altLang="zh-CN" sz="2400">
                <a:solidFill>
                  <a:schemeClr val="tx1"/>
                </a:solidFill>
              </a:rPr>
              <a:t>UNIX</a:t>
            </a:r>
            <a:r>
              <a:rPr lang="zh-CN" altLang="en-US" sz="2400">
                <a:solidFill>
                  <a:schemeClr val="tx1"/>
                </a:solidFill>
              </a:rPr>
              <a:t>程序员手册》哪一部分。</a:t>
            </a:r>
            <a:endParaRPr lang="zh-CN" altLang="en-US" sz="240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400">
                <a:solidFill>
                  <a:schemeClr val="tx1"/>
                </a:solidFill>
              </a:rPr>
              <a:t>            </a:t>
            </a:r>
            <a:r>
              <a:rPr lang="en-US" altLang="zh-CN" sz="2400">
                <a:solidFill>
                  <a:schemeClr val="tx2">
                    <a:lumMod val="50000"/>
                  </a:schemeClr>
                </a:solidFill>
              </a:rPr>
              <a:t>Windows</a:t>
            </a:r>
            <a:r>
              <a:rPr lang="zh-CN" altLang="zh-CN" sz="2400">
                <a:solidFill>
                  <a:schemeClr val="tx2">
                    <a:lumMod val="50000"/>
                  </a:schemeClr>
                </a:solidFill>
              </a:rPr>
              <a:t>程序手册</a:t>
            </a:r>
            <a:r>
              <a:rPr lang="en-US" altLang="zh-CN" sz="2400">
                <a:solidFill>
                  <a:schemeClr val="tx2">
                    <a:lumMod val="50000"/>
                  </a:schemeClr>
                </a:solidFill>
              </a:rPr>
              <a:t>MSDN</a:t>
            </a:r>
            <a:r>
              <a:rPr lang="zh-CN" altLang="zh-CN" sz="2400">
                <a:solidFill>
                  <a:schemeClr val="tx2">
                    <a:lumMod val="50000"/>
                  </a:schemeClr>
                </a:solidFill>
              </a:rPr>
              <a:t>。</a:t>
            </a:r>
            <a:endParaRPr lang="zh-CN" altLang="zh-CN" sz="240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>
                <a:solidFill>
                  <a:schemeClr val="tx2">
                    <a:lumMod val="50000"/>
                  </a:schemeClr>
                </a:solidFill>
              </a:rPr>
              <a:t>            </a:t>
            </a:r>
            <a:endParaRPr lang="zh-CN" altLang="zh-CN" sz="240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400">
                <a:solidFill>
                  <a:schemeClr val="tx1"/>
                </a:solidFill>
              </a:rPr>
              <a:t>            </a:t>
            </a:r>
            <a:endParaRPr lang="zh-CN" altLang="en-US" sz="240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40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400">
                <a:solidFill>
                  <a:schemeClr val="tx1">
                    <a:lumMod val="50000"/>
                  </a:schemeClr>
                </a:solidFill>
              </a:rPr>
              <a:t>           </a:t>
            </a:r>
            <a:endParaRPr lang="zh-CN" altLang="en-US" sz="240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zh-CN" dirty="0">
                <a:sym typeface="+mn-ea"/>
              </a:rPr>
              <a:t>文件和目录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 rtlCol="0">
            <a:normAutofit/>
          </a:bodyPr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添加幻灯片标题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- 5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图片占位符 5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/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教学目标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本课程侧重于对于</a:t>
            </a:r>
            <a:r>
              <a:rPr lang="en-US" altLang="zh-CN" dirty="0"/>
              <a:t>UNIX</a:t>
            </a:r>
            <a:r>
              <a:rPr lang="zh-CN" altLang="en-US" dirty="0"/>
              <a:t>运行机制以及开发接口的讲解、分析，并不侧重于</a:t>
            </a:r>
            <a:r>
              <a:rPr lang="en-US" altLang="zh-CN" dirty="0"/>
              <a:t>UNIX</a:t>
            </a:r>
            <a:r>
              <a:rPr lang="zh-CN" altLang="en-US" dirty="0"/>
              <a:t>应用。</a:t>
            </a:r>
            <a:endParaRPr lang="en-US" altLang="zh-CN" dirty="0"/>
          </a:p>
          <a:p>
            <a:pPr marL="0" indent="0" rtl="0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教学过程中会尽可能多的引入</a:t>
            </a:r>
            <a:r>
              <a:rPr lang="en-US" altLang="zh-CN" dirty="0"/>
              <a:t>Windows</a:t>
            </a:r>
            <a:r>
              <a:rPr lang="zh-CN" altLang="en-US" dirty="0"/>
              <a:t>相应内容进行对比分析。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教学大纲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32238" y="1919287"/>
            <a:ext cx="4324350" cy="4238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UNIX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体系结构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22414" y="1757949"/>
            <a:ext cx="748883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一、操作系统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1522414" y="2420888"/>
            <a:ext cx="10210948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      </a:t>
            </a:r>
            <a:r>
              <a:rPr lang="zh-CN" altLang="en-US" sz="2400" dirty="0"/>
              <a:t>    操作系统定义为一种软件，它控制计算机的硬件资源，并提供程序的运行环境。</a:t>
            </a:r>
            <a:endParaRPr lang="en-US" altLang="zh-CN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522414" y="3645024"/>
            <a:ext cx="252028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二、内核</a:t>
            </a:r>
            <a:endParaRPr lang="zh-CN" altLang="en-US" sz="2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2277988" y="4325458"/>
            <a:ext cx="864096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这中实现操作系统最小功能集的软件，被称之为</a:t>
            </a:r>
            <a:r>
              <a:rPr lang="zh-CN" altLang="en-US" sz="2400" dirty="0">
                <a:solidFill>
                  <a:srgbClr val="FF0000"/>
                </a:solidFill>
              </a:rPr>
              <a:t>内核（</a:t>
            </a:r>
            <a:r>
              <a:rPr lang="en-US" altLang="zh-CN" sz="2400" dirty="0">
                <a:solidFill>
                  <a:srgbClr val="FF0000"/>
                </a:solidFill>
              </a:rPr>
              <a:t>kernel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r>
              <a:rPr lang="zh-CN" altLang="en-US" sz="2400" dirty="0"/>
              <a:t>。</a:t>
            </a:r>
            <a:endParaRPr lang="zh-CN" alt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522414" y="5217196"/>
            <a:ext cx="205171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三、系统调用</a:t>
            </a:r>
            <a:endParaRPr lang="zh-CN" altLang="en-US" sz="2400" dirty="0"/>
          </a:p>
        </p:txBody>
      </p:sp>
      <p:sp>
        <p:nvSpPr>
          <p:cNvPr id="15" name="文本框 14"/>
          <p:cNvSpPr txBox="1"/>
          <p:nvPr/>
        </p:nvSpPr>
        <p:spPr>
          <a:xfrm flipH="1">
            <a:off x="2277987" y="5897630"/>
            <a:ext cx="604867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内核的接口被称为</a:t>
            </a:r>
            <a:r>
              <a:rPr lang="zh-CN" altLang="en-US" sz="2400" dirty="0">
                <a:solidFill>
                  <a:srgbClr val="FF0000"/>
                </a:solidFill>
              </a:rPr>
              <a:t>系统调用（</a:t>
            </a:r>
            <a:r>
              <a:rPr lang="en-US" altLang="zh-CN" sz="2400" dirty="0">
                <a:solidFill>
                  <a:srgbClr val="FF0000"/>
                </a:solidFill>
              </a:rPr>
              <a:t>system call</a:t>
            </a:r>
            <a:r>
              <a:rPr lang="zh-CN" altLang="en-US" sz="2400" dirty="0">
                <a:solidFill>
                  <a:srgbClr val="FF0000"/>
                </a:solidFill>
              </a:rPr>
              <a:t>）。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UNIX</a:t>
            </a:r>
            <a:r>
              <a:rPr lang="zh-CN" altLang="en-US" dirty="0"/>
              <a:t>体系结构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22414" y="1772816"/>
            <a:ext cx="432048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四、</a:t>
            </a:r>
            <a:r>
              <a:rPr lang="en-US" altLang="zh-CN" sz="2400" dirty="0"/>
              <a:t>Shell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2205980" y="2422936"/>
            <a:ext cx="950505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Shell</a:t>
            </a:r>
            <a:r>
              <a:rPr lang="zh-CN" altLang="en-US" sz="2400" dirty="0"/>
              <a:t>是一种特殊应用程序，它为运行其他应用程序提供了一个接口。</a:t>
            </a:r>
            <a:endParaRPr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522414" y="3218074"/>
            <a:ext cx="1018862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           Shell</a:t>
            </a:r>
            <a:r>
              <a:rPr lang="zh-CN" altLang="en-US" sz="2400" dirty="0"/>
              <a:t>是一个作为用户与</a:t>
            </a:r>
            <a:r>
              <a:rPr lang="en-US" altLang="zh-CN" sz="2400" dirty="0"/>
              <a:t>UNIX</a:t>
            </a:r>
            <a:r>
              <a:rPr lang="zh-CN" altLang="en-US" sz="2400" dirty="0"/>
              <a:t>系统间接口的程序，它允许用户向操作系统输入需要执行的命令。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1550914" y="4345610"/>
            <a:ext cx="9793088" cy="628578"/>
          </a:xfrm>
          <a:prstGeom prst="rect">
            <a:avLst/>
          </a:prstGeom>
          <a:solidFill>
            <a:schemeClr val="tx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Windows</a:t>
            </a:r>
            <a:r>
              <a:rPr lang="zh-CN" altLang="en-US" sz="2400" dirty="0">
                <a:solidFill>
                  <a:schemeClr val="bg1"/>
                </a:solidFill>
              </a:rPr>
              <a:t>的</a:t>
            </a:r>
            <a:r>
              <a:rPr lang="en-US" altLang="zh-CN" sz="2400" dirty="0">
                <a:solidFill>
                  <a:schemeClr val="bg1"/>
                </a:solidFill>
              </a:rPr>
              <a:t>command.exe</a:t>
            </a:r>
            <a:r>
              <a:rPr lang="zh-CN" altLang="en-US" sz="2400" dirty="0">
                <a:solidFill>
                  <a:schemeClr val="bg1"/>
                </a:solidFill>
              </a:rPr>
              <a:t>与</a:t>
            </a:r>
            <a:r>
              <a:rPr lang="en-US" altLang="zh-CN" sz="2400" dirty="0">
                <a:solidFill>
                  <a:schemeClr val="bg1"/>
                </a:solidFill>
              </a:rPr>
              <a:t>shell</a:t>
            </a:r>
            <a:r>
              <a:rPr lang="zh-CN" altLang="en-US" sz="2400" dirty="0">
                <a:solidFill>
                  <a:schemeClr val="bg1"/>
                </a:solidFill>
              </a:rPr>
              <a:t>类似，但是</a:t>
            </a:r>
            <a:r>
              <a:rPr lang="en-US" altLang="zh-CN" sz="2400" dirty="0">
                <a:solidFill>
                  <a:schemeClr val="bg1"/>
                </a:solidFill>
              </a:rPr>
              <a:t>shell</a:t>
            </a:r>
            <a:r>
              <a:rPr lang="zh-CN" altLang="en-US" sz="2400" dirty="0">
                <a:solidFill>
                  <a:schemeClr val="bg1"/>
                </a:solidFill>
              </a:rPr>
              <a:t>提供的功能要更加强大。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UNIX</a:t>
            </a:r>
            <a:r>
              <a:rPr lang="zh-CN" altLang="en-US" dirty="0"/>
              <a:t>体系结构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22414" y="1844824"/>
            <a:ext cx="14318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四、</a:t>
            </a:r>
            <a:r>
              <a:rPr lang="en-US" altLang="zh-CN" sz="2400" dirty="0"/>
              <a:t>Shell</a:t>
            </a:r>
            <a:endParaRPr lang="en-US" altLang="zh-CN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5606" y="2420888"/>
            <a:ext cx="9996203" cy="30963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UNIX</a:t>
            </a:r>
            <a:r>
              <a:rPr lang="zh-CN" altLang="en-US" dirty="0"/>
              <a:t>体系结构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22414" y="1844824"/>
            <a:ext cx="172354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五、库函数</a:t>
            </a:r>
            <a:endParaRPr lang="en-US" altLang="zh-CN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1522414" y="2398068"/>
            <a:ext cx="1040464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          公用函数库构建在系统调用接口之上，应用软件既可以使用公用函数库，也可以使用系统调用。例如：</a:t>
            </a:r>
            <a:r>
              <a:rPr lang="en-US" altLang="zh-CN" sz="2400" dirty="0"/>
              <a:t>STL</a:t>
            </a:r>
            <a:r>
              <a:rPr lang="zh-CN" altLang="en-US" sz="2400" dirty="0"/>
              <a:t>标准库。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2205980" y="3501008"/>
            <a:ext cx="460851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库函数与系统调用的区别？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UNIX</a:t>
            </a:r>
            <a:r>
              <a:rPr lang="zh-CN" altLang="en-US" dirty="0"/>
              <a:t>体系结构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22414" y="1844824"/>
            <a:ext cx="203132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五、应用软件</a:t>
            </a:r>
            <a:endParaRPr lang="en-US" altLang="zh-CN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522414" y="2708920"/>
            <a:ext cx="1011661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         操作系统上为满足用户需要，安装的其他软件。例如：</a:t>
            </a:r>
            <a:r>
              <a:rPr lang="en-US" altLang="zh-CN" sz="2400" dirty="0"/>
              <a:t>Office</a:t>
            </a:r>
            <a:r>
              <a:rPr lang="zh-CN" altLang="en-US" sz="2400" dirty="0"/>
              <a:t>，</a:t>
            </a:r>
            <a:r>
              <a:rPr lang="en-US" altLang="zh-CN" sz="2400" dirty="0"/>
              <a:t>Axceed260</a:t>
            </a:r>
            <a:r>
              <a:rPr lang="zh-CN" altLang="en-US" sz="2400" dirty="0"/>
              <a:t>软件等等。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UNIX</a:t>
            </a:r>
            <a:r>
              <a:rPr lang="zh-CN" altLang="en-US" dirty="0"/>
              <a:t>体系结构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22414" y="1844824"/>
            <a:ext cx="243047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五、体系结构图</a:t>
            </a:r>
            <a:endParaRPr lang="en-US" altLang="zh-CN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66220" y="2564904"/>
            <a:ext cx="3888432" cy="36074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黑板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黑板教育演示文稿（宽屏）</Template>
  <TotalTime>0</TotalTime>
  <Words>2154</Words>
  <Application>WPS 演示</Application>
  <PresentationFormat>自定义</PresentationFormat>
  <Paragraphs>137</Paragraphs>
  <Slides>17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宋体</vt:lpstr>
      <vt:lpstr>Wingdings</vt:lpstr>
      <vt:lpstr>Microsoft YaHei UI</vt:lpstr>
      <vt:lpstr>Consolas</vt:lpstr>
      <vt:lpstr>微软雅黑</vt:lpstr>
      <vt:lpstr>Corbel</vt:lpstr>
      <vt:lpstr>黑板 16 x 9</vt:lpstr>
      <vt:lpstr>UNIX开发</vt:lpstr>
      <vt:lpstr>教学目标</vt:lpstr>
      <vt:lpstr>教学大纲</vt:lpstr>
      <vt:lpstr>UNIX体系结构</vt:lpstr>
      <vt:lpstr>UNIX体系结构</vt:lpstr>
      <vt:lpstr>UNIX体系结构</vt:lpstr>
      <vt:lpstr>UNIX体系结构</vt:lpstr>
      <vt:lpstr>UNIX体系结构</vt:lpstr>
      <vt:lpstr>UNIX体系结构</vt:lpstr>
      <vt:lpstr>登录</vt:lpstr>
      <vt:lpstr>登录</vt:lpstr>
      <vt:lpstr>文件和目录</vt:lpstr>
      <vt:lpstr>文件和目录</vt:lpstr>
      <vt:lpstr>文件和目录</vt:lpstr>
      <vt:lpstr>文件和目录</vt:lpstr>
      <vt:lpstr>文件和目录</vt:lpstr>
      <vt:lpstr>添加幻灯片标题 - 5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UNIX/Windows开发</dc:title>
  <dc:creator>yameng_he</dc:creator>
  <cp:lastModifiedBy>heyameng</cp:lastModifiedBy>
  <cp:revision>118</cp:revision>
  <dcterms:created xsi:type="dcterms:W3CDTF">2017-10-28T02:34:00Z</dcterms:created>
  <dcterms:modified xsi:type="dcterms:W3CDTF">2017-11-07T11:30:07Z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2052-10.1.0.6156</vt:lpwstr>
  </property>
</Properties>
</file>