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3" r:id="rId9"/>
    <p:sldId id="289" r:id="rId10"/>
    <p:sldId id="290" r:id="rId11"/>
    <p:sldId id="291" r:id="rId12"/>
    <p:sldId id="292" r:id="rId13"/>
    <p:sldId id="269" r:id="rId14"/>
    <p:sldId id="270" r:id="rId15"/>
    <p:sldId id="272" r:id="rId16"/>
    <p:sldId id="293" r:id="rId17"/>
    <p:sldId id="275" r:id="rId18"/>
    <p:sldId id="282" r:id="rId19"/>
    <p:sldId id="283" r:id="rId20"/>
    <p:sldId id="277" r:id="rId21"/>
    <p:sldId id="278" r:id="rId22"/>
    <p:sldId id="279" r:id="rId23"/>
    <p:sldId id="286" r:id="rId24"/>
    <p:sldId id="287" r:id="rId25"/>
    <p:sldId id="260" r:id="rId26"/>
    <p:sldId id="265" r:id="rId27"/>
    <p:sldId id="266" r:id="rId28"/>
    <p:sldId id="271" r:id="rId29"/>
    <p:sldId id="281" r:id="rId30"/>
    <p:sldId id="288" r:id="rId31"/>
    <p:sldId id="280" r:id="rId32"/>
    <p:sldId id="285" r:id="rId33"/>
    <p:sldId id="27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8DAA-55A8-44BF-89C0-CA04E77FE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BECEE-2FA3-4062-AF05-23D9B9794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E41F-B1BF-4C7C-8B5B-D23052E6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77AF-022A-45ED-B530-495F39EC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9726D-712E-4069-B498-B80791DA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1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ADBA-85F4-43BA-9DE7-3B00B3DA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85F9C-175C-4F82-8833-DDCF14BFD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D80E0-154A-440D-B7E8-8B9C1C31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082A-8CFA-467D-AE9B-202ACC93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CA6C-5E33-4420-AF93-C2520A8E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C578D-DEB9-4652-9383-1572E1F17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FBEA6-8A0E-4E87-9711-2D1FE86C4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6E5D-3B6B-4C5C-9F05-0B36FBE1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EE9D-730B-4341-A5B0-1F631C49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16F6-8015-46F3-B3F1-95FB250E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C698-DDCF-40EB-9F8C-67D68140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F193-1083-4F5F-B0ED-C7351EE25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6D0B4-EFFD-4F1A-8CCA-15DB9BEC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D552-3B81-4F52-BD91-503D3EE4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2A60-3AD5-485F-A376-61B88320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3A9C-2DEE-4902-9D45-760FBD66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316D-FF25-4BE9-A737-17AD329C0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48F14-4ED7-46BD-95BB-E0C384BC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11410-D5DA-4F58-AB9C-FE7EB188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CF94-9DF4-4BA5-A903-0AF85166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6DF9-4E36-425B-9E4A-79633125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84B4-92B4-40E8-A000-9E1422669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ED852-A6E5-44F4-B6FD-9DBB41F21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769BA-6E77-4FEC-808A-5A024B0A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1F0F6-4E00-4C3E-86B1-83B43C79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B22FF-FB9D-4854-8100-87DA8395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2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6C2F-EB2F-4905-9ED9-142254FD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7FB98-94DD-45EC-A742-4A9BE30B5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25F9B-B687-48B3-BDA5-F86666AFD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0C160-B7CB-4CEB-8548-DE28AE837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C201F-A8FC-4FAA-8156-745DF663D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9BA6F-F35E-4380-8321-2945DFD9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3A1B1-7392-45BD-84A9-FD67407C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B6B37-B1CC-4804-9022-F65727B3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9C01-0D4A-4890-B9B0-EED67BD2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8CBB2-D769-4382-BB0A-4156B824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5FAE0-51B4-4436-AF39-629B3F23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D37BA-154C-4E86-B6A4-44EC27C4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6324E-9AE2-4B67-B9A1-D1EB0FAF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D6A74-DA9C-426F-B99C-A168122A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E4A0-7220-470B-AC0A-32077327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9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FFC-19CF-47B6-BD85-5E8C2652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B449-061C-40BC-9A2E-A01F9F975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F0738-6B8E-44AE-BD5D-682EC93FF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60FB2-5C87-4AFD-9127-F5605B8D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7946-3539-4CD3-ADBD-FC5AB62C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60A0A-9D5B-44F0-A7CC-EB418AB4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5013-5D07-48D5-8F8C-F9E0CB3C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4B9CD-7AFF-4FC7-B752-E463A9E2F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F551F-4CBD-40E6-BE5E-F63F0EC1B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E3D3A-E0B0-45B6-AC5B-10C568D4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C55BE-AA2D-4A16-9522-C8DA9E9D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44C83-398C-48A0-986C-5D9F4A30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34791-2D5E-46EA-9E4D-4D90672F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14D20-BCE0-498C-A39E-19713A2A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0505B-5160-4008-8D97-6CD0F6B0C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AABE-C25E-43B1-AA9C-EA85C64DD66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623E-023C-4681-B673-649CB858B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7260-FC35-460B-9E54-1EC92D33A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8D70-33FE-479C-8B0F-03F9F45B4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on</a:t>
            </a:r>
            <a:br>
              <a:rPr lang="en-US" dirty="0"/>
            </a:br>
            <a:r>
              <a:rPr lang="en-US" dirty="0"/>
              <a:t> Building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A75F6-C516-4F93-ACC1-353882196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SSMS and SQLCMD</a:t>
            </a:r>
          </a:p>
        </p:txBody>
      </p:sp>
    </p:spTree>
    <p:extLst>
      <p:ext uri="{BB962C8B-B14F-4D97-AF65-F5344CB8AC3E}">
        <p14:creationId xmlns:p14="http://schemas.microsoft.com/office/powerpoint/2010/main" val="332048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16EC-0988-442E-BCC2-9AA835F5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179"/>
          </a:xfrm>
        </p:spPr>
        <p:txBody>
          <a:bodyPr/>
          <a:lstStyle/>
          <a:p>
            <a:pPr algn="ctr"/>
            <a:r>
              <a:rPr lang="en-US" dirty="0"/>
              <a:t>User-Defined 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89A91-1CFD-4147-9FF1-8380C7E0C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53" y="1567276"/>
            <a:ext cx="2575474" cy="4028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B398F8D-6C14-44F3-ADDF-6BF1D2BEA84E}"/>
              </a:ext>
            </a:extLst>
          </p:cNvPr>
          <p:cNvSpPr/>
          <p:nvPr/>
        </p:nvSpPr>
        <p:spPr>
          <a:xfrm>
            <a:off x="305937" y="3957851"/>
            <a:ext cx="532263" cy="34119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6F336-137D-4661-8CAB-B1D9CA752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897" y="1574392"/>
            <a:ext cx="3175494" cy="40283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A778F521-B33E-4201-8ABB-E3DF3B4D39A7}"/>
              </a:ext>
            </a:extLst>
          </p:cNvPr>
          <p:cNvSpPr/>
          <p:nvPr/>
        </p:nvSpPr>
        <p:spPr>
          <a:xfrm>
            <a:off x="3279897" y="4995080"/>
            <a:ext cx="409576" cy="477672"/>
          </a:xfrm>
          <a:prstGeom prst="leftBrac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B7BB5C-ACB2-4DAD-9450-3AEF4A5F54F9}"/>
              </a:ext>
            </a:extLst>
          </p:cNvPr>
          <p:cNvSpPr/>
          <p:nvPr/>
        </p:nvSpPr>
        <p:spPr>
          <a:xfrm>
            <a:off x="3007156" y="3575713"/>
            <a:ext cx="764275" cy="3821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2B45C-7B65-4FDE-A0A1-C7E34A60A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788" y="1567276"/>
            <a:ext cx="4973478" cy="40354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1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D684-7925-4949-8B63-C4FBAD03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353"/>
            <a:ext cx="10515600" cy="542450"/>
          </a:xfrm>
        </p:spPr>
        <p:txBody>
          <a:bodyPr>
            <a:normAutofit fontScale="90000"/>
          </a:bodyPr>
          <a:lstStyle/>
          <a:p>
            <a:r>
              <a:rPr lang="en-US" dirty="0"/>
              <a:t>Set the properties and constraints (rules, defaults)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6684E-DF9A-46CC-B735-1915BF294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65" y="907575"/>
            <a:ext cx="8399069" cy="5585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332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DBDE-A5AF-4486-8062-57ACE84C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501" y="365125"/>
            <a:ext cx="11163869" cy="1325563"/>
          </a:xfrm>
        </p:spPr>
        <p:txBody>
          <a:bodyPr/>
          <a:lstStyle/>
          <a:p>
            <a:pPr algn="ctr"/>
            <a:r>
              <a:rPr lang="en-US" dirty="0"/>
              <a:t>Now you have a customized data type to constrain your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72167-5D70-4FD1-AE0D-15CAF8CF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89" y="1690688"/>
            <a:ext cx="7469087" cy="49114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130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5BB4-9F71-40B5-BBEB-B152A104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E7FE-FAFC-4BC6-9B2F-DCDEF6D3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F3E16-5C1A-40DB-88BB-9DC78E011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30086-A6FF-4048-893D-F631ACEA8200}"/>
              </a:ext>
            </a:extLst>
          </p:cNvPr>
          <p:cNvSpPr txBox="1"/>
          <p:nvPr/>
        </p:nvSpPr>
        <p:spPr>
          <a:xfrm>
            <a:off x="5591033" y="2841303"/>
            <a:ext cx="3989696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Now let’s Alter some more constraints on our Table</a:t>
            </a:r>
          </a:p>
        </p:txBody>
      </p:sp>
    </p:spTree>
    <p:extLst>
      <p:ext uri="{BB962C8B-B14F-4D97-AF65-F5344CB8AC3E}">
        <p14:creationId xmlns:p14="http://schemas.microsoft.com/office/powerpoint/2010/main" val="385320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B92E-2A5D-4F89-AEA8-97AF13F3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A4AA-92F6-4377-87CB-DB319191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F8654-CC51-4AB8-9A84-2349FC2A9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7CDC1D1D-44D2-4F16-912C-16E7A9E9E2CA}"/>
              </a:ext>
            </a:extLst>
          </p:cNvPr>
          <p:cNvSpPr/>
          <p:nvPr/>
        </p:nvSpPr>
        <p:spPr>
          <a:xfrm>
            <a:off x="3316406" y="464024"/>
            <a:ext cx="696036" cy="21701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7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AED7-4940-428E-98AF-2FB8E0A2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6A91-934E-4E54-A169-91C8D93F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DC84D-28BD-43FC-8A17-EC5E9AFB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4551F5A-BDAE-4F0B-ACAD-115C18CBBE5B}"/>
              </a:ext>
            </a:extLst>
          </p:cNvPr>
          <p:cNvSpPr/>
          <p:nvPr/>
        </p:nvSpPr>
        <p:spPr>
          <a:xfrm rot="11217567">
            <a:off x="7521260" y="4198512"/>
            <a:ext cx="811369" cy="36060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F63C63A-1D6D-4373-B064-270F54A2E687}"/>
              </a:ext>
            </a:extLst>
          </p:cNvPr>
          <p:cNvSpPr/>
          <p:nvPr/>
        </p:nvSpPr>
        <p:spPr>
          <a:xfrm rot="20037131">
            <a:off x="3753135" y="2686737"/>
            <a:ext cx="736979" cy="30366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9C47DF-0553-4D23-B5CD-86DC564F12AE}"/>
              </a:ext>
            </a:extLst>
          </p:cNvPr>
          <p:cNvSpPr/>
          <p:nvPr/>
        </p:nvSpPr>
        <p:spPr>
          <a:xfrm>
            <a:off x="2825087" y="1241946"/>
            <a:ext cx="491319" cy="44874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EC93-9CAD-4B46-A061-6EAB9527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059" y="736979"/>
            <a:ext cx="4143233" cy="5131558"/>
          </a:xfrm>
        </p:spPr>
        <p:txBody>
          <a:bodyPr>
            <a:normAutofit fontScale="90000"/>
          </a:bodyPr>
          <a:lstStyle/>
          <a:p>
            <a:r>
              <a:rPr lang="en-US" dirty="0"/>
              <a:t>We have now:</a:t>
            </a:r>
            <a:br>
              <a:rPr lang="en-US" dirty="0"/>
            </a:br>
            <a:r>
              <a:rPr lang="en-US" dirty="0"/>
              <a:t> - created a table</a:t>
            </a:r>
            <a:br>
              <a:rPr lang="en-US" dirty="0"/>
            </a:br>
            <a:r>
              <a:rPr lang="en-US" dirty="0"/>
              <a:t> - added columns</a:t>
            </a:r>
            <a:br>
              <a:rPr lang="en-US" dirty="0"/>
            </a:br>
            <a:r>
              <a:rPr lang="en-US" dirty="0"/>
              <a:t> - set constraints</a:t>
            </a:r>
            <a:br>
              <a:rPr lang="en-US" dirty="0"/>
            </a:br>
            <a:r>
              <a:rPr lang="en-US" dirty="0"/>
              <a:t> - altered the table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Next, let’s:</a:t>
            </a:r>
            <a:br>
              <a:rPr lang="en-US" dirty="0"/>
            </a:br>
            <a:r>
              <a:rPr lang="en-US" dirty="0"/>
              <a:t>- add records</a:t>
            </a:r>
            <a:br>
              <a:rPr lang="en-US" dirty="0"/>
            </a:br>
            <a:r>
              <a:rPr lang="en-US" dirty="0"/>
              <a:t>- run queries</a:t>
            </a:r>
          </a:p>
        </p:txBody>
      </p:sp>
    </p:spTree>
    <p:extLst>
      <p:ext uri="{BB962C8B-B14F-4D97-AF65-F5344CB8AC3E}">
        <p14:creationId xmlns:p14="http://schemas.microsoft.com/office/powerpoint/2010/main" val="101274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8665-64E7-44E0-A07C-96AD4916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Entering Data and Running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985E-941C-4849-B4C8-5FBE1B3F9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3014"/>
          </a:xfrm>
        </p:spPr>
        <p:txBody>
          <a:bodyPr/>
          <a:lstStyle/>
          <a:p>
            <a:r>
              <a:rPr lang="en-US" dirty="0"/>
              <a:t>Entering Data/records</a:t>
            </a:r>
          </a:p>
          <a:p>
            <a:pPr lvl="1"/>
            <a:r>
              <a:rPr lang="en-US" dirty="0"/>
              <a:t>SSMS (edit rows)</a:t>
            </a:r>
          </a:p>
          <a:p>
            <a:pPr lvl="1"/>
            <a:r>
              <a:rPr lang="en-US" dirty="0"/>
              <a:t>SQLCMD (Insert statement)</a:t>
            </a:r>
          </a:p>
          <a:p>
            <a:pPr lvl="1"/>
            <a:endParaRPr lang="en-US" dirty="0"/>
          </a:p>
          <a:p>
            <a:r>
              <a:rPr lang="en-US" dirty="0"/>
              <a:t>Queries</a:t>
            </a:r>
          </a:p>
          <a:p>
            <a:pPr lvl="1"/>
            <a:r>
              <a:rPr lang="en-US" dirty="0"/>
              <a:t>New Query (SSMS)</a:t>
            </a:r>
          </a:p>
          <a:p>
            <a:pPr lvl="1"/>
            <a:r>
              <a:rPr lang="en-US" dirty="0"/>
              <a:t>Select statement (select, from, where)</a:t>
            </a:r>
          </a:p>
          <a:p>
            <a:pPr lvl="1"/>
            <a:r>
              <a:rPr lang="en-US" dirty="0"/>
              <a:t>SQLCMD</a:t>
            </a:r>
          </a:p>
        </p:txBody>
      </p:sp>
    </p:spTree>
    <p:extLst>
      <p:ext uri="{BB962C8B-B14F-4D97-AF65-F5344CB8AC3E}">
        <p14:creationId xmlns:p14="http://schemas.microsoft.com/office/powerpoint/2010/main" val="1376965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0AB3-D860-4880-9BA1-980FE2CB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AEFB-5D23-4512-B1E8-C563E704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A7A25-8CE1-464E-A319-17CB6A4D8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821E93C6-A795-4D2B-9639-C576E3237C85}"/>
              </a:ext>
            </a:extLst>
          </p:cNvPr>
          <p:cNvSpPr/>
          <p:nvPr/>
        </p:nvSpPr>
        <p:spPr>
          <a:xfrm rot="3179356">
            <a:off x="955343" y="3179928"/>
            <a:ext cx="627797" cy="873457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B61A7-75DD-4D8F-873D-B4A28F9FAD8B}"/>
              </a:ext>
            </a:extLst>
          </p:cNvPr>
          <p:cNvSpPr txBox="1"/>
          <p:nvPr/>
        </p:nvSpPr>
        <p:spPr>
          <a:xfrm>
            <a:off x="3541025" y="2804644"/>
            <a:ext cx="406703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Manual insert of record using SSMS</a:t>
            </a:r>
          </a:p>
        </p:txBody>
      </p:sp>
    </p:spTree>
    <p:extLst>
      <p:ext uri="{BB962C8B-B14F-4D97-AF65-F5344CB8AC3E}">
        <p14:creationId xmlns:p14="http://schemas.microsoft.com/office/powerpoint/2010/main" val="75419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998F-4BF9-4ACA-97C4-D7683B46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5EB1-BEA2-4F01-9089-6B230653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BBCC1-9ECA-4DB8-8438-CE7BC2FA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564C298-EC4B-458E-BAD4-C777C79BBBB9}"/>
              </a:ext>
            </a:extLst>
          </p:cNvPr>
          <p:cNvSpPr/>
          <p:nvPr/>
        </p:nvSpPr>
        <p:spPr>
          <a:xfrm rot="10104945">
            <a:off x="3567448" y="1589143"/>
            <a:ext cx="450761" cy="65326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D70F-DAD5-4DC9-808A-5A5A98E2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850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Dictionary: (Convert RS to DD Chart/Matrix)</a:t>
            </a:r>
            <a:br>
              <a:rPr lang="en-US" dirty="0"/>
            </a:br>
            <a:r>
              <a:rPr lang="en-US" dirty="0"/>
              <a:t>Elements you need to know to get started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D73094-8BE9-43C3-A061-E66C14D91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147658"/>
              </p:ext>
            </p:extLst>
          </p:nvPr>
        </p:nvGraphicFramePr>
        <p:xfrm>
          <a:off x="838200" y="2110219"/>
          <a:ext cx="10515599" cy="1448875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84842">
                  <a:extLst>
                    <a:ext uri="{9D8B030D-6E8A-4147-A177-3AD203B41FA5}">
                      <a16:colId xmlns:a16="http://schemas.microsoft.com/office/drawing/2014/main" val="2120301499"/>
                    </a:ext>
                  </a:extLst>
                </a:gridCol>
                <a:gridCol w="3086993">
                  <a:extLst>
                    <a:ext uri="{9D8B030D-6E8A-4147-A177-3AD203B41FA5}">
                      <a16:colId xmlns:a16="http://schemas.microsoft.com/office/drawing/2014/main" val="504124216"/>
                    </a:ext>
                  </a:extLst>
                </a:gridCol>
                <a:gridCol w="1062736">
                  <a:extLst>
                    <a:ext uri="{9D8B030D-6E8A-4147-A177-3AD203B41FA5}">
                      <a16:colId xmlns:a16="http://schemas.microsoft.com/office/drawing/2014/main" val="2104818480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3212521011"/>
                    </a:ext>
                  </a:extLst>
                </a:gridCol>
                <a:gridCol w="577055">
                  <a:extLst>
                    <a:ext uri="{9D8B030D-6E8A-4147-A177-3AD203B41FA5}">
                      <a16:colId xmlns:a16="http://schemas.microsoft.com/office/drawing/2014/main" val="719464305"/>
                    </a:ext>
                  </a:extLst>
                </a:gridCol>
                <a:gridCol w="556670">
                  <a:extLst>
                    <a:ext uri="{9D8B030D-6E8A-4147-A177-3AD203B41FA5}">
                      <a16:colId xmlns:a16="http://schemas.microsoft.com/office/drawing/2014/main" val="2095737777"/>
                    </a:ext>
                  </a:extLst>
                </a:gridCol>
                <a:gridCol w="941139">
                  <a:extLst>
                    <a:ext uri="{9D8B030D-6E8A-4147-A177-3AD203B41FA5}">
                      <a16:colId xmlns:a16="http://schemas.microsoft.com/office/drawing/2014/main" val="2083945703"/>
                    </a:ext>
                  </a:extLst>
                </a:gridCol>
                <a:gridCol w="1295385">
                  <a:extLst>
                    <a:ext uri="{9D8B030D-6E8A-4147-A177-3AD203B41FA5}">
                      <a16:colId xmlns:a16="http://schemas.microsoft.com/office/drawing/2014/main" val="2135973933"/>
                    </a:ext>
                  </a:extLst>
                </a:gridCol>
                <a:gridCol w="799863">
                  <a:extLst>
                    <a:ext uri="{9D8B030D-6E8A-4147-A177-3AD203B41FA5}">
                      <a16:colId xmlns:a16="http://schemas.microsoft.com/office/drawing/2014/main" val="1449921134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29799858"/>
                    </a:ext>
                  </a:extLst>
                </a:gridCol>
              </a:tblGrid>
              <a:tr h="206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Identity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Unique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Default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Check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Allow Nulls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44095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Unique field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041369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street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35068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714107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state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‘FL’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LIKE ‘[A-Z][A-Z]’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707255"/>
                  </a:ext>
                </a:extLst>
              </a:tr>
              <a:tr h="413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Zip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zip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LIKE '[0-9][0-9] [0-9][0-9][0-9]'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7645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67FDEC-0388-4BD7-A07E-880BFA0A1D77}"/>
              </a:ext>
            </a:extLst>
          </p:cNvPr>
          <p:cNvSpPr txBox="1"/>
          <p:nvPr/>
        </p:nvSpPr>
        <p:spPr>
          <a:xfrm>
            <a:off x="838200" y="1771665"/>
            <a:ext cx="128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  <a:r>
              <a:rPr lang="en-US" sz="1600" b="1" dirty="0"/>
              <a:t> Field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9C5BC4-001A-4D9D-9C76-690594061B0B}"/>
              </a:ext>
            </a:extLst>
          </p:cNvPr>
          <p:cNvSpPr/>
          <p:nvPr/>
        </p:nvSpPr>
        <p:spPr>
          <a:xfrm>
            <a:off x="6452317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FF384ED-F092-41CE-8CD8-5F2EFAD8A75A}"/>
              </a:ext>
            </a:extLst>
          </p:cNvPr>
          <p:cNvSpPr/>
          <p:nvPr/>
        </p:nvSpPr>
        <p:spPr>
          <a:xfrm>
            <a:off x="5727881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D5C45C0-6B39-4323-8C45-8AE94E4183DB}"/>
              </a:ext>
            </a:extLst>
          </p:cNvPr>
          <p:cNvSpPr/>
          <p:nvPr/>
        </p:nvSpPr>
        <p:spPr>
          <a:xfrm>
            <a:off x="6963180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518179-995D-4530-B943-9D6557ABFB8C}"/>
              </a:ext>
            </a:extLst>
          </p:cNvPr>
          <p:cNvSpPr/>
          <p:nvPr/>
        </p:nvSpPr>
        <p:spPr>
          <a:xfrm>
            <a:off x="7486920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ADC4A69-BCBF-41F8-BF44-0E3CD141CC40}"/>
              </a:ext>
            </a:extLst>
          </p:cNvPr>
          <p:cNvSpPr/>
          <p:nvPr/>
        </p:nvSpPr>
        <p:spPr>
          <a:xfrm>
            <a:off x="8281117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E94C3A2-F878-4E2F-98E2-F620600DEE36}"/>
              </a:ext>
            </a:extLst>
          </p:cNvPr>
          <p:cNvSpPr/>
          <p:nvPr/>
        </p:nvSpPr>
        <p:spPr>
          <a:xfrm>
            <a:off x="9390847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1414684-06BE-4054-A84A-CDEAB843C632}"/>
              </a:ext>
            </a:extLst>
          </p:cNvPr>
          <p:cNvSpPr/>
          <p:nvPr/>
        </p:nvSpPr>
        <p:spPr>
          <a:xfrm>
            <a:off x="10419010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CFA0BB4-7814-47B6-853C-485FC803EB95}"/>
              </a:ext>
            </a:extLst>
          </p:cNvPr>
          <p:cNvSpPr/>
          <p:nvPr/>
        </p:nvSpPr>
        <p:spPr>
          <a:xfrm>
            <a:off x="11084419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5FA00D-B1C2-44A0-86C3-B52E96FF5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25077"/>
              </p:ext>
            </p:extLst>
          </p:nvPr>
        </p:nvGraphicFramePr>
        <p:xfrm>
          <a:off x="838201" y="4024705"/>
          <a:ext cx="10515599" cy="90598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84842">
                  <a:extLst>
                    <a:ext uri="{9D8B030D-6E8A-4147-A177-3AD203B41FA5}">
                      <a16:colId xmlns:a16="http://schemas.microsoft.com/office/drawing/2014/main" val="1937320732"/>
                    </a:ext>
                  </a:extLst>
                </a:gridCol>
                <a:gridCol w="3086993">
                  <a:extLst>
                    <a:ext uri="{9D8B030D-6E8A-4147-A177-3AD203B41FA5}">
                      <a16:colId xmlns:a16="http://schemas.microsoft.com/office/drawing/2014/main" val="1150823195"/>
                    </a:ext>
                  </a:extLst>
                </a:gridCol>
                <a:gridCol w="1062736">
                  <a:extLst>
                    <a:ext uri="{9D8B030D-6E8A-4147-A177-3AD203B41FA5}">
                      <a16:colId xmlns:a16="http://schemas.microsoft.com/office/drawing/2014/main" val="1771379549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4144173494"/>
                    </a:ext>
                  </a:extLst>
                </a:gridCol>
                <a:gridCol w="577055">
                  <a:extLst>
                    <a:ext uri="{9D8B030D-6E8A-4147-A177-3AD203B41FA5}">
                      <a16:colId xmlns:a16="http://schemas.microsoft.com/office/drawing/2014/main" val="2541912912"/>
                    </a:ext>
                  </a:extLst>
                </a:gridCol>
                <a:gridCol w="556670">
                  <a:extLst>
                    <a:ext uri="{9D8B030D-6E8A-4147-A177-3AD203B41FA5}">
                      <a16:colId xmlns:a16="http://schemas.microsoft.com/office/drawing/2014/main" val="4028298486"/>
                    </a:ext>
                  </a:extLst>
                </a:gridCol>
                <a:gridCol w="941139">
                  <a:extLst>
                    <a:ext uri="{9D8B030D-6E8A-4147-A177-3AD203B41FA5}">
                      <a16:colId xmlns:a16="http://schemas.microsoft.com/office/drawing/2014/main" val="1497309980"/>
                    </a:ext>
                  </a:extLst>
                </a:gridCol>
                <a:gridCol w="1295385">
                  <a:extLst>
                    <a:ext uri="{9D8B030D-6E8A-4147-A177-3AD203B41FA5}">
                      <a16:colId xmlns:a16="http://schemas.microsoft.com/office/drawing/2014/main" val="2989768541"/>
                    </a:ext>
                  </a:extLst>
                </a:gridCol>
                <a:gridCol w="799863">
                  <a:extLst>
                    <a:ext uri="{9D8B030D-6E8A-4147-A177-3AD203B41FA5}">
                      <a16:colId xmlns:a16="http://schemas.microsoft.com/office/drawing/2014/main" val="669525339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2644864775"/>
                    </a:ext>
                  </a:extLst>
                </a:gridCol>
              </a:tblGrid>
              <a:tr h="226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Identity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Default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Allow Nulls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719064"/>
                  </a:ext>
                </a:extLst>
              </a:tr>
              <a:tr h="226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MatchID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Unique sequential match ID number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smallint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267371"/>
                  </a:ext>
                </a:extLst>
              </a:tr>
              <a:tr h="226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Date match scheduled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&gt;= GETDATE()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07367"/>
                  </a:ext>
                </a:extLst>
              </a:tr>
              <a:tr h="226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to Field table; location of match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6731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F2A013A-0970-4E46-812A-0713F51016AF}"/>
              </a:ext>
            </a:extLst>
          </p:cNvPr>
          <p:cNvSpPr txBox="1"/>
          <p:nvPr/>
        </p:nvSpPr>
        <p:spPr>
          <a:xfrm>
            <a:off x="838200" y="3686151"/>
            <a:ext cx="128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  <a:r>
              <a:rPr lang="en-US" sz="1600" b="1" dirty="0"/>
              <a:t> Match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C66186B-BBA7-4321-99DD-027374989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78509"/>
              </p:ext>
            </p:extLst>
          </p:nvPr>
        </p:nvGraphicFramePr>
        <p:xfrm>
          <a:off x="838200" y="5396303"/>
          <a:ext cx="10515599" cy="1096572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84842">
                  <a:extLst>
                    <a:ext uri="{9D8B030D-6E8A-4147-A177-3AD203B41FA5}">
                      <a16:colId xmlns:a16="http://schemas.microsoft.com/office/drawing/2014/main" val="1162145986"/>
                    </a:ext>
                  </a:extLst>
                </a:gridCol>
                <a:gridCol w="3086994">
                  <a:extLst>
                    <a:ext uri="{9D8B030D-6E8A-4147-A177-3AD203B41FA5}">
                      <a16:colId xmlns:a16="http://schemas.microsoft.com/office/drawing/2014/main" val="2238678624"/>
                    </a:ext>
                  </a:extLst>
                </a:gridCol>
                <a:gridCol w="1062735">
                  <a:extLst>
                    <a:ext uri="{9D8B030D-6E8A-4147-A177-3AD203B41FA5}">
                      <a16:colId xmlns:a16="http://schemas.microsoft.com/office/drawing/2014/main" val="2288592390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1955707940"/>
                    </a:ext>
                  </a:extLst>
                </a:gridCol>
                <a:gridCol w="577054">
                  <a:extLst>
                    <a:ext uri="{9D8B030D-6E8A-4147-A177-3AD203B41FA5}">
                      <a16:colId xmlns:a16="http://schemas.microsoft.com/office/drawing/2014/main" val="2931697221"/>
                    </a:ext>
                  </a:extLst>
                </a:gridCol>
                <a:gridCol w="556671">
                  <a:extLst>
                    <a:ext uri="{9D8B030D-6E8A-4147-A177-3AD203B41FA5}">
                      <a16:colId xmlns:a16="http://schemas.microsoft.com/office/drawing/2014/main" val="1846936972"/>
                    </a:ext>
                  </a:extLst>
                </a:gridCol>
                <a:gridCol w="941139">
                  <a:extLst>
                    <a:ext uri="{9D8B030D-6E8A-4147-A177-3AD203B41FA5}">
                      <a16:colId xmlns:a16="http://schemas.microsoft.com/office/drawing/2014/main" val="479793236"/>
                    </a:ext>
                  </a:extLst>
                </a:gridCol>
                <a:gridCol w="1295385">
                  <a:extLst>
                    <a:ext uri="{9D8B030D-6E8A-4147-A177-3AD203B41FA5}">
                      <a16:colId xmlns:a16="http://schemas.microsoft.com/office/drawing/2014/main" val="1053513179"/>
                    </a:ext>
                  </a:extLst>
                </a:gridCol>
                <a:gridCol w="799863">
                  <a:extLst>
                    <a:ext uri="{9D8B030D-6E8A-4147-A177-3AD203B41FA5}">
                      <a16:colId xmlns:a16="http://schemas.microsoft.com/office/drawing/2014/main" val="2072375087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3744315666"/>
                    </a:ext>
                  </a:extLst>
                </a:gridCol>
              </a:tblGrid>
              <a:tr h="274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Identity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Default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Allow Nulls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385545"/>
                  </a:ext>
                </a:extLst>
              </a:tr>
              <a:tr h="274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MatchID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</a:t>
                      </a: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to Match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40549"/>
                  </a:ext>
                </a:extLst>
              </a:tr>
              <a:tr h="274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TeamName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</a:t>
                      </a: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to Team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49079"/>
                  </a:ext>
                </a:extLst>
              </a:tr>
              <a:tr h="274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Goals scored in match by team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tinyint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&gt;= 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03927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B7768A9-F491-4104-BE21-76D0F77C7B31}"/>
              </a:ext>
            </a:extLst>
          </p:cNvPr>
          <p:cNvSpPr txBox="1"/>
          <p:nvPr/>
        </p:nvSpPr>
        <p:spPr>
          <a:xfrm>
            <a:off x="838199" y="5057749"/>
            <a:ext cx="220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  <a:r>
              <a:rPr lang="en-US" sz="1600" b="1" dirty="0"/>
              <a:t> Match Outcome</a:t>
            </a:r>
          </a:p>
        </p:txBody>
      </p:sp>
    </p:spTree>
    <p:extLst>
      <p:ext uri="{BB962C8B-B14F-4D97-AF65-F5344CB8AC3E}">
        <p14:creationId xmlns:p14="http://schemas.microsoft.com/office/powerpoint/2010/main" val="382764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C4BB-3FEB-403E-8909-0F7E9956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8BCBFD-E32A-4D78-BF61-BB727BE6D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75" y="206062"/>
            <a:ext cx="10934163" cy="5520549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9F755CE4-CC53-47B1-89A1-4721124B5F47}"/>
              </a:ext>
            </a:extLst>
          </p:cNvPr>
          <p:cNvSpPr/>
          <p:nvPr/>
        </p:nvSpPr>
        <p:spPr>
          <a:xfrm rot="10800000">
            <a:off x="4506678" y="1073463"/>
            <a:ext cx="309092" cy="6172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90BB7-0D4E-44FE-943B-5D5306444132}"/>
              </a:ext>
            </a:extLst>
          </p:cNvPr>
          <p:cNvSpPr txBox="1"/>
          <p:nvPr/>
        </p:nvSpPr>
        <p:spPr>
          <a:xfrm>
            <a:off x="5677469" y="2142699"/>
            <a:ext cx="367124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us run a query now</a:t>
            </a:r>
          </a:p>
        </p:txBody>
      </p:sp>
    </p:spTree>
    <p:extLst>
      <p:ext uri="{BB962C8B-B14F-4D97-AF65-F5344CB8AC3E}">
        <p14:creationId xmlns:p14="http://schemas.microsoft.com/office/powerpoint/2010/main" val="327199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5810-9A76-4DE6-AB96-E38FF6C9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259A05-2A57-4311-8D48-D1DB6FA3B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611118" cy="5361486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87C13EC0-ED84-49B8-923D-45353505351D}"/>
              </a:ext>
            </a:extLst>
          </p:cNvPr>
          <p:cNvSpPr/>
          <p:nvPr/>
        </p:nvSpPr>
        <p:spPr>
          <a:xfrm rot="10800000">
            <a:off x="4197045" y="1499886"/>
            <a:ext cx="309092" cy="6172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37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1EB0-0723-479F-8A8E-FFE0D771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97B9DD-C8DF-4CE0-8D7E-642F6AC03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600" cy="5361486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5529379-0D23-4DFE-B472-C52F020C4A63}"/>
              </a:ext>
            </a:extLst>
          </p:cNvPr>
          <p:cNvSpPr/>
          <p:nvPr/>
        </p:nvSpPr>
        <p:spPr>
          <a:xfrm rot="10800000">
            <a:off x="3750066" y="2053865"/>
            <a:ext cx="627511" cy="105920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4913F-F082-4955-8A78-B624D5B83AFE}"/>
              </a:ext>
            </a:extLst>
          </p:cNvPr>
          <p:cNvSpPr txBox="1"/>
          <p:nvPr/>
        </p:nvSpPr>
        <p:spPr>
          <a:xfrm>
            <a:off x="6065329" y="1911712"/>
            <a:ext cx="3600718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soccer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playerID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from player</a:t>
            </a:r>
          </a:p>
        </p:txBody>
      </p:sp>
    </p:spTree>
    <p:extLst>
      <p:ext uri="{BB962C8B-B14F-4D97-AF65-F5344CB8AC3E}">
        <p14:creationId xmlns:p14="http://schemas.microsoft.com/office/powerpoint/2010/main" val="71707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BA76-52A0-4C84-B4B1-6D24B0A1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CE70-B907-4E79-A40F-E04F3250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89DEF-AABC-4FC0-8320-3234F9C6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DCC8DF39-3B52-44A1-A591-02B83AB39FAB}"/>
              </a:ext>
            </a:extLst>
          </p:cNvPr>
          <p:cNvSpPr/>
          <p:nvPr/>
        </p:nvSpPr>
        <p:spPr>
          <a:xfrm rot="9991739">
            <a:off x="3103808" y="1210614"/>
            <a:ext cx="476519" cy="87576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60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7EE4-20E6-4A34-9C87-A0B462FA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E590-6956-4E8C-93FD-91E0178B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C75A7-F15F-4A47-9A01-33BD12E5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AB0E5D-F6C5-4819-8D0C-E02B4F303CDD}"/>
              </a:ext>
            </a:extLst>
          </p:cNvPr>
          <p:cNvSpPr/>
          <p:nvPr/>
        </p:nvSpPr>
        <p:spPr>
          <a:xfrm>
            <a:off x="3985146" y="4531057"/>
            <a:ext cx="1760561" cy="232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58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20AA-6FCF-45DE-8833-D29C361A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Started with SQLCMD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5A208-6313-42DD-9335-12B4DB72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67" y="1417377"/>
            <a:ext cx="6270563" cy="43010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8ECC48-D6A4-45BE-AB47-02BD8B995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528" y="1417377"/>
            <a:ext cx="4804011" cy="4911725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7896A01C-6B5D-47B0-82BC-C3FDAD86C5FB}"/>
              </a:ext>
            </a:extLst>
          </p:cNvPr>
          <p:cNvSpPr/>
          <p:nvPr/>
        </p:nvSpPr>
        <p:spPr>
          <a:xfrm>
            <a:off x="8911986" y="5612690"/>
            <a:ext cx="777923" cy="5049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D209DC1-8452-4E15-8E01-C9833BE05A64}"/>
              </a:ext>
            </a:extLst>
          </p:cNvPr>
          <p:cNvSpPr/>
          <p:nvPr/>
        </p:nvSpPr>
        <p:spPr>
          <a:xfrm rot="3177784">
            <a:off x="6571522" y="5733085"/>
            <a:ext cx="286603" cy="5015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3A0D8-7F98-4A5A-9F5A-28E8871BF1F9}"/>
              </a:ext>
            </a:extLst>
          </p:cNvPr>
          <p:cNvSpPr txBox="1"/>
          <p:nvPr/>
        </p:nvSpPr>
        <p:spPr>
          <a:xfrm>
            <a:off x="5145206" y="5983839"/>
            <a:ext cx="128313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Good to go</a:t>
            </a:r>
          </a:p>
        </p:txBody>
      </p:sp>
    </p:spTree>
    <p:extLst>
      <p:ext uri="{BB962C8B-B14F-4D97-AF65-F5344CB8AC3E}">
        <p14:creationId xmlns:p14="http://schemas.microsoft.com/office/powerpoint/2010/main" val="88704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20AA-6FCF-45DE-8833-D29C361A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86" y="282678"/>
            <a:ext cx="11723427" cy="124281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Let’s create a Database named ‘Soccer’ and create a Table named ‘Player’ with some columns, in the database…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C186C-5B26-4145-8B19-77BDB57D6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392" y="1563344"/>
            <a:ext cx="5782173" cy="45831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CAFA8317-64EA-446C-93AB-465766FA6940}"/>
              </a:ext>
            </a:extLst>
          </p:cNvPr>
          <p:cNvSpPr/>
          <p:nvPr/>
        </p:nvSpPr>
        <p:spPr>
          <a:xfrm rot="5400000">
            <a:off x="2456596" y="1772393"/>
            <a:ext cx="356661" cy="9571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8686AE4-EAFC-45D7-8519-72617B82593F}"/>
              </a:ext>
            </a:extLst>
          </p:cNvPr>
          <p:cNvSpPr/>
          <p:nvPr/>
        </p:nvSpPr>
        <p:spPr>
          <a:xfrm rot="5400000">
            <a:off x="2456594" y="2166906"/>
            <a:ext cx="356661" cy="9571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9B4B49F-D9C0-4C85-A8FC-15DB78545A18}"/>
              </a:ext>
            </a:extLst>
          </p:cNvPr>
          <p:cNvSpPr/>
          <p:nvPr/>
        </p:nvSpPr>
        <p:spPr>
          <a:xfrm rot="5400000">
            <a:off x="2456595" y="2772089"/>
            <a:ext cx="356661" cy="9571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8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6CD8-0CE6-4B54-A920-17FEE30C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385"/>
          </a:xfrm>
        </p:spPr>
        <p:txBody>
          <a:bodyPr/>
          <a:lstStyle/>
          <a:p>
            <a:pPr algn="ctr"/>
            <a:r>
              <a:rPr lang="en-US" dirty="0"/>
              <a:t>Let’s see if its there…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2336D-9B00-483A-AB3A-0DBAA84A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8905"/>
            <a:ext cx="3555129" cy="35079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8663B4-923C-40D2-8F8D-16EC86199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51" y="1760099"/>
            <a:ext cx="3423527" cy="40625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A7CCE-7A71-4D38-8C11-DFF272D31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556" y="2401543"/>
            <a:ext cx="3050377" cy="1829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F6873ACA-7734-4C76-9297-65DE6DBC3D86}"/>
              </a:ext>
            </a:extLst>
          </p:cNvPr>
          <p:cNvSpPr/>
          <p:nvPr/>
        </p:nvSpPr>
        <p:spPr>
          <a:xfrm rot="3098454">
            <a:off x="760390" y="2793572"/>
            <a:ext cx="210403" cy="68238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0464460E-3915-49F1-83DC-84A62C5E8F7C}"/>
              </a:ext>
            </a:extLst>
          </p:cNvPr>
          <p:cNvSpPr/>
          <p:nvPr/>
        </p:nvSpPr>
        <p:spPr>
          <a:xfrm rot="3098454">
            <a:off x="4926396" y="4291414"/>
            <a:ext cx="210403" cy="68238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AE8B8A1-B9FD-4517-882A-9FD6032953E1}"/>
              </a:ext>
            </a:extLst>
          </p:cNvPr>
          <p:cNvSpPr/>
          <p:nvPr/>
        </p:nvSpPr>
        <p:spPr>
          <a:xfrm>
            <a:off x="8609862" y="3172873"/>
            <a:ext cx="297478" cy="1011385"/>
          </a:xfrm>
          <a:prstGeom prst="leftBrace">
            <a:avLst>
              <a:gd name="adj1" fmla="val 8333"/>
              <a:gd name="adj2" fmla="val 51349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8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06560C-F72A-4E62-846B-FD3BEF92C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86" y="1425070"/>
            <a:ext cx="5019614" cy="50678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305B-B4C9-445A-A48C-8DAE1C6A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add a ‘City’ column to the ‘Player’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EFD464-2D35-4F8C-8798-993FEF28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241" y="2195797"/>
            <a:ext cx="3976360" cy="2976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99AEAB-74A4-4E31-8A9E-1DC924ACD1AE}"/>
              </a:ext>
            </a:extLst>
          </p:cNvPr>
          <p:cNvSpPr/>
          <p:nvPr/>
        </p:nvSpPr>
        <p:spPr>
          <a:xfrm>
            <a:off x="7124131" y="3775288"/>
            <a:ext cx="723332" cy="36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F00C65-E882-4611-A14D-9AAEB9BDD8B7}"/>
              </a:ext>
            </a:extLst>
          </p:cNvPr>
          <p:cNvSpPr/>
          <p:nvPr/>
        </p:nvSpPr>
        <p:spPr>
          <a:xfrm>
            <a:off x="9159921" y="3874538"/>
            <a:ext cx="857535" cy="36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97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4FF51D-F37A-4A2C-9532-F8AAC141F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00" y="1282888"/>
            <a:ext cx="8173796" cy="4878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8DD5A98-336B-488A-84BA-0986A18D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84" y="269590"/>
            <a:ext cx="10515600" cy="1013299"/>
          </a:xfrm>
        </p:spPr>
        <p:txBody>
          <a:bodyPr/>
          <a:lstStyle/>
          <a:p>
            <a:pPr algn="ctr"/>
            <a:r>
              <a:rPr lang="en-US" dirty="0"/>
              <a:t>Let’s add a record to the ‘Player’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5CAAD-0C4D-4268-A09D-8EEDAB2B7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110" y="3694316"/>
            <a:ext cx="3976360" cy="2976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7BC5356-838C-4BB3-9A6A-3176F7665A19}"/>
              </a:ext>
            </a:extLst>
          </p:cNvPr>
          <p:cNvSpPr/>
          <p:nvPr/>
        </p:nvSpPr>
        <p:spPr>
          <a:xfrm>
            <a:off x="5627270" y="5062051"/>
            <a:ext cx="2347415" cy="914401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 additional column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72B28-1215-4678-BC3B-EE1202BD7084}"/>
              </a:ext>
            </a:extLst>
          </p:cNvPr>
          <p:cNvSpPr txBox="1"/>
          <p:nvPr/>
        </p:nvSpPr>
        <p:spPr>
          <a:xfrm>
            <a:off x="187495" y="2522025"/>
            <a:ext cx="133748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DML</a:t>
            </a:r>
          </a:p>
          <a:p>
            <a:r>
              <a:rPr lang="en-US" dirty="0">
                <a:solidFill>
                  <a:srgbClr val="0070C0"/>
                </a:solidFill>
              </a:rPr>
              <a:t>Insert</a:t>
            </a:r>
          </a:p>
          <a:p>
            <a:r>
              <a:rPr lang="en-US" dirty="0">
                <a:solidFill>
                  <a:srgbClr val="0070C0"/>
                </a:solidFill>
              </a:rPr>
              <a:t>INTO</a:t>
            </a:r>
          </a:p>
          <a:p>
            <a:r>
              <a:rPr lang="en-US" dirty="0">
                <a:solidFill>
                  <a:srgbClr val="0070C0"/>
                </a:solidFill>
              </a:rPr>
              <a:t>Values</a:t>
            </a:r>
          </a:p>
          <a:p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dirty="0"/>
              <a:t>literals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DE437-626E-402A-BC33-057DA0851225}"/>
              </a:ext>
            </a:extLst>
          </p:cNvPr>
          <p:cNvSpPr txBox="1"/>
          <p:nvPr/>
        </p:nvSpPr>
        <p:spPr>
          <a:xfrm>
            <a:off x="10039228" y="2522025"/>
            <a:ext cx="1965277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Identity</a:t>
            </a:r>
            <a:r>
              <a:rPr lang="en-US" dirty="0"/>
              <a:t> so I do not include it in INSERT statement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E4CC02-A3A7-4BCA-8B6D-13FB8D74A344}"/>
              </a:ext>
            </a:extLst>
          </p:cNvPr>
          <p:cNvCxnSpPr/>
          <p:nvPr/>
        </p:nvCxnSpPr>
        <p:spPr>
          <a:xfrm flipH="1">
            <a:off x="8789158" y="3135645"/>
            <a:ext cx="1269242" cy="8637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FA4EC924-EB3D-4DD5-9A79-905BD6A13CB3}"/>
              </a:ext>
            </a:extLst>
          </p:cNvPr>
          <p:cNvSpPr/>
          <p:nvPr/>
        </p:nvSpPr>
        <p:spPr>
          <a:xfrm>
            <a:off x="8789158" y="4374054"/>
            <a:ext cx="359605" cy="1787766"/>
          </a:xfrm>
          <a:prstGeom prst="rightBrac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E750A-9991-4AF2-A68D-E0F594F6013C}"/>
              </a:ext>
            </a:extLst>
          </p:cNvPr>
          <p:cNvSpPr txBox="1"/>
          <p:nvPr/>
        </p:nvSpPr>
        <p:spPr>
          <a:xfrm>
            <a:off x="6837528" y="6365983"/>
            <a:ext cx="397636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values and 4 columns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03475D-8F20-4DC4-BB9F-5552CE670CB2}"/>
              </a:ext>
            </a:extLst>
          </p:cNvPr>
          <p:cNvCxnSpPr>
            <a:cxnSpLocks/>
          </p:cNvCxnSpPr>
          <p:nvPr/>
        </p:nvCxnSpPr>
        <p:spPr>
          <a:xfrm flipH="1" flipV="1">
            <a:off x="4694830" y="3722355"/>
            <a:ext cx="3015762" cy="2866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6CABC-094F-4109-B4CC-E389268B0818}"/>
              </a:ext>
            </a:extLst>
          </p:cNvPr>
          <p:cNvCxnSpPr>
            <a:cxnSpLocks/>
          </p:cNvCxnSpPr>
          <p:nvPr/>
        </p:nvCxnSpPr>
        <p:spPr>
          <a:xfrm flipH="1" flipV="1">
            <a:off x="9148763" y="5312925"/>
            <a:ext cx="704527" cy="1097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76FDA75-7A20-4B3A-A5A5-A92D3B2D017A}"/>
              </a:ext>
            </a:extLst>
          </p:cNvPr>
          <p:cNvSpPr/>
          <p:nvPr/>
        </p:nvSpPr>
        <p:spPr>
          <a:xfrm>
            <a:off x="11095630" y="3722355"/>
            <a:ext cx="349982" cy="2643628"/>
          </a:xfrm>
          <a:prstGeom prst="rightBrac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7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649D-33B2-4DDE-8473-DB643BCF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21"/>
            <a:ext cx="11049000" cy="1103066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Properties: Definitions and Terms to get you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8190-91D9-4BC5-8187-0A317ECD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887"/>
            <a:ext cx="11049000" cy="5383369"/>
          </a:xfrm>
        </p:spPr>
        <p:txBody>
          <a:bodyPr>
            <a:normAutofit/>
          </a:bodyPr>
          <a:lstStyle/>
          <a:p>
            <a:r>
              <a:rPr lang="en-US" dirty="0"/>
              <a:t>Identity (auto generated) – Surrogate PK</a:t>
            </a:r>
          </a:p>
          <a:p>
            <a:pPr lvl="1"/>
            <a:r>
              <a:rPr lang="en-US" dirty="0"/>
              <a:t>Seed and increment</a:t>
            </a:r>
          </a:p>
          <a:p>
            <a:r>
              <a:rPr lang="en-US" dirty="0"/>
              <a:t>Default value</a:t>
            </a:r>
          </a:p>
          <a:p>
            <a:pPr lvl="1"/>
            <a:r>
              <a:rPr lang="en-US" dirty="0"/>
              <a:t>Auto filled by SQL Server, when you hit tab or when value not in insert statement</a:t>
            </a:r>
          </a:p>
          <a:p>
            <a:r>
              <a:rPr lang="en-US" dirty="0"/>
              <a:t>Naming (indexes and Constraints)</a:t>
            </a:r>
          </a:p>
          <a:p>
            <a:pPr lvl="1"/>
            <a:r>
              <a:rPr lang="en-US" dirty="0" err="1"/>
              <a:t>PK_Index</a:t>
            </a:r>
            <a:r>
              <a:rPr lang="en-US" dirty="0"/>
              <a:t>, </a:t>
            </a:r>
            <a:r>
              <a:rPr lang="en-US" dirty="0" err="1"/>
              <a:t>AK_Index</a:t>
            </a:r>
            <a:r>
              <a:rPr lang="en-US" dirty="0"/>
              <a:t>, </a:t>
            </a:r>
            <a:r>
              <a:rPr lang="en-US" dirty="0" err="1"/>
              <a:t>UN_Index</a:t>
            </a:r>
            <a:r>
              <a:rPr lang="en-US" dirty="0"/>
              <a:t>, </a:t>
            </a:r>
            <a:r>
              <a:rPr lang="en-US" dirty="0" err="1"/>
              <a:t>IX_Index</a:t>
            </a:r>
            <a:endParaRPr lang="en-US" dirty="0"/>
          </a:p>
          <a:p>
            <a:pPr lvl="1"/>
            <a:r>
              <a:rPr lang="en-US" dirty="0" err="1"/>
              <a:t>CK_check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CN_constraint</a:t>
            </a:r>
            <a:r>
              <a:rPr lang="en-US" b="1" dirty="0">
                <a:solidFill>
                  <a:srgbClr val="FF0000"/>
                </a:solidFill>
              </a:rPr>
              <a:t> (rule, default, check)</a:t>
            </a:r>
          </a:p>
          <a:p>
            <a:r>
              <a:rPr lang="en-US" dirty="0"/>
              <a:t>PK-FK Relationship</a:t>
            </a:r>
          </a:p>
          <a:p>
            <a:pPr lvl="1"/>
            <a:r>
              <a:rPr lang="en-US" dirty="0" err="1"/>
              <a:t>FK_ForeigntablePrimarytable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9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C4B3-B1E4-4210-AC11-3C7367AB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7AEF-ACE4-46A0-89A5-43905B16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44B56-9FCD-4E29-A91F-B4AC4B6E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CD9BA56-9C99-4FD9-B89C-F70ABFA58014}"/>
              </a:ext>
            </a:extLst>
          </p:cNvPr>
          <p:cNvSpPr/>
          <p:nvPr/>
        </p:nvSpPr>
        <p:spPr>
          <a:xfrm rot="11428179">
            <a:off x="8873544" y="1825625"/>
            <a:ext cx="721217" cy="4152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64C2A-64AD-4E7F-8382-229E7596F750}"/>
              </a:ext>
            </a:extLst>
          </p:cNvPr>
          <p:cNvSpPr txBox="1"/>
          <p:nvPr/>
        </p:nvSpPr>
        <p:spPr>
          <a:xfrm>
            <a:off x="5281684" y="3138985"/>
            <a:ext cx="282508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you know who Bob is</a:t>
            </a:r>
          </a:p>
        </p:txBody>
      </p:sp>
    </p:spTree>
    <p:extLst>
      <p:ext uri="{BB962C8B-B14F-4D97-AF65-F5344CB8AC3E}">
        <p14:creationId xmlns:p14="http://schemas.microsoft.com/office/powerpoint/2010/main" val="2490624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DDA635-3EE3-4BC6-88A3-C65EA928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656" y="1542196"/>
            <a:ext cx="5336903" cy="4836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569763C-02B6-44DC-A694-97CC1C79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91" y="201351"/>
            <a:ext cx="11921217" cy="134084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Let’s ask a question (query): </a:t>
            </a:r>
            <a:br>
              <a:rPr lang="en-US" sz="3600" dirty="0"/>
            </a:br>
            <a:r>
              <a:rPr lang="en-US" sz="3600" dirty="0"/>
              <a:t>Show me all player ID numbers, first names, and last names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562F34-A9F6-4FBB-948D-5F645C8E222D}"/>
              </a:ext>
            </a:extLst>
          </p:cNvPr>
          <p:cNvSpPr txBox="1"/>
          <p:nvPr/>
        </p:nvSpPr>
        <p:spPr>
          <a:xfrm>
            <a:off x="245116" y="3824219"/>
            <a:ext cx="3153176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  <a:r>
              <a:rPr lang="en-US" sz="3200" dirty="0">
                <a:highlight>
                  <a:srgbClr val="FFFF00"/>
                </a:highlight>
              </a:rPr>
              <a:t>DML</a:t>
            </a:r>
          </a:p>
          <a:p>
            <a:r>
              <a:rPr lang="en-US" sz="3200" dirty="0">
                <a:solidFill>
                  <a:srgbClr val="0070C0"/>
                </a:solidFill>
              </a:rPr>
              <a:t>Select</a:t>
            </a:r>
            <a:r>
              <a:rPr lang="en-US" sz="3200" dirty="0"/>
              <a:t> </a:t>
            </a:r>
            <a:r>
              <a:rPr lang="en-US" sz="3200" i="1" dirty="0"/>
              <a:t>col1, col2</a:t>
            </a:r>
          </a:p>
          <a:p>
            <a:r>
              <a:rPr lang="en-US" sz="3200" dirty="0">
                <a:solidFill>
                  <a:srgbClr val="0070C0"/>
                </a:solidFill>
              </a:rPr>
              <a:t>From</a:t>
            </a:r>
            <a:r>
              <a:rPr lang="en-US" sz="3200" dirty="0"/>
              <a:t> </a:t>
            </a:r>
            <a:r>
              <a:rPr lang="en-US" sz="3200" i="1" dirty="0"/>
              <a:t>table</a:t>
            </a:r>
          </a:p>
          <a:p>
            <a:r>
              <a:rPr lang="en-US" sz="3200" dirty="0">
                <a:solidFill>
                  <a:srgbClr val="0070C0"/>
                </a:solidFill>
              </a:rPr>
              <a:t>Where</a:t>
            </a:r>
            <a:r>
              <a:rPr lang="en-US" sz="3200" dirty="0"/>
              <a:t> </a:t>
            </a:r>
            <a:r>
              <a:rPr lang="en-US" sz="3200" i="1" dirty="0"/>
              <a:t>condition</a:t>
            </a:r>
            <a:endParaRPr lang="en-US" sz="3200" i="1" dirty="0">
              <a:solidFill>
                <a:srgbClr val="0070C0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Order by </a:t>
            </a:r>
            <a:r>
              <a:rPr lang="en-US" sz="3200" i="1" dirty="0"/>
              <a:t>sort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2083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3F50FC-3BB7-43C1-9CE4-E6CC8104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19" y="1117588"/>
            <a:ext cx="6455541" cy="46228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560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6A0D-D666-479F-9D21-22759A26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88" y="533329"/>
            <a:ext cx="11513024" cy="57913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/>
              <a:t>You have everything you need to get started now:</a:t>
            </a:r>
            <a:br>
              <a:rPr lang="en-US" sz="4900" dirty="0"/>
            </a:br>
            <a:br>
              <a:rPr lang="en-US" dirty="0"/>
            </a:br>
            <a:r>
              <a:rPr lang="en-US" dirty="0"/>
              <a:t>- Practice Building Tables with:</a:t>
            </a:r>
            <a:br>
              <a:rPr lang="en-US" dirty="0"/>
            </a:br>
            <a:r>
              <a:rPr lang="en-US" dirty="0"/>
              <a:t>Hospital or ACME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If you are really advanced then try putting it all together with:</a:t>
            </a:r>
            <a:br>
              <a:rPr lang="en-US" dirty="0"/>
            </a:br>
            <a:r>
              <a:rPr lang="en-US" sz="4000" dirty="0"/>
              <a:t>Dog Salon, Clothing Store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1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2F09-54E5-4281-8F46-99B92DCE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3" y="365125"/>
            <a:ext cx="11436824" cy="1325563"/>
          </a:xfrm>
        </p:spPr>
        <p:txBody>
          <a:bodyPr/>
          <a:lstStyle/>
          <a:p>
            <a:r>
              <a:rPr lang="en-US" dirty="0"/>
              <a:t>Getting Started with SSMS: </a:t>
            </a:r>
            <a:r>
              <a:rPr lang="en-US" dirty="0">
                <a:highlight>
                  <a:srgbClr val="FFFF00"/>
                </a:highlight>
              </a:rPr>
              <a:t>Create</a:t>
            </a:r>
            <a:r>
              <a:rPr lang="en-US" dirty="0"/>
              <a:t> New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28F0A-9EF3-4192-A074-64CC0B1DE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797" y="1690688"/>
            <a:ext cx="995000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6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2F09-54E5-4281-8F46-99B92DCE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Tables with SSMS: </a:t>
            </a:r>
            <a:r>
              <a:rPr lang="en-US" dirty="0">
                <a:highlight>
                  <a:srgbClr val="FFFF00"/>
                </a:highlight>
              </a:rPr>
              <a:t>Create</a:t>
            </a:r>
            <a:r>
              <a:rPr lang="en-US" dirty="0"/>
              <a:t> New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091D8-0C93-47D8-AA37-501D8B05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38" y="1499223"/>
            <a:ext cx="9937661" cy="49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2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21CD-D837-425C-9F31-0D356D3F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12DB-0686-4D37-9310-C7E1835C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0A6C6-639C-4E04-8515-1B3AC2C3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A60D5F-DD49-41D5-B348-4B1611C44CE4}"/>
              </a:ext>
            </a:extLst>
          </p:cNvPr>
          <p:cNvSpPr txBox="1"/>
          <p:nvPr/>
        </p:nvSpPr>
        <p:spPr>
          <a:xfrm>
            <a:off x="3289110" y="3125337"/>
            <a:ext cx="31935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columns to your table</a:t>
            </a:r>
          </a:p>
        </p:txBody>
      </p:sp>
    </p:spTree>
    <p:extLst>
      <p:ext uri="{BB962C8B-B14F-4D97-AF65-F5344CB8AC3E}">
        <p14:creationId xmlns:p14="http://schemas.microsoft.com/office/powerpoint/2010/main" val="173604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2F09-54E5-4281-8F46-99B92DCE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6" y="197700"/>
            <a:ext cx="12185024" cy="1325563"/>
          </a:xfrm>
        </p:spPr>
        <p:txBody>
          <a:bodyPr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Alter</a:t>
            </a:r>
            <a:r>
              <a:rPr lang="en-US" dirty="0"/>
              <a:t> Tables with SSMS: Table Designer,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41801-5131-4F11-86D5-B9630EB6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8040"/>
            <a:ext cx="9271715" cy="491973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D20FFC7-35EE-4299-81D0-75B413AEA75B}"/>
              </a:ext>
            </a:extLst>
          </p:cNvPr>
          <p:cNvSpPr/>
          <p:nvPr/>
        </p:nvSpPr>
        <p:spPr>
          <a:xfrm rot="10800000">
            <a:off x="3571875" y="1671638"/>
            <a:ext cx="700088" cy="25717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8D5176-CA75-4960-ADDE-D9B71C5E7D8F}"/>
              </a:ext>
            </a:extLst>
          </p:cNvPr>
          <p:cNvSpPr/>
          <p:nvPr/>
        </p:nvSpPr>
        <p:spPr>
          <a:xfrm rot="10800000">
            <a:off x="3295650" y="2077188"/>
            <a:ext cx="700088" cy="25717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AD08099-6CA6-4FB3-B738-35DFD7D74919}"/>
              </a:ext>
            </a:extLst>
          </p:cNvPr>
          <p:cNvSpPr/>
          <p:nvPr/>
        </p:nvSpPr>
        <p:spPr>
          <a:xfrm rot="10800000">
            <a:off x="3571875" y="2658214"/>
            <a:ext cx="700088" cy="25717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C58E9B3-5375-40D3-9B49-E957FABFD4C5}"/>
              </a:ext>
            </a:extLst>
          </p:cNvPr>
          <p:cNvSpPr/>
          <p:nvPr/>
        </p:nvSpPr>
        <p:spPr>
          <a:xfrm rot="10800000">
            <a:off x="3274219" y="2296264"/>
            <a:ext cx="700088" cy="25717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6DF5838-D8D2-4A7B-A217-2C756431CA4E}"/>
              </a:ext>
            </a:extLst>
          </p:cNvPr>
          <p:cNvSpPr/>
          <p:nvPr/>
        </p:nvSpPr>
        <p:spPr>
          <a:xfrm rot="3367232">
            <a:off x="4119338" y="3932568"/>
            <a:ext cx="365760" cy="67056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A5493-A5C2-45C3-A19A-BF5507C8FC51}"/>
              </a:ext>
            </a:extLst>
          </p:cNvPr>
          <p:cNvSpPr txBox="1"/>
          <p:nvPr/>
        </p:nvSpPr>
        <p:spPr>
          <a:xfrm>
            <a:off x="4512786" y="3621517"/>
            <a:ext cx="249936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Column properties versus table properties</a:t>
            </a:r>
          </a:p>
        </p:txBody>
      </p:sp>
    </p:spTree>
    <p:extLst>
      <p:ext uri="{BB962C8B-B14F-4D97-AF65-F5344CB8AC3E}">
        <p14:creationId xmlns:p14="http://schemas.microsoft.com/office/powerpoint/2010/main" val="407698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D70F-DAD5-4DC9-808A-5A5A98E2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8506"/>
          </a:xfrm>
        </p:spPr>
        <p:txBody>
          <a:bodyPr>
            <a:normAutofit/>
          </a:bodyPr>
          <a:lstStyle/>
          <a:p>
            <a:r>
              <a:rPr lang="en-US" dirty="0"/>
              <a:t>Data Dictionary: Why you need these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D73094-8BE9-43C3-A061-E66C14D918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10219"/>
          <a:ext cx="10515599" cy="1448875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84842">
                  <a:extLst>
                    <a:ext uri="{9D8B030D-6E8A-4147-A177-3AD203B41FA5}">
                      <a16:colId xmlns:a16="http://schemas.microsoft.com/office/drawing/2014/main" val="2120301499"/>
                    </a:ext>
                  </a:extLst>
                </a:gridCol>
                <a:gridCol w="3086993">
                  <a:extLst>
                    <a:ext uri="{9D8B030D-6E8A-4147-A177-3AD203B41FA5}">
                      <a16:colId xmlns:a16="http://schemas.microsoft.com/office/drawing/2014/main" val="504124216"/>
                    </a:ext>
                  </a:extLst>
                </a:gridCol>
                <a:gridCol w="1062736">
                  <a:extLst>
                    <a:ext uri="{9D8B030D-6E8A-4147-A177-3AD203B41FA5}">
                      <a16:colId xmlns:a16="http://schemas.microsoft.com/office/drawing/2014/main" val="2104818480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3212521011"/>
                    </a:ext>
                  </a:extLst>
                </a:gridCol>
                <a:gridCol w="577055">
                  <a:extLst>
                    <a:ext uri="{9D8B030D-6E8A-4147-A177-3AD203B41FA5}">
                      <a16:colId xmlns:a16="http://schemas.microsoft.com/office/drawing/2014/main" val="719464305"/>
                    </a:ext>
                  </a:extLst>
                </a:gridCol>
                <a:gridCol w="556670">
                  <a:extLst>
                    <a:ext uri="{9D8B030D-6E8A-4147-A177-3AD203B41FA5}">
                      <a16:colId xmlns:a16="http://schemas.microsoft.com/office/drawing/2014/main" val="2095737777"/>
                    </a:ext>
                  </a:extLst>
                </a:gridCol>
                <a:gridCol w="941139">
                  <a:extLst>
                    <a:ext uri="{9D8B030D-6E8A-4147-A177-3AD203B41FA5}">
                      <a16:colId xmlns:a16="http://schemas.microsoft.com/office/drawing/2014/main" val="2083945703"/>
                    </a:ext>
                  </a:extLst>
                </a:gridCol>
                <a:gridCol w="1295385">
                  <a:extLst>
                    <a:ext uri="{9D8B030D-6E8A-4147-A177-3AD203B41FA5}">
                      <a16:colId xmlns:a16="http://schemas.microsoft.com/office/drawing/2014/main" val="2135973933"/>
                    </a:ext>
                  </a:extLst>
                </a:gridCol>
                <a:gridCol w="799863">
                  <a:extLst>
                    <a:ext uri="{9D8B030D-6E8A-4147-A177-3AD203B41FA5}">
                      <a16:colId xmlns:a16="http://schemas.microsoft.com/office/drawing/2014/main" val="1449921134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29799858"/>
                    </a:ext>
                  </a:extLst>
                </a:gridCol>
              </a:tblGrid>
              <a:tr h="206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Identity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Unique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Default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Check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Allow Nulls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44095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Unique field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041369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street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35068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714107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state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‘FL’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LIKE ‘[A-Z][A-Z]’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707255"/>
                  </a:ext>
                </a:extLst>
              </a:tr>
              <a:tr h="413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Zip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zip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LIKE '[0-9][0-9] [0-9][0-9][0-9]'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7645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67FDEC-0388-4BD7-A07E-880BFA0A1D77}"/>
              </a:ext>
            </a:extLst>
          </p:cNvPr>
          <p:cNvSpPr txBox="1"/>
          <p:nvPr/>
        </p:nvSpPr>
        <p:spPr>
          <a:xfrm>
            <a:off x="838200" y="1771665"/>
            <a:ext cx="128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  <a:r>
              <a:rPr lang="en-US" sz="1600" b="1" dirty="0"/>
              <a:t> Field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9C5BC4-001A-4D9D-9C76-690594061B0B}"/>
              </a:ext>
            </a:extLst>
          </p:cNvPr>
          <p:cNvSpPr/>
          <p:nvPr/>
        </p:nvSpPr>
        <p:spPr>
          <a:xfrm>
            <a:off x="6452317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FF384ED-F092-41CE-8CD8-5F2EFAD8A75A}"/>
              </a:ext>
            </a:extLst>
          </p:cNvPr>
          <p:cNvSpPr/>
          <p:nvPr/>
        </p:nvSpPr>
        <p:spPr>
          <a:xfrm>
            <a:off x="5727881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D5C45C0-6B39-4323-8C45-8AE94E4183DB}"/>
              </a:ext>
            </a:extLst>
          </p:cNvPr>
          <p:cNvSpPr/>
          <p:nvPr/>
        </p:nvSpPr>
        <p:spPr>
          <a:xfrm>
            <a:off x="6963180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518179-995D-4530-B943-9D6557ABFB8C}"/>
              </a:ext>
            </a:extLst>
          </p:cNvPr>
          <p:cNvSpPr/>
          <p:nvPr/>
        </p:nvSpPr>
        <p:spPr>
          <a:xfrm>
            <a:off x="7486920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ADC4A69-BCBF-41F8-BF44-0E3CD141CC40}"/>
              </a:ext>
            </a:extLst>
          </p:cNvPr>
          <p:cNvSpPr/>
          <p:nvPr/>
        </p:nvSpPr>
        <p:spPr>
          <a:xfrm>
            <a:off x="8281117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E94C3A2-F878-4E2F-98E2-F620600DEE36}"/>
              </a:ext>
            </a:extLst>
          </p:cNvPr>
          <p:cNvSpPr/>
          <p:nvPr/>
        </p:nvSpPr>
        <p:spPr>
          <a:xfrm>
            <a:off x="9390847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1414684-06BE-4054-A84A-CDEAB843C632}"/>
              </a:ext>
            </a:extLst>
          </p:cNvPr>
          <p:cNvSpPr/>
          <p:nvPr/>
        </p:nvSpPr>
        <p:spPr>
          <a:xfrm>
            <a:off x="10419010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CFA0BB4-7814-47B6-853C-485FC803EB95}"/>
              </a:ext>
            </a:extLst>
          </p:cNvPr>
          <p:cNvSpPr/>
          <p:nvPr/>
        </p:nvSpPr>
        <p:spPr>
          <a:xfrm>
            <a:off x="11084419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5FA00D-B1C2-44A0-86C3-B52E96FF5BD2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4024705"/>
          <a:ext cx="10515599" cy="90598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84842">
                  <a:extLst>
                    <a:ext uri="{9D8B030D-6E8A-4147-A177-3AD203B41FA5}">
                      <a16:colId xmlns:a16="http://schemas.microsoft.com/office/drawing/2014/main" val="1937320732"/>
                    </a:ext>
                  </a:extLst>
                </a:gridCol>
                <a:gridCol w="3086993">
                  <a:extLst>
                    <a:ext uri="{9D8B030D-6E8A-4147-A177-3AD203B41FA5}">
                      <a16:colId xmlns:a16="http://schemas.microsoft.com/office/drawing/2014/main" val="1150823195"/>
                    </a:ext>
                  </a:extLst>
                </a:gridCol>
                <a:gridCol w="1062736">
                  <a:extLst>
                    <a:ext uri="{9D8B030D-6E8A-4147-A177-3AD203B41FA5}">
                      <a16:colId xmlns:a16="http://schemas.microsoft.com/office/drawing/2014/main" val="1771379549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4144173494"/>
                    </a:ext>
                  </a:extLst>
                </a:gridCol>
                <a:gridCol w="577055">
                  <a:extLst>
                    <a:ext uri="{9D8B030D-6E8A-4147-A177-3AD203B41FA5}">
                      <a16:colId xmlns:a16="http://schemas.microsoft.com/office/drawing/2014/main" val="2541912912"/>
                    </a:ext>
                  </a:extLst>
                </a:gridCol>
                <a:gridCol w="556670">
                  <a:extLst>
                    <a:ext uri="{9D8B030D-6E8A-4147-A177-3AD203B41FA5}">
                      <a16:colId xmlns:a16="http://schemas.microsoft.com/office/drawing/2014/main" val="4028298486"/>
                    </a:ext>
                  </a:extLst>
                </a:gridCol>
                <a:gridCol w="941139">
                  <a:extLst>
                    <a:ext uri="{9D8B030D-6E8A-4147-A177-3AD203B41FA5}">
                      <a16:colId xmlns:a16="http://schemas.microsoft.com/office/drawing/2014/main" val="1497309980"/>
                    </a:ext>
                  </a:extLst>
                </a:gridCol>
                <a:gridCol w="1295385">
                  <a:extLst>
                    <a:ext uri="{9D8B030D-6E8A-4147-A177-3AD203B41FA5}">
                      <a16:colId xmlns:a16="http://schemas.microsoft.com/office/drawing/2014/main" val="2989768541"/>
                    </a:ext>
                  </a:extLst>
                </a:gridCol>
                <a:gridCol w="799863">
                  <a:extLst>
                    <a:ext uri="{9D8B030D-6E8A-4147-A177-3AD203B41FA5}">
                      <a16:colId xmlns:a16="http://schemas.microsoft.com/office/drawing/2014/main" val="669525339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2644864775"/>
                    </a:ext>
                  </a:extLst>
                </a:gridCol>
              </a:tblGrid>
              <a:tr h="226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Identity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Default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Allow Nulls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719064"/>
                  </a:ext>
                </a:extLst>
              </a:tr>
              <a:tr h="226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MatchID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Unique sequential match ID number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smallint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267371"/>
                  </a:ext>
                </a:extLst>
              </a:tr>
              <a:tr h="226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Date match scheduled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&gt;= GETDATE()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07367"/>
                  </a:ext>
                </a:extLst>
              </a:tr>
              <a:tr h="226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to Field table; location of match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6731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F2A013A-0970-4E46-812A-0713F51016AF}"/>
              </a:ext>
            </a:extLst>
          </p:cNvPr>
          <p:cNvSpPr txBox="1"/>
          <p:nvPr/>
        </p:nvSpPr>
        <p:spPr>
          <a:xfrm>
            <a:off x="838200" y="3686151"/>
            <a:ext cx="128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  <a:r>
              <a:rPr lang="en-US" sz="1600" b="1" dirty="0"/>
              <a:t> Match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C66186B-BBA7-4321-99DD-02737498960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396303"/>
          <a:ext cx="10515599" cy="1096572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84842">
                  <a:extLst>
                    <a:ext uri="{9D8B030D-6E8A-4147-A177-3AD203B41FA5}">
                      <a16:colId xmlns:a16="http://schemas.microsoft.com/office/drawing/2014/main" val="1162145986"/>
                    </a:ext>
                  </a:extLst>
                </a:gridCol>
                <a:gridCol w="3086994">
                  <a:extLst>
                    <a:ext uri="{9D8B030D-6E8A-4147-A177-3AD203B41FA5}">
                      <a16:colId xmlns:a16="http://schemas.microsoft.com/office/drawing/2014/main" val="2238678624"/>
                    </a:ext>
                  </a:extLst>
                </a:gridCol>
                <a:gridCol w="1062735">
                  <a:extLst>
                    <a:ext uri="{9D8B030D-6E8A-4147-A177-3AD203B41FA5}">
                      <a16:colId xmlns:a16="http://schemas.microsoft.com/office/drawing/2014/main" val="2288592390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1955707940"/>
                    </a:ext>
                  </a:extLst>
                </a:gridCol>
                <a:gridCol w="577054">
                  <a:extLst>
                    <a:ext uri="{9D8B030D-6E8A-4147-A177-3AD203B41FA5}">
                      <a16:colId xmlns:a16="http://schemas.microsoft.com/office/drawing/2014/main" val="2931697221"/>
                    </a:ext>
                  </a:extLst>
                </a:gridCol>
                <a:gridCol w="556671">
                  <a:extLst>
                    <a:ext uri="{9D8B030D-6E8A-4147-A177-3AD203B41FA5}">
                      <a16:colId xmlns:a16="http://schemas.microsoft.com/office/drawing/2014/main" val="1846936972"/>
                    </a:ext>
                  </a:extLst>
                </a:gridCol>
                <a:gridCol w="941139">
                  <a:extLst>
                    <a:ext uri="{9D8B030D-6E8A-4147-A177-3AD203B41FA5}">
                      <a16:colId xmlns:a16="http://schemas.microsoft.com/office/drawing/2014/main" val="479793236"/>
                    </a:ext>
                  </a:extLst>
                </a:gridCol>
                <a:gridCol w="1295385">
                  <a:extLst>
                    <a:ext uri="{9D8B030D-6E8A-4147-A177-3AD203B41FA5}">
                      <a16:colId xmlns:a16="http://schemas.microsoft.com/office/drawing/2014/main" val="1053513179"/>
                    </a:ext>
                  </a:extLst>
                </a:gridCol>
                <a:gridCol w="799863">
                  <a:extLst>
                    <a:ext uri="{9D8B030D-6E8A-4147-A177-3AD203B41FA5}">
                      <a16:colId xmlns:a16="http://schemas.microsoft.com/office/drawing/2014/main" val="2072375087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3744315666"/>
                    </a:ext>
                  </a:extLst>
                </a:gridCol>
              </a:tblGrid>
              <a:tr h="2741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Identity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Default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Allow Nulls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385545"/>
                  </a:ext>
                </a:extLst>
              </a:tr>
              <a:tr h="274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MatchID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</a:t>
                      </a: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to Match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smallint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40549"/>
                  </a:ext>
                </a:extLst>
              </a:tr>
              <a:tr h="274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TeamName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</a:t>
                      </a: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to Team table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49079"/>
                  </a:ext>
                </a:extLst>
              </a:tr>
              <a:tr h="274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Goals scored in match by team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tinyint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&gt;= 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03927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B7768A9-F491-4104-BE21-76D0F77C7B31}"/>
              </a:ext>
            </a:extLst>
          </p:cNvPr>
          <p:cNvSpPr txBox="1"/>
          <p:nvPr/>
        </p:nvSpPr>
        <p:spPr>
          <a:xfrm>
            <a:off x="838199" y="5057749"/>
            <a:ext cx="220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  <a:r>
              <a:rPr lang="en-US" sz="1600" b="1" dirty="0"/>
              <a:t> Match Outcome</a:t>
            </a:r>
          </a:p>
        </p:txBody>
      </p:sp>
    </p:spTree>
    <p:extLst>
      <p:ext uri="{BB962C8B-B14F-4D97-AF65-F5344CB8AC3E}">
        <p14:creationId xmlns:p14="http://schemas.microsoft.com/office/powerpoint/2010/main" val="389093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FA80-6740-4BBA-BB2C-4517F07C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take a closer look at 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F08CB-C360-4598-AD4D-A58E90A3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42" y="1583140"/>
            <a:ext cx="5231253" cy="20355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00C89-9227-4D94-8B5B-9B74923E7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730" y="1583140"/>
            <a:ext cx="4876070" cy="47613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C5E975D-62B8-4199-8697-07A651B848AB}"/>
              </a:ext>
            </a:extLst>
          </p:cNvPr>
          <p:cNvSpPr/>
          <p:nvPr/>
        </p:nvSpPr>
        <p:spPr>
          <a:xfrm>
            <a:off x="5900595" y="5650174"/>
            <a:ext cx="855047" cy="28660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9F03758-03C7-482B-9ECC-4C89D497AE11}"/>
              </a:ext>
            </a:extLst>
          </p:cNvPr>
          <p:cNvSpPr/>
          <p:nvPr/>
        </p:nvSpPr>
        <p:spPr>
          <a:xfrm>
            <a:off x="5900595" y="5936777"/>
            <a:ext cx="855047" cy="28660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40C920F-5B0D-4219-B2B3-B10A418E6B3B}"/>
              </a:ext>
            </a:extLst>
          </p:cNvPr>
          <p:cNvSpPr/>
          <p:nvPr/>
        </p:nvSpPr>
        <p:spPr>
          <a:xfrm>
            <a:off x="7144816" y="4178490"/>
            <a:ext cx="855047" cy="28660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2DD81-7EB8-4E8A-9DDF-4912C146CE22}"/>
              </a:ext>
            </a:extLst>
          </p:cNvPr>
          <p:cNvSpPr txBox="1"/>
          <p:nvPr/>
        </p:nvSpPr>
        <p:spPr>
          <a:xfrm>
            <a:off x="2361169" y="4651996"/>
            <a:ext cx="39669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interesting things going on here</a:t>
            </a:r>
          </a:p>
        </p:txBody>
      </p:sp>
    </p:spTree>
    <p:extLst>
      <p:ext uri="{BB962C8B-B14F-4D97-AF65-F5344CB8AC3E}">
        <p14:creationId xmlns:p14="http://schemas.microsoft.com/office/powerpoint/2010/main" val="138468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691</Words>
  <Application>Microsoft Office PowerPoint</Application>
  <PresentationFormat>Widescreen</PresentationFormat>
  <Paragraphs>350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Getting Started on  Building Tables</vt:lpstr>
      <vt:lpstr>Data Dictionary: (Convert RS to DD Chart/Matrix) Elements you need to know to get started</vt:lpstr>
      <vt:lpstr>Properties: Definitions and Terms to get you started</vt:lpstr>
      <vt:lpstr>Getting Started with SSMS: Create New Database</vt:lpstr>
      <vt:lpstr>Building Tables with SSMS: Create New Table</vt:lpstr>
      <vt:lpstr>PowerPoint Presentation</vt:lpstr>
      <vt:lpstr>Alter Tables with SSMS: Table Designer, Properties</vt:lpstr>
      <vt:lpstr>Data Dictionary: Why you need these items</vt:lpstr>
      <vt:lpstr>Let’s take a closer look at data types</vt:lpstr>
      <vt:lpstr>User-Defined Data Types</vt:lpstr>
      <vt:lpstr>Set the properties and constraints (rules, defaults)</vt:lpstr>
      <vt:lpstr>Now you have a customized data type to constrain your column</vt:lpstr>
      <vt:lpstr>PowerPoint Presentation</vt:lpstr>
      <vt:lpstr>PowerPoint Presentation</vt:lpstr>
      <vt:lpstr>PowerPoint Presentation</vt:lpstr>
      <vt:lpstr>We have now:  - created a table  - added columns  - set constraints  - altered the table  Next, let’s: - add records - run queries</vt:lpstr>
      <vt:lpstr>Entering Data and Running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 with SQLCMD</vt:lpstr>
      <vt:lpstr>Let’s create a Database named ‘Soccer’ and create a Table named ‘Player’ with some columns, in the database…</vt:lpstr>
      <vt:lpstr>Let’s see if its there…</vt:lpstr>
      <vt:lpstr>Let’s add a ‘City’ column to the ‘Player’ table</vt:lpstr>
      <vt:lpstr>Let’s add a record to the ‘Player’ table</vt:lpstr>
      <vt:lpstr>PowerPoint Presentation</vt:lpstr>
      <vt:lpstr>Let’s ask a question (query):  Show me all player ID numbers, first names, and last names</vt:lpstr>
      <vt:lpstr>PowerPoint Presentation</vt:lpstr>
      <vt:lpstr>You have everything you need to get started now:  - Practice Building Tables with: Hospital or ACME  If you are really advanced then try putting it all together with: Dog Salon, Clothing Store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on  Building Tables</dc:title>
  <dc:creator>Harvey Hyman</dc:creator>
  <cp:lastModifiedBy>Hyman, Harvey</cp:lastModifiedBy>
  <cp:revision>50</cp:revision>
  <dcterms:created xsi:type="dcterms:W3CDTF">2018-10-01T14:04:44Z</dcterms:created>
  <dcterms:modified xsi:type="dcterms:W3CDTF">2019-09-29T16:36:56Z</dcterms:modified>
</cp:coreProperties>
</file>