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61AB-25E5-421A-855B-1B099466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B2B1-CEFE-412C-A744-8F6196ADD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2692-CB71-470D-97FE-49E28B17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EB32-FEC9-4E5F-90FC-15D42847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DCAB-BD23-448A-BA40-4C76EC32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0858-A62B-4872-A5D7-EA548813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A23B-7E78-4B9B-814B-D4C437ED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6965-D792-4399-B9FD-33FBC64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A127-7BF5-4B28-A62B-5F78AC3F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A15C-D815-46A0-94AC-96056EF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785BB-D657-4AC7-8129-A2065C1B9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99FE-109F-4A6B-8CA6-F28A743C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22B9-5B22-41EE-AB82-25EE2C89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0B40-2933-46BF-9503-6DE867DE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26AE-0EFE-4967-9333-EF8CE617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F522-E47D-4549-9550-3EA8B9A3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EAE2-561E-4135-BFF3-DC922E81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EDF7-330D-4F78-8BFB-CD74C6F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A886-F3D7-43FF-8880-F9C21225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68F6-4B12-41EB-8E1F-D0FE24A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1B1-2805-4B83-B627-40618E6D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F7B6-1DE6-40C0-BF20-F30AF484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9FC-7AA4-4F5C-9922-1EA8ED29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E165-0EC3-4958-AFF9-618B0805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C4CE-B63E-46B0-9176-D8C1C091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4316-5779-447D-88E0-A90AF54C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9109-CDED-475B-B590-78763CDC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747AF-7FF9-4B74-915F-AEDEB0E9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D67D5-0078-4127-859F-22132B09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1ED3-738C-4709-BDF6-C9D93CFF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427A-E065-40B1-BD13-95ECD60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F228-3519-4403-9875-2661EEEA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43C2-DBF0-4CEA-8270-79D76D03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9A0CB-A111-42A9-92F6-6AF2BA48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B1979-F759-439B-B458-98CE7507F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07DD-EC21-48EE-B027-0CA1D1BE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71677-922A-4666-BD97-2DC7C919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3421C-42A9-42CB-A699-9C92F7C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8967-4D5E-46F2-A224-FD95F0EC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9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B156-369F-46E5-856B-EB99BD6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AD8F4-68C3-4168-9F87-C5A8B4E9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CE820-BD5F-4A9B-9A38-82671C5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5BFE0-64DD-4150-BB88-C30F0FF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7498D-CA7F-48DA-A41A-8BCF2924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1381F-B4E6-4295-9E73-0237B825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94BC9-7DCC-4587-A58F-6B63003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8FF7-0161-45B6-B9B3-C38D34FF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2A7E-2488-43AF-A6E1-216C50B7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4C542-BED4-4541-84C4-2E5C2846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37B8-2A64-4DEC-AFDD-E2D6CDC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EDDF-A4BC-4AB2-A920-C63E1775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2DAB-1689-4845-8C90-FD264330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B3DD-7C03-4C68-BE08-3E7E5EC6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F53-336A-4133-88CD-C8539FE3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5861-51FC-40EE-985F-F38B2A50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635-F921-4DFE-A4CA-0AD57405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BFDE4-B3B2-4FAC-8414-70C16840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5CAC-8E77-45CD-A699-B3DA5208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A5AF5-799B-4487-9630-B60840AA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6EAD-1ADD-4E34-BF45-83A83977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ADE7-AA9B-4E15-A204-0651E181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8F34-EA38-482F-B80F-16CAA95AFF9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081E-E542-466F-9D64-30EF93C40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0326-BEEC-49E1-B26E-F75C295A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496-E5E8-4264-A227-F4D55B17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BF7C-0C77-47F1-8D7F-7960E844C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72963-73BE-4A5F-B0C5-49477DF8A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Columns to Support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Relations</a:t>
            </a:r>
          </a:p>
          <a:p>
            <a:r>
              <a:rPr lang="en-US" dirty="0"/>
              <a:t>Connecting Tables to Support Joins</a:t>
            </a:r>
          </a:p>
          <a:p>
            <a:r>
              <a:rPr lang="en-US" dirty="0"/>
              <a:t>Using FK-PK Relations and Synonyms</a:t>
            </a:r>
          </a:p>
        </p:txBody>
      </p:sp>
    </p:spTree>
    <p:extLst>
      <p:ext uri="{BB962C8B-B14F-4D97-AF65-F5344CB8AC3E}">
        <p14:creationId xmlns:p14="http://schemas.microsoft.com/office/powerpoint/2010/main" val="23104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6A4D-7375-49ED-A3BA-2A3DA752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3348-4580-438A-8DAF-919292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05200-4B92-4E9B-8C40-F83537DF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937F4-C323-402F-8437-F0A11589469B}"/>
              </a:ext>
            </a:extLst>
          </p:cNvPr>
          <p:cNvSpPr txBox="1"/>
          <p:nvPr/>
        </p:nvSpPr>
        <p:spPr>
          <a:xfrm>
            <a:off x="5127810" y="3539629"/>
            <a:ext cx="498886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say I want to find all employees </a:t>
            </a:r>
          </a:p>
          <a:p>
            <a:pPr algn="ctr"/>
            <a:r>
              <a:rPr lang="en-US" dirty="0"/>
              <a:t>that have been assigned Sales Rep numbers</a:t>
            </a:r>
          </a:p>
          <a:p>
            <a:pPr algn="ctr"/>
            <a:r>
              <a:rPr lang="en-US" dirty="0"/>
              <a:t> to the order shipping dates.</a:t>
            </a:r>
          </a:p>
        </p:txBody>
      </p:sp>
    </p:spTree>
    <p:extLst>
      <p:ext uri="{BB962C8B-B14F-4D97-AF65-F5344CB8AC3E}">
        <p14:creationId xmlns:p14="http://schemas.microsoft.com/office/powerpoint/2010/main" val="36983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6DE5-83AE-4532-B224-37384BD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1312-5FC5-4DA3-BB2E-CEE401EE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20F1C-0499-4FAC-8E4D-689714E2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28B5E-3EBC-469E-88E4-AF21FF391018}"/>
              </a:ext>
            </a:extLst>
          </p:cNvPr>
          <p:cNvSpPr txBox="1"/>
          <p:nvPr/>
        </p:nvSpPr>
        <p:spPr>
          <a:xfrm>
            <a:off x="7373470" y="2595282"/>
            <a:ext cx="39803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Join – meaning, scan these two tables for the rows that meet my question</a:t>
            </a:r>
          </a:p>
        </p:txBody>
      </p:sp>
    </p:spTree>
    <p:extLst>
      <p:ext uri="{BB962C8B-B14F-4D97-AF65-F5344CB8AC3E}">
        <p14:creationId xmlns:p14="http://schemas.microsoft.com/office/powerpoint/2010/main" val="188725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9D28-D3E1-4296-A7B6-20829319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5960-BEA0-4A5A-9642-68866F42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DEE2F-7289-4040-8CEA-69548655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EF897-BFC5-4E3B-8038-973DBD10C01D}"/>
              </a:ext>
            </a:extLst>
          </p:cNvPr>
          <p:cNvSpPr txBox="1"/>
          <p:nvPr/>
        </p:nvSpPr>
        <p:spPr>
          <a:xfrm>
            <a:off x="4424082" y="3213847"/>
            <a:ext cx="481404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us dial that in, </a:t>
            </a:r>
          </a:p>
          <a:p>
            <a:pPr algn="ctr"/>
            <a:r>
              <a:rPr lang="en-US" dirty="0"/>
              <a:t>We want to know what sales reps have been assigned to orders for the June sales cycle, </a:t>
            </a:r>
          </a:p>
          <a:p>
            <a:pPr algn="ctr"/>
            <a:r>
              <a:rPr lang="en-US" dirty="0"/>
              <a:t>by Rep number and Last Name</a:t>
            </a:r>
          </a:p>
        </p:txBody>
      </p:sp>
    </p:spTree>
    <p:extLst>
      <p:ext uri="{BB962C8B-B14F-4D97-AF65-F5344CB8AC3E}">
        <p14:creationId xmlns:p14="http://schemas.microsoft.com/office/powerpoint/2010/main" val="27779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498-ECE2-4743-8020-55126D9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228-6B9F-4134-939C-6E53C4F6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658F0-2E0F-4D43-8E18-48AD4F52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498-ECE2-4743-8020-55126D9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228-6B9F-4134-939C-6E53C4F6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658F0-2E0F-4D43-8E18-48AD4F52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BBB54-F026-450E-9DDA-79FF24EF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3309938"/>
            <a:ext cx="4772025" cy="28670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D742DA4-4CF6-43DD-98C9-DEC5A3461F23}"/>
              </a:ext>
            </a:extLst>
          </p:cNvPr>
          <p:cNvCxnSpPr>
            <a:cxnSpLocks/>
          </p:cNvCxnSpPr>
          <p:nvPr/>
        </p:nvCxnSpPr>
        <p:spPr>
          <a:xfrm>
            <a:off x="5446059" y="4289612"/>
            <a:ext cx="1761565" cy="1062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4E55F5-95AE-44D4-A12C-A93CBECC8DBB}"/>
              </a:ext>
            </a:extLst>
          </p:cNvPr>
          <p:cNvCxnSpPr>
            <a:cxnSpLocks/>
          </p:cNvCxnSpPr>
          <p:nvPr/>
        </p:nvCxnSpPr>
        <p:spPr>
          <a:xfrm flipH="1">
            <a:off x="5284694" y="4289612"/>
            <a:ext cx="63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07255C-1FCC-4EA8-B111-A3B4F6A351F6}"/>
              </a:ext>
            </a:extLst>
          </p:cNvPr>
          <p:cNvSpPr txBox="1"/>
          <p:nvPr/>
        </p:nvSpPr>
        <p:spPr>
          <a:xfrm>
            <a:off x="5822576" y="4598894"/>
            <a:ext cx="1116106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50362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1A53-0D43-4E14-910A-1B039FB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A0A-6449-4142-A916-FFFF2CE0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F7D66-56FB-4DE5-B9D4-3FDA2EC6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D04BA-CD4C-49C4-80B2-88C4A3920654}"/>
              </a:ext>
            </a:extLst>
          </p:cNvPr>
          <p:cNvSpPr txBox="1"/>
          <p:nvPr/>
        </p:nvSpPr>
        <p:spPr>
          <a:xfrm>
            <a:off x="5815853" y="2505669"/>
            <a:ext cx="595704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 me all Last Names from Employee table and </a:t>
            </a:r>
          </a:p>
          <a:p>
            <a:pPr algn="ctr"/>
            <a:r>
              <a:rPr lang="en-US" dirty="0"/>
              <a:t>match the rows that have Sales Reps and Ship dates assigned from Customer Order table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8C10E2-3825-4A73-B7BE-600D516A7E59}"/>
              </a:ext>
            </a:extLst>
          </p:cNvPr>
          <p:cNvSpPr/>
          <p:nvPr/>
        </p:nvSpPr>
        <p:spPr>
          <a:xfrm rot="10800000">
            <a:off x="5042645" y="4474652"/>
            <a:ext cx="322730" cy="6320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D1DB31-860E-47A2-9C6E-55A196518467}"/>
              </a:ext>
            </a:extLst>
          </p:cNvPr>
          <p:cNvSpPr/>
          <p:nvPr/>
        </p:nvSpPr>
        <p:spPr>
          <a:xfrm>
            <a:off x="3186953" y="1825625"/>
            <a:ext cx="484094" cy="2285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C05C-757C-4A93-BEB3-806F18C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7C4-DF98-4FFD-B5D0-326BF4E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A8E23-C834-4E3B-ABA1-B7DA1955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9386D4-4A35-481C-B8A8-B1494858247A}"/>
              </a:ext>
            </a:extLst>
          </p:cNvPr>
          <p:cNvSpPr/>
          <p:nvPr/>
        </p:nvSpPr>
        <p:spPr>
          <a:xfrm>
            <a:off x="3213847" y="1690688"/>
            <a:ext cx="376518" cy="4742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B64B46-7642-441B-8092-59336DD3139C}"/>
              </a:ext>
            </a:extLst>
          </p:cNvPr>
          <p:cNvSpPr/>
          <p:nvPr/>
        </p:nvSpPr>
        <p:spPr>
          <a:xfrm rot="10800000">
            <a:off x="5190564" y="4127781"/>
            <a:ext cx="242047" cy="9681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10A5C-798F-4FB7-8538-AD39973CC636}"/>
              </a:ext>
            </a:extLst>
          </p:cNvPr>
          <p:cNvSpPr txBox="1"/>
          <p:nvPr/>
        </p:nvSpPr>
        <p:spPr>
          <a:xfrm>
            <a:off x="6472518" y="4449638"/>
            <a:ext cx="48812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What’s going on here?</a:t>
            </a:r>
          </a:p>
          <a:p>
            <a:pPr algn="ctr"/>
            <a:r>
              <a:rPr lang="en-US" dirty="0"/>
              <a:t>Remember I only added 4 rows of Sales Rep data. </a:t>
            </a:r>
          </a:p>
        </p:txBody>
      </p:sp>
    </p:spTree>
    <p:extLst>
      <p:ext uri="{BB962C8B-B14F-4D97-AF65-F5344CB8AC3E}">
        <p14:creationId xmlns:p14="http://schemas.microsoft.com/office/powerpoint/2010/main" val="13652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BE03-92FA-49D2-95A9-A2DE9B40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02DB-024D-4D10-9B8B-69829F9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B4149-8C42-4064-9381-266A4E16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810B9CB-978C-46FA-BBD6-012D5DC3AA39}"/>
              </a:ext>
            </a:extLst>
          </p:cNvPr>
          <p:cNvSpPr/>
          <p:nvPr/>
        </p:nvSpPr>
        <p:spPr>
          <a:xfrm rot="10800000">
            <a:off x="8323730" y="1067454"/>
            <a:ext cx="1048870" cy="8842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180-956F-4AFA-A877-2AC7F5E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A1E5-5E20-4EB6-9C12-E3F2D341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43383-78F8-49D0-990B-F2366531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29C9A-9A3B-4B0F-8F84-F4B03DF6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74" y="1146262"/>
            <a:ext cx="904875" cy="285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ADBEC0-EBD0-4C24-8921-CB7C1E0C9C40}"/>
              </a:ext>
            </a:extLst>
          </p:cNvPr>
          <p:cNvCxnSpPr/>
          <p:nvPr/>
        </p:nvCxnSpPr>
        <p:spPr>
          <a:xfrm>
            <a:off x="7543800" y="1289137"/>
            <a:ext cx="645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0FC6DB3C-9A55-4DC2-B78A-D5354074E254}"/>
              </a:ext>
            </a:extLst>
          </p:cNvPr>
          <p:cNvSpPr/>
          <p:nvPr/>
        </p:nvSpPr>
        <p:spPr>
          <a:xfrm>
            <a:off x="3160059" y="1825625"/>
            <a:ext cx="470647" cy="2285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9AA23-CFA6-437C-A0ED-67D27D8D75E5}"/>
              </a:ext>
            </a:extLst>
          </p:cNvPr>
          <p:cNvSpPr txBox="1"/>
          <p:nvPr/>
        </p:nvSpPr>
        <p:spPr>
          <a:xfrm>
            <a:off x="8189258" y="1616716"/>
            <a:ext cx="332142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get rid of Sales Rep column</a:t>
            </a:r>
          </a:p>
          <a:p>
            <a:pPr algn="ctr"/>
            <a:r>
              <a:rPr lang="en-US" dirty="0"/>
              <a:t>in our result panel</a:t>
            </a:r>
          </a:p>
          <a:p>
            <a:pPr algn="ctr"/>
            <a:r>
              <a:rPr lang="en-US" dirty="0"/>
              <a:t> to make it less confusing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C9351-EC45-45B2-94B2-4F478C44C1A4}"/>
              </a:ext>
            </a:extLst>
          </p:cNvPr>
          <p:cNvSpPr txBox="1"/>
          <p:nvPr/>
        </p:nvSpPr>
        <p:spPr>
          <a:xfrm>
            <a:off x="5109882" y="4437529"/>
            <a:ext cx="505609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Give me all Ship dates from Customer Order table and only those Employees who have been assigned </a:t>
            </a:r>
          </a:p>
          <a:p>
            <a:pPr algn="ctr"/>
            <a:r>
              <a:rPr lang="en-US" dirty="0"/>
              <a:t>By last name (from employee table)</a:t>
            </a:r>
          </a:p>
        </p:txBody>
      </p:sp>
    </p:spTree>
    <p:extLst>
      <p:ext uri="{BB962C8B-B14F-4D97-AF65-F5344CB8AC3E}">
        <p14:creationId xmlns:p14="http://schemas.microsoft.com/office/powerpoint/2010/main" val="226941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C05C-757C-4A93-BEB3-806F18C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7C4-DF98-4FFD-B5D0-326BF4E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A8E23-C834-4E3B-ABA1-B7DA1955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9386D4-4A35-481C-B8A8-B1494858247A}"/>
              </a:ext>
            </a:extLst>
          </p:cNvPr>
          <p:cNvSpPr/>
          <p:nvPr/>
        </p:nvSpPr>
        <p:spPr>
          <a:xfrm>
            <a:off x="3213847" y="1690688"/>
            <a:ext cx="376518" cy="4742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B64B46-7642-441B-8092-59336DD3139C}"/>
              </a:ext>
            </a:extLst>
          </p:cNvPr>
          <p:cNvSpPr/>
          <p:nvPr/>
        </p:nvSpPr>
        <p:spPr>
          <a:xfrm rot="10800000">
            <a:off x="5190564" y="4127781"/>
            <a:ext cx="242047" cy="9681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10A5C-798F-4FB7-8538-AD39973CC636}"/>
              </a:ext>
            </a:extLst>
          </p:cNvPr>
          <p:cNvSpPr txBox="1"/>
          <p:nvPr/>
        </p:nvSpPr>
        <p:spPr>
          <a:xfrm>
            <a:off x="6472518" y="4449638"/>
            <a:ext cx="488128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to this output</a:t>
            </a:r>
          </a:p>
        </p:txBody>
      </p:sp>
    </p:spTree>
    <p:extLst>
      <p:ext uri="{BB962C8B-B14F-4D97-AF65-F5344CB8AC3E}">
        <p14:creationId xmlns:p14="http://schemas.microsoft.com/office/powerpoint/2010/main" val="33636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BC7-E6B4-4BD8-9158-5C14F09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78" y="150995"/>
            <a:ext cx="9008533" cy="6932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Recap of Join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5CFF-5A78-40C8-BDBA-A3E45839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129553"/>
            <a:ext cx="11563112" cy="49564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Inner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exclusive, most common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only </a:t>
            </a:r>
            <a:r>
              <a:rPr lang="en-US" dirty="0">
                <a:solidFill>
                  <a:srgbClr val="FFC000"/>
                </a:solidFill>
              </a:rPr>
              <a:t>matching rows </a:t>
            </a:r>
            <a:r>
              <a:rPr lang="en-US" dirty="0"/>
              <a:t>from tables on both sides of join command.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Left / Right </a:t>
            </a:r>
            <a:r>
              <a:rPr lang="en-US" dirty="0">
                <a:solidFill>
                  <a:srgbClr val="0070C0"/>
                </a:solidFill>
              </a:rPr>
              <a:t>“outer”</a:t>
            </a:r>
            <a:endParaRPr lang="en-US" dirty="0"/>
          </a:p>
          <a:p>
            <a:pPr lvl="1"/>
            <a:r>
              <a:rPr lang="en-US" u="sng" dirty="0"/>
              <a:t>Operation</a:t>
            </a:r>
            <a:r>
              <a:rPr lang="en-US" dirty="0"/>
              <a:t>: inclusive matching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all from inclusive side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left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), and only the </a:t>
            </a:r>
            <a:r>
              <a:rPr lang="en-US" dirty="0">
                <a:solidFill>
                  <a:srgbClr val="FFC000"/>
                </a:solidFill>
              </a:rPr>
              <a:t>matching rows </a:t>
            </a:r>
            <a:r>
              <a:rPr lang="en-US" dirty="0"/>
              <a:t>from other side.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D6ECB5-8BB6-43A5-B4C3-7323DC9F8244}"/>
              </a:ext>
            </a:extLst>
          </p:cNvPr>
          <p:cNvSpPr/>
          <p:nvPr/>
        </p:nvSpPr>
        <p:spPr>
          <a:xfrm>
            <a:off x="5499408" y="2588470"/>
            <a:ext cx="717177" cy="7171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800027-B61A-4CF2-A7F5-C11AF4D691D6}"/>
              </a:ext>
            </a:extLst>
          </p:cNvPr>
          <p:cNvSpPr/>
          <p:nvPr/>
        </p:nvSpPr>
        <p:spPr>
          <a:xfrm>
            <a:off x="6152165" y="2588470"/>
            <a:ext cx="717177" cy="717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D58EBB-AF59-4ECC-98C7-446E1DEDCCB4}"/>
              </a:ext>
            </a:extLst>
          </p:cNvPr>
          <p:cNvSpPr/>
          <p:nvPr/>
        </p:nvSpPr>
        <p:spPr>
          <a:xfrm rot="1553690">
            <a:off x="5825061" y="2658829"/>
            <a:ext cx="541878" cy="525979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155F3C8-3ADC-4FD9-9609-1FB753C343C6}"/>
              </a:ext>
            </a:extLst>
          </p:cNvPr>
          <p:cNvSpPr/>
          <p:nvPr/>
        </p:nvSpPr>
        <p:spPr>
          <a:xfrm rot="12009683">
            <a:off x="6070966" y="2661480"/>
            <a:ext cx="516220" cy="520677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B4D8C-E72B-4207-9F83-7B511487A094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>
            <a:off x="6210117" y="1543618"/>
            <a:ext cx="0" cy="1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BE5D-C1B0-43D2-BD0A-454A4704E7AB}"/>
              </a:ext>
            </a:extLst>
          </p:cNvPr>
          <p:cNvSpPr txBox="1"/>
          <p:nvPr/>
        </p:nvSpPr>
        <p:spPr>
          <a:xfrm>
            <a:off x="5603066" y="3360593"/>
            <a:ext cx="5768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3C622-9CF8-48EA-8861-D47EA5C0B7B1}"/>
              </a:ext>
            </a:extLst>
          </p:cNvPr>
          <p:cNvSpPr txBox="1"/>
          <p:nvPr/>
        </p:nvSpPr>
        <p:spPr>
          <a:xfrm>
            <a:off x="6179879" y="3360593"/>
            <a:ext cx="717177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6BDA1-5651-4DA9-BE49-83AA0038E9E7}"/>
              </a:ext>
            </a:extLst>
          </p:cNvPr>
          <p:cNvSpPr txBox="1"/>
          <p:nvPr/>
        </p:nvSpPr>
        <p:spPr>
          <a:xfrm>
            <a:off x="5851528" y="1174286"/>
            <a:ext cx="71717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227837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05DE-D343-4D5B-84C6-0749CD05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could use ‘</a:t>
            </a:r>
            <a:r>
              <a:rPr lang="en-US" dirty="0" err="1"/>
              <a:t>isnull</a:t>
            </a:r>
            <a:r>
              <a:rPr lang="en-US" dirty="0"/>
              <a:t>’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ABFD4-ABF9-4723-9E0F-CDEA72480CE3}"/>
              </a:ext>
            </a:extLst>
          </p:cNvPr>
          <p:cNvSpPr txBox="1"/>
          <p:nvPr/>
        </p:nvSpPr>
        <p:spPr>
          <a:xfrm>
            <a:off x="556260" y="1690688"/>
            <a:ext cx="1107948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salesrepno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assigned'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applied'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'Ship Date'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SalesRepNo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6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244-28B1-4D23-9DFE-A941355D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80C-7E1A-45A3-8CC4-6A464FDE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22244-100E-4765-A07B-2FC00E77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F1C364-B8E7-4BE6-A75B-0D2DFE90DDF4}"/>
              </a:ext>
            </a:extLst>
          </p:cNvPr>
          <p:cNvSpPr/>
          <p:nvPr/>
        </p:nvSpPr>
        <p:spPr>
          <a:xfrm rot="10800000">
            <a:off x="5196840" y="4526280"/>
            <a:ext cx="1051560" cy="16506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80E4-745D-4A42-8710-7F87A3D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B0BF-86D1-480D-BDE7-F7EAF884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F06FB-06CD-4045-BFBD-91284833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1CE35-F43C-48F3-A2FF-B9D217EE5702}"/>
              </a:ext>
            </a:extLst>
          </p:cNvPr>
          <p:cNvSpPr txBox="1"/>
          <p:nvPr/>
        </p:nvSpPr>
        <p:spPr>
          <a:xfrm>
            <a:off x="6096000" y="3653135"/>
            <a:ext cx="417576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Kind of dumb. </a:t>
            </a:r>
          </a:p>
          <a:p>
            <a:pPr algn="ctr"/>
            <a:r>
              <a:rPr lang="en-US" dirty="0"/>
              <a:t>Because this is just like a JOIN. </a:t>
            </a:r>
          </a:p>
          <a:p>
            <a:pPr algn="ctr"/>
            <a:r>
              <a:rPr lang="en-US" dirty="0"/>
              <a:t>Don’t bother with Left.</a:t>
            </a:r>
          </a:p>
        </p:txBody>
      </p:sp>
    </p:spTree>
    <p:extLst>
      <p:ext uri="{BB962C8B-B14F-4D97-AF65-F5344CB8AC3E}">
        <p14:creationId xmlns:p14="http://schemas.microsoft.com/office/powerpoint/2010/main" val="12986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0A94-1EF9-4727-834C-43CAEF4A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DF09-C6CC-4DE9-8D51-110AE087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9C69F-9BC4-4B2A-8EDD-33B2457C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20B961-4193-4795-9A5D-0C8E560628CC}"/>
              </a:ext>
            </a:extLst>
          </p:cNvPr>
          <p:cNvSpPr/>
          <p:nvPr/>
        </p:nvSpPr>
        <p:spPr>
          <a:xfrm>
            <a:off x="94129" y="1210235"/>
            <a:ext cx="2931459" cy="528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C110-07B4-4398-9F34-FDA18F7F5CA6}"/>
              </a:ext>
            </a:extLst>
          </p:cNvPr>
          <p:cNvSpPr txBox="1"/>
          <p:nvPr/>
        </p:nvSpPr>
        <p:spPr>
          <a:xfrm>
            <a:off x="336176" y="1492624"/>
            <a:ext cx="2689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 Table Database:</a:t>
            </a:r>
          </a:p>
          <a:p>
            <a:r>
              <a:rPr lang="en-US" dirty="0"/>
              <a:t> Employee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Customer</a:t>
            </a:r>
          </a:p>
          <a:p>
            <a:r>
              <a:rPr lang="en-US" dirty="0"/>
              <a:t> Customer Order</a:t>
            </a:r>
          </a:p>
          <a:p>
            <a:r>
              <a:rPr lang="en-US" dirty="0"/>
              <a:t> Product</a:t>
            </a:r>
          </a:p>
          <a:p>
            <a:r>
              <a:rPr lang="en-US" dirty="0"/>
              <a:t> Price (table)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A4CD1A-8A60-488D-BC3D-51C86F04DDC7}"/>
              </a:ext>
            </a:extLst>
          </p:cNvPr>
          <p:cNvSpPr/>
          <p:nvPr/>
        </p:nvSpPr>
        <p:spPr>
          <a:xfrm>
            <a:off x="8458200" y="2413397"/>
            <a:ext cx="645459" cy="38973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6E708E-E0CA-4867-80CC-38D9E1D2E2B8}"/>
              </a:ext>
            </a:extLst>
          </p:cNvPr>
          <p:cNvSpPr/>
          <p:nvPr/>
        </p:nvSpPr>
        <p:spPr>
          <a:xfrm rot="10800000">
            <a:off x="5992906" y="2436596"/>
            <a:ext cx="582706" cy="33594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029DD-0C97-4DB5-9368-FAEC808959A7}"/>
              </a:ext>
            </a:extLst>
          </p:cNvPr>
          <p:cNvSpPr txBox="1"/>
          <p:nvPr/>
        </p:nvSpPr>
        <p:spPr>
          <a:xfrm>
            <a:off x="4948517" y="1027906"/>
            <a:ext cx="562983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add a link between Employee and Customer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09E8D-8260-4A3C-A717-4300E413DB0E}"/>
              </a:ext>
            </a:extLst>
          </p:cNvPr>
          <p:cNvSpPr/>
          <p:nvPr/>
        </p:nvSpPr>
        <p:spPr>
          <a:xfrm>
            <a:off x="5862918" y="2743200"/>
            <a:ext cx="3294529" cy="13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B3198-3EDA-41E8-8DC8-24E5B9934127}"/>
              </a:ext>
            </a:extLst>
          </p:cNvPr>
          <p:cNvSpPr/>
          <p:nvPr/>
        </p:nvSpPr>
        <p:spPr>
          <a:xfrm>
            <a:off x="6575612" y="2531454"/>
            <a:ext cx="1882588" cy="1349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A0CE-1A69-468B-9560-6672C7EBF998}"/>
              </a:ext>
            </a:extLst>
          </p:cNvPr>
          <p:cNvSpPr/>
          <p:nvPr/>
        </p:nvSpPr>
        <p:spPr>
          <a:xfrm>
            <a:off x="10152529" y="3299370"/>
            <a:ext cx="1573306" cy="250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97CFA-78E1-4500-9012-2EFD81C6002B}"/>
              </a:ext>
            </a:extLst>
          </p:cNvPr>
          <p:cNvSpPr/>
          <p:nvPr/>
        </p:nvSpPr>
        <p:spPr>
          <a:xfrm>
            <a:off x="9345706" y="4558553"/>
            <a:ext cx="927847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9F351A-29CA-409A-BDB8-EFFC81AA1A51}"/>
              </a:ext>
            </a:extLst>
          </p:cNvPr>
          <p:cNvCxnSpPr>
            <a:cxnSpLocks/>
          </p:cNvCxnSpPr>
          <p:nvPr/>
        </p:nvCxnSpPr>
        <p:spPr>
          <a:xfrm rot="5400000">
            <a:off x="9090211" y="3966883"/>
            <a:ext cx="712698" cy="68580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EDF35-343E-4ACD-8B01-82F8A09647B0}"/>
              </a:ext>
            </a:extLst>
          </p:cNvPr>
          <p:cNvSpPr txBox="1"/>
          <p:nvPr/>
        </p:nvSpPr>
        <p:spPr>
          <a:xfrm>
            <a:off x="4663440" y="5562600"/>
            <a:ext cx="646176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Why: If want to track Orders by Sales Rep instead of just by Customer and then backing out to Employee</a:t>
            </a:r>
          </a:p>
        </p:txBody>
      </p:sp>
    </p:spTree>
    <p:extLst>
      <p:ext uri="{BB962C8B-B14F-4D97-AF65-F5344CB8AC3E}">
        <p14:creationId xmlns:p14="http://schemas.microsoft.com/office/powerpoint/2010/main" val="310325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6E6-E8CD-4744-A52A-4B18573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FB12-FEFF-43F8-B818-2638B90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AABB3-F7D5-41CB-A871-C1339DA7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8CF4F2-9913-4655-B05C-5286394BF111}"/>
              </a:ext>
            </a:extLst>
          </p:cNvPr>
          <p:cNvSpPr/>
          <p:nvPr/>
        </p:nvSpPr>
        <p:spPr>
          <a:xfrm rot="10800000">
            <a:off x="7194176" y="1825625"/>
            <a:ext cx="1842248" cy="4200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406CA-87DB-4885-B33F-5ED8C44FC4A0}"/>
              </a:ext>
            </a:extLst>
          </p:cNvPr>
          <p:cNvSpPr txBox="1"/>
          <p:nvPr/>
        </p:nvSpPr>
        <p:spPr>
          <a:xfrm>
            <a:off x="9354670" y="1850976"/>
            <a:ext cx="16808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a column to use as FK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3721C0-A7CF-4A26-9A14-83F594C1AC85}"/>
              </a:ext>
            </a:extLst>
          </p:cNvPr>
          <p:cNvSpPr/>
          <p:nvPr/>
        </p:nvSpPr>
        <p:spPr>
          <a:xfrm rot="10800000">
            <a:off x="5022476" y="2218532"/>
            <a:ext cx="228600" cy="4034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FDCD-3F33-4EE6-951A-8E45B05918EA}"/>
              </a:ext>
            </a:extLst>
          </p:cNvPr>
          <p:cNvSpPr txBox="1"/>
          <p:nvPr/>
        </p:nvSpPr>
        <p:spPr>
          <a:xfrm>
            <a:off x="4294095" y="2695907"/>
            <a:ext cx="21067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sure datatype matches the PK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718E4B9-AE34-42E6-BABB-7883EB3736D6}"/>
              </a:ext>
            </a:extLst>
          </p:cNvPr>
          <p:cNvSpPr/>
          <p:nvPr/>
        </p:nvSpPr>
        <p:spPr>
          <a:xfrm>
            <a:off x="2138082" y="3240741"/>
            <a:ext cx="309283" cy="5378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70499-1DDD-4DCA-9512-C1BAD1F143F5}"/>
              </a:ext>
            </a:extLst>
          </p:cNvPr>
          <p:cNvSpPr/>
          <p:nvPr/>
        </p:nvSpPr>
        <p:spPr>
          <a:xfrm>
            <a:off x="632012" y="1183341"/>
            <a:ext cx="2312894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AF2D-D14F-4ED1-ABDA-DC89A8DF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E61C-C339-4EFE-90B0-BC5D8901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9513C-EBA9-48FE-BDFB-5620FC62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E1364-C52E-4BC7-B455-167836A4CCB9}"/>
              </a:ext>
            </a:extLst>
          </p:cNvPr>
          <p:cNvSpPr txBox="1"/>
          <p:nvPr/>
        </p:nvSpPr>
        <p:spPr>
          <a:xfrm>
            <a:off x="7247965" y="1825625"/>
            <a:ext cx="2608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the relation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080E75-8FA7-4503-9CD8-A26B7681292E}"/>
              </a:ext>
            </a:extLst>
          </p:cNvPr>
          <p:cNvSpPr/>
          <p:nvPr/>
        </p:nvSpPr>
        <p:spPr>
          <a:xfrm rot="10300223">
            <a:off x="3469341" y="869394"/>
            <a:ext cx="847165" cy="4753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97E-18E7-4047-9497-28526390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66F7-ECF8-4011-9534-0EF10037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6D343-69BF-4EEC-8FBB-9CD93CD9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4A2E037-ED8C-48FC-B421-481818DB6ECD}"/>
              </a:ext>
            </a:extLst>
          </p:cNvPr>
          <p:cNvSpPr/>
          <p:nvPr/>
        </p:nvSpPr>
        <p:spPr>
          <a:xfrm rot="10800000">
            <a:off x="7785847" y="3619641"/>
            <a:ext cx="484094" cy="56477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DB66ACE-51CE-4E63-83B2-6F20FCF8D823}"/>
              </a:ext>
            </a:extLst>
          </p:cNvPr>
          <p:cNvSpPr/>
          <p:nvPr/>
        </p:nvSpPr>
        <p:spPr>
          <a:xfrm rot="10800000">
            <a:off x="5611906" y="3619641"/>
            <a:ext cx="484094" cy="56477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BE03-92FA-49D2-95A9-A2DE9B40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02DB-024D-4D10-9B8B-69829F9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B4149-8C42-4064-9381-266A4E16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810B9CB-978C-46FA-BBD6-012D5DC3AA39}"/>
              </a:ext>
            </a:extLst>
          </p:cNvPr>
          <p:cNvSpPr/>
          <p:nvPr/>
        </p:nvSpPr>
        <p:spPr>
          <a:xfrm rot="10800000">
            <a:off x="8323730" y="1067454"/>
            <a:ext cx="1048870" cy="8842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DCDF-3C61-4B36-BC03-9C09B9CC630E}"/>
              </a:ext>
            </a:extLst>
          </p:cNvPr>
          <p:cNvSpPr txBox="1"/>
          <p:nvPr/>
        </p:nvSpPr>
        <p:spPr>
          <a:xfrm>
            <a:off x="9735671" y="1331259"/>
            <a:ext cx="217842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some Sales Reps</a:t>
            </a:r>
          </a:p>
        </p:txBody>
      </p:sp>
    </p:spTree>
    <p:extLst>
      <p:ext uri="{BB962C8B-B14F-4D97-AF65-F5344CB8AC3E}">
        <p14:creationId xmlns:p14="http://schemas.microsoft.com/office/powerpoint/2010/main" val="24909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A69-C407-4022-A708-A44CEB91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E95-61D4-4165-AC04-F5C2791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7A9F9-A0AC-4440-911C-E9D29D0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A836-8324-438B-80C7-1ABF72FB8CA5}"/>
              </a:ext>
            </a:extLst>
          </p:cNvPr>
          <p:cNvSpPr/>
          <p:nvPr/>
        </p:nvSpPr>
        <p:spPr>
          <a:xfrm rot="10800000">
            <a:off x="4168588" y="1290918"/>
            <a:ext cx="403412" cy="7632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4200F-C673-4F3F-BE3F-49A8F74DFD14}"/>
              </a:ext>
            </a:extLst>
          </p:cNvPr>
          <p:cNvSpPr txBox="1"/>
          <p:nvPr/>
        </p:nvSpPr>
        <p:spPr>
          <a:xfrm>
            <a:off x="5042648" y="1384038"/>
            <a:ext cx="3886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Notice that I made sure that there were  valid </a:t>
            </a:r>
            <a:r>
              <a:rPr lang="en-US" dirty="0" err="1"/>
              <a:t>EmpNo</a:t>
            </a:r>
            <a:r>
              <a:rPr lang="en-US" dirty="0"/>
              <a:t>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225135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5831-0476-4E07-933C-E321E0C8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4857-D3A7-4DB9-B9C7-CEAF94E2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BA9F4-412F-42CF-BAF6-1D2615CF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703CAB-8356-4C3E-B213-5EEBE50D812B}"/>
              </a:ext>
            </a:extLst>
          </p:cNvPr>
          <p:cNvSpPr/>
          <p:nvPr/>
        </p:nvSpPr>
        <p:spPr>
          <a:xfrm rot="11071876">
            <a:off x="8417859" y="1825625"/>
            <a:ext cx="1869141" cy="5410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5FBF5-245D-4301-AED6-ED1A327EA4B5}"/>
              </a:ext>
            </a:extLst>
          </p:cNvPr>
          <p:cNvSpPr txBox="1"/>
          <p:nvPr/>
        </p:nvSpPr>
        <p:spPr>
          <a:xfrm>
            <a:off x="8552329" y="2635624"/>
            <a:ext cx="267596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no </a:t>
            </a:r>
            <a:r>
              <a:rPr lang="en-US" dirty="0" err="1"/>
              <a:t>EmpNo</a:t>
            </a:r>
            <a:r>
              <a:rPr lang="en-US" dirty="0"/>
              <a:t> 2009:</a:t>
            </a:r>
          </a:p>
          <a:p>
            <a:pPr algn="ctr"/>
            <a:r>
              <a:rPr lang="en-US" dirty="0"/>
              <a:t>Constraint (CN) violation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3A45F-94D2-4F9B-9A70-E97DA53024C6}"/>
              </a:ext>
            </a:extLst>
          </p:cNvPr>
          <p:cNvSpPr txBox="1"/>
          <p:nvPr/>
        </p:nvSpPr>
        <p:spPr>
          <a:xfrm>
            <a:off x="8901953" y="3576046"/>
            <a:ext cx="220531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FK-PK violation</a:t>
            </a:r>
          </a:p>
          <a:p>
            <a:pPr algn="ctr"/>
            <a:r>
              <a:rPr lang="en-US" dirty="0"/>
              <a:t>(data dependency)</a:t>
            </a:r>
          </a:p>
        </p:txBody>
      </p:sp>
    </p:spTree>
    <p:extLst>
      <p:ext uri="{BB962C8B-B14F-4D97-AF65-F5344CB8AC3E}">
        <p14:creationId xmlns:p14="http://schemas.microsoft.com/office/powerpoint/2010/main" val="5534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412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Design and Manipulation</vt:lpstr>
      <vt:lpstr>Recap of Join Types</vt:lpstr>
      <vt:lpstr>Acme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could use ‘isnull’ operator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Manipulation</dc:title>
  <dc:creator>Hyman, Harvey</dc:creator>
  <cp:lastModifiedBy>Harvey Hyman</cp:lastModifiedBy>
  <cp:revision>15</cp:revision>
  <dcterms:created xsi:type="dcterms:W3CDTF">2019-03-19T15:00:34Z</dcterms:created>
  <dcterms:modified xsi:type="dcterms:W3CDTF">2019-04-03T02:00:08Z</dcterms:modified>
</cp:coreProperties>
</file>