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6" r:id="rId4"/>
    <p:sldId id="273" r:id="rId5"/>
    <p:sldId id="297" r:id="rId6"/>
    <p:sldId id="298" r:id="rId7"/>
    <p:sldId id="299" r:id="rId8"/>
    <p:sldId id="301" r:id="rId9"/>
    <p:sldId id="303" r:id="rId10"/>
    <p:sldId id="274" r:id="rId11"/>
    <p:sldId id="275" r:id="rId12"/>
    <p:sldId id="277" r:id="rId13"/>
    <p:sldId id="302" r:id="rId14"/>
    <p:sldId id="29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B009-1D6F-4A6E-8E22-A4D9ABD3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B5B45-47E1-48C6-8A4E-83E8EDA76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A5EF-2043-4D29-A3AE-1EB54EE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09D4-8C10-4694-B0B5-780CC30C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6E4A-53FE-4ED0-8194-4474CE09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70CA-6863-4F44-8AA4-19BA806B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7618-8166-4E8B-9042-ACBE33A8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7021-DAD6-44CF-8E80-9308C875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EE7E-C1C1-45B1-824E-F6F9B27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EB82-745B-4582-9E15-2E010E25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47136-3A46-4207-841B-2906AE02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F1AD0-B8F0-4E5A-8499-BFA77034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EAA7-4E34-4D4C-85C5-DEC54C01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CA9D-1D63-4141-A708-F22E27E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F7C7-B3A1-4DEB-A617-5D8650E2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1525-DA0D-4987-9A2E-FD9A2A8B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A8ED-4AD1-4E94-AD7C-DC4E80DC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27BB-1932-446D-9A7F-D2E080A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7028-3385-400E-8E4D-BC8103BF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DADC-612A-4140-92C0-7F3AA8B4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088E-8524-419C-80A5-A3C23141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5925-F642-494D-AC56-53C8F766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C0D1-1C24-47A0-B6BC-22A407C9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08FF-73D5-4024-9B36-AB686075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5FF2-FB93-4CF1-A804-EBA1481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EDF-3C8D-4BE7-8791-6FC8F22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D3BD-E48C-42F8-B911-A41CE9C9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25805-DD40-40A1-A1C2-7500A67A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BE61-016A-4B22-AA91-49A6AA68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EB36-1FA7-4DA2-B106-57355923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0BF0-6EF8-41D2-AC5B-33821DCC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3D9-A29A-453E-B6AF-526C314D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E2E3-BF94-456B-B08B-EC83182B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54E0-CD14-44B1-90E0-C8EBCFDEE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69F07-68AD-44EA-B558-4A4CDE6F5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95EC3-3940-4337-B8A7-BF4C8207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3193A-48BA-4275-A8C1-B04592A9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E4420-EBEE-4079-8A0C-83E32A76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3BAA-AC3F-48EF-887A-CF64469F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CF89-8AAF-4B4A-A7C7-6EB3115A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0A212-3B68-403D-9330-F18D72F5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CC831-ABE2-45CF-8F9D-D38D7EA9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25078-3290-4192-89CF-8D25986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E51CB-3892-4298-8399-A78EA827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08114-66D0-4D2F-B927-4680F115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11C9E-2D42-44C7-AA29-A6C7A8CF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4492-ED14-451D-82EB-89CD0E55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EDE2-777A-439D-86C4-BD8D710E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56B9-45BF-4079-B74C-31816AA4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9744-A2D6-4130-B705-DFE10A6E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64850-811D-4DD7-8650-240B199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A3D8-649A-4E82-AA87-D6AA46AB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5733-95D7-485E-BAF8-56042BCC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ED6A5-65CE-4C93-9F8F-97FC3795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3C141-5094-45C2-BE05-BF2A4268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BA24-62FE-4022-838B-5A5A277E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086FB-587A-4B56-A7FB-0FBA8497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040D-D604-47B2-B614-E76E36EF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98773-2ADE-4509-8759-0B3E333A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973D-15C1-40EA-92A1-3E58D33D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F115-65CD-41FD-8FF2-10999F10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9807-58EC-45DD-A9DE-EFDA2A989F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36E6-5AE7-4873-9025-6EB0664F7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8410-458B-49EC-A40D-67882B98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A59E-71C8-4DE0-B720-1E78C157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97BB-0E38-43E5-9119-63D0BE874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Part 5 and Loose 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053FB-5833-422F-B9A6-C49A04F61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‘Top’ instead of ‘*’</a:t>
            </a:r>
          </a:p>
          <a:p>
            <a:r>
              <a:rPr lang="en-US" dirty="0"/>
              <a:t>Recap of Joins: Left, Right, Full, Self, Cross</a:t>
            </a:r>
          </a:p>
          <a:p>
            <a:r>
              <a:rPr lang="en-US" dirty="0"/>
              <a:t>Recap of Views: Join, Hide Column/Row</a:t>
            </a:r>
          </a:p>
          <a:p>
            <a:r>
              <a:rPr lang="en-US" dirty="0"/>
              <a:t>Query Execution Plan and performance</a:t>
            </a:r>
          </a:p>
          <a:p>
            <a:r>
              <a:rPr lang="en-US" dirty="0"/>
              <a:t>Other operators to take a look at</a:t>
            </a:r>
          </a:p>
        </p:txBody>
      </p:sp>
    </p:spTree>
    <p:extLst>
      <p:ext uri="{BB962C8B-B14F-4D97-AF65-F5344CB8AC3E}">
        <p14:creationId xmlns:p14="http://schemas.microsoft.com/office/powerpoint/2010/main" val="2629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6297-8042-4EF1-8511-451E6BA0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07"/>
            <a:ext cx="10515600" cy="742123"/>
          </a:xfrm>
        </p:spPr>
        <p:txBody>
          <a:bodyPr/>
          <a:lstStyle/>
          <a:p>
            <a:pPr algn="ctr"/>
            <a:r>
              <a:rPr lang="en-US" dirty="0"/>
              <a:t>Views and how we can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A13E-C6B8-42F4-A673-E14D3843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7" y="1109446"/>
            <a:ext cx="10515600" cy="4639108"/>
          </a:xfrm>
        </p:spPr>
        <p:txBody>
          <a:bodyPr/>
          <a:lstStyle/>
          <a:p>
            <a:r>
              <a:rPr lang="en-US" dirty="0"/>
              <a:t>Row View (single user access to own record)</a:t>
            </a:r>
          </a:p>
          <a:p>
            <a:endParaRPr lang="en-US" sz="3600" dirty="0"/>
          </a:p>
          <a:p>
            <a:endParaRPr lang="en-US" dirty="0"/>
          </a:p>
          <a:p>
            <a:r>
              <a:rPr lang="en-US" dirty="0"/>
              <a:t>Column View (hiding information the user should not see)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Join View (pre-joining, “nested query.”)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C0B17-68FB-4D33-8BF9-AC005B11B02C}"/>
              </a:ext>
            </a:extLst>
          </p:cNvPr>
          <p:cNvSpPr txBox="1"/>
          <p:nvPr/>
        </p:nvSpPr>
        <p:spPr>
          <a:xfrm>
            <a:off x="1212273" y="1544107"/>
            <a:ext cx="435684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MaryBrown_vw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'1012'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3A5DA-4F4E-4AEF-AF93-F868412F13CF}"/>
              </a:ext>
            </a:extLst>
          </p:cNvPr>
          <p:cNvSpPr txBox="1"/>
          <p:nvPr/>
        </p:nvSpPr>
        <p:spPr>
          <a:xfrm>
            <a:off x="1212273" y="3232467"/>
            <a:ext cx="583154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Employee_vw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HireDate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Employee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BCF0E-E000-422E-ACA6-C1A55C06403D}"/>
              </a:ext>
            </a:extLst>
          </p:cNvPr>
          <p:cNvSpPr txBox="1"/>
          <p:nvPr/>
        </p:nvSpPr>
        <p:spPr>
          <a:xfrm>
            <a:off x="1212273" y="5103674"/>
            <a:ext cx="9578114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customerEmployee_vw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'Account Rep'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AcctRepNo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2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AF9-E892-4615-A4BF-0C65DEF3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510"/>
            <a:ext cx="10515600" cy="507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Query Execution Plan and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24774-B565-426E-A3C6-F040C14D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07" y="620222"/>
            <a:ext cx="9240983" cy="5872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4A33432-A793-4A75-9218-8F07B3D648F4}"/>
              </a:ext>
            </a:extLst>
          </p:cNvPr>
          <p:cNvSpPr/>
          <p:nvPr/>
        </p:nvSpPr>
        <p:spPr>
          <a:xfrm rot="13836897">
            <a:off x="4159335" y="1864623"/>
            <a:ext cx="1041994" cy="3502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5F8C-1AFA-4D81-B417-1BDEB38F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80"/>
            <a:ext cx="10515600" cy="815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SPROC Parameters:</a:t>
            </a:r>
            <a:br>
              <a:rPr lang="en-US" dirty="0"/>
            </a:br>
            <a:r>
              <a:rPr lang="en-US" sz="4000" dirty="0"/>
              <a:t>Provides additional search flexibility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F2483-304D-498D-B9EE-71F7521C101B}"/>
              </a:ext>
            </a:extLst>
          </p:cNvPr>
          <p:cNvSpPr txBox="1"/>
          <p:nvPr/>
        </p:nvSpPr>
        <p:spPr>
          <a:xfrm>
            <a:off x="637310" y="2136338"/>
            <a:ext cx="568036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CFF0-54AB-4760-858C-7BA062EF6645}"/>
              </a:ext>
            </a:extLst>
          </p:cNvPr>
          <p:cNvSpPr txBox="1"/>
          <p:nvPr/>
        </p:nvSpPr>
        <p:spPr>
          <a:xfrm>
            <a:off x="6518563" y="2136337"/>
            <a:ext cx="503612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63368F4-3D03-4C3B-92F5-FA899CDBE85C}"/>
              </a:ext>
            </a:extLst>
          </p:cNvPr>
          <p:cNvSpPr/>
          <p:nvPr/>
        </p:nvSpPr>
        <p:spPr>
          <a:xfrm>
            <a:off x="4502726" y="1791527"/>
            <a:ext cx="346363" cy="3152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5CFD91F-A699-4DED-9F9B-E9C9CDEDA613}"/>
              </a:ext>
            </a:extLst>
          </p:cNvPr>
          <p:cNvSpPr/>
          <p:nvPr/>
        </p:nvSpPr>
        <p:spPr>
          <a:xfrm>
            <a:off x="5465618" y="1743162"/>
            <a:ext cx="346363" cy="3635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5BF5497-4874-4F4F-9ED6-5140C62FD020}"/>
              </a:ext>
            </a:extLst>
          </p:cNvPr>
          <p:cNvSpPr/>
          <p:nvPr/>
        </p:nvSpPr>
        <p:spPr>
          <a:xfrm rot="8543792">
            <a:off x="3837217" y="4402115"/>
            <a:ext cx="346363" cy="70744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A0F2C-4236-411A-B56B-5D606F2AE9C3}"/>
              </a:ext>
            </a:extLst>
          </p:cNvPr>
          <p:cNvSpPr txBox="1"/>
          <p:nvPr/>
        </p:nvSpPr>
        <p:spPr>
          <a:xfrm>
            <a:off x="3906984" y="1575549"/>
            <a:ext cx="2410690" cy="3152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Declare variable and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391B9-9838-41FF-95BB-2D84A0D51A9D}"/>
              </a:ext>
            </a:extLst>
          </p:cNvPr>
          <p:cNvSpPr txBox="1"/>
          <p:nvPr/>
        </p:nvSpPr>
        <p:spPr>
          <a:xfrm>
            <a:off x="637310" y="5403273"/>
            <a:ext cx="5680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6FFA-9BE3-45EA-A1B6-C133D57028F7}"/>
              </a:ext>
            </a:extLst>
          </p:cNvPr>
          <p:cNvSpPr txBox="1"/>
          <p:nvPr/>
        </p:nvSpPr>
        <p:spPr>
          <a:xfrm>
            <a:off x="637310" y="5994415"/>
            <a:ext cx="5680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2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EA87-F607-4B2F-8B54-672AD78B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52A-C7A4-4900-A536-A38500EF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me all patients assigned to an electric bed</a:t>
            </a:r>
          </a:p>
          <a:p>
            <a:endParaRPr lang="en-US" dirty="0"/>
          </a:p>
          <a:p>
            <a:r>
              <a:rPr lang="en-US" dirty="0"/>
              <a:t>Show me all patients assigned to a manual bed</a:t>
            </a:r>
          </a:p>
          <a:p>
            <a:endParaRPr lang="en-US" dirty="0"/>
          </a:p>
          <a:p>
            <a:r>
              <a:rPr lang="en-US" dirty="0"/>
              <a:t>Check results for confidence.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0F5FD-078C-454A-9F6B-85842B61C8D7}"/>
              </a:ext>
            </a:extLst>
          </p:cNvPr>
          <p:cNvSpPr txBox="1"/>
          <p:nvPr/>
        </p:nvSpPr>
        <p:spPr>
          <a:xfrm>
            <a:off x="1288474" y="2369127"/>
            <a:ext cx="5680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78262-137A-470F-B3DB-558EBDDFEAF5}"/>
              </a:ext>
            </a:extLst>
          </p:cNvPr>
          <p:cNvSpPr txBox="1"/>
          <p:nvPr/>
        </p:nvSpPr>
        <p:spPr>
          <a:xfrm>
            <a:off x="1288474" y="3429000"/>
            <a:ext cx="5680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PatientBedType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F29C-EF86-4777-BFE1-8456573ADC84}"/>
              </a:ext>
            </a:extLst>
          </p:cNvPr>
          <p:cNvSpPr txBox="1"/>
          <p:nvPr/>
        </p:nvSpPr>
        <p:spPr>
          <a:xfrm>
            <a:off x="1288474" y="4520191"/>
            <a:ext cx="653934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bed.bedtype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--where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bedtype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'M'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2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CBE-9573-4E94-B434-C7BF36B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with More Than One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4A11A-66AC-4974-90CA-F472C416B894}"/>
              </a:ext>
            </a:extLst>
          </p:cNvPr>
          <p:cNvSpPr txBox="1"/>
          <p:nvPr/>
        </p:nvSpPr>
        <p:spPr>
          <a:xfrm>
            <a:off x="1485900" y="4223781"/>
            <a:ext cx="9220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@City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Customers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City = @City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GO;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6F9AE-2ABF-41EE-AC26-7D92E83DDBD6}"/>
              </a:ext>
            </a:extLst>
          </p:cNvPr>
          <p:cNvSpPr txBox="1"/>
          <p:nvPr/>
        </p:nvSpPr>
        <p:spPr>
          <a:xfrm>
            <a:off x="1485900" y="5701109"/>
            <a:ext cx="922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"London"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"WA1 1DP"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2438C-DA64-4503-9C18-EAA1DEA9017F}"/>
              </a:ext>
            </a:extLst>
          </p:cNvPr>
          <p:cNvSpPr txBox="1"/>
          <p:nvPr/>
        </p:nvSpPr>
        <p:spPr>
          <a:xfrm>
            <a:off x="1485900" y="2242587"/>
            <a:ext cx="9220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SelectAllCustomers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GO;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56395-0CF6-410C-ADC0-76023DF3F91E}"/>
              </a:ext>
            </a:extLst>
          </p:cNvPr>
          <p:cNvSpPr txBox="1"/>
          <p:nvPr/>
        </p:nvSpPr>
        <p:spPr>
          <a:xfrm>
            <a:off x="1485900" y="3442916"/>
            <a:ext cx="922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2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8A85-F8C2-404D-A2F0-F1C218D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operators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2FA5-4AC1-4C55-9E0E-5AFC0230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‘Like’ versus ‘=‘</a:t>
            </a:r>
          </a:p>
          <a:p>
            <a:endParaRPr lang="en-US" dirty="0"/>
          </a:p>
          <a:p>
            <a:r>
              <a:rPr lang="en-US" dirty="0"/>
              <a:t>In</a:t>
            </a:r>
          </a:p>
          <a:p>
            <a:endParaRPr lang="en-US" dirty="0"/>
          </a:p>
          <a:p>
            <a:r>
              <a:rPr lang="en-US" dirty="0"/>
              <a:t>Having (for a group)</a:t>
            </a:r>
          </a:p>
          <a:p>
            <a:endParaRPr lang="en-US" dirty="0"/>
          </a:p>
          <a:p>
            <a:r>
              <a:rPr lang="en-US" dirty="0"/>
              <a:t>Contains</a:t>
            </a:r>
          </a:p>
          <a:p>
            <a:endParaRPr lang="en-US" dirty="0"/>
          </a:p>
          <a:p>
            <a:r>
              <a:rPr lang="en-US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8956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8BF6-14EA-4FB4-B93C-3A593D23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Top (5, 10,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2944-0602-48F8-B290-BA917711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If you have 1 million rows, Select * might be a bad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4B123-654A-4803-A782-E3478332D07F}"/>
              </a:ext>
            </a:extLst>
          </p:cNvPr>
          <p:cNvSpPr txBox="1"/>
          <p:nvPr/>
        </p:nvSpPr>
        <p:spPr>
          <a:xfrm>
            <a:off x="3103418" y="2812473"/>
            <a:ext cx="556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nurse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BC7-E6B4-4BD8-9158-5C14F09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78" y="150995"/>
            <a:ext cx="9008533" cy="6932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Joins</a:t>
            </a:r>
            <a:r>
              <a:rPr lang="en-US" dirty="0"/>
              <a:t>: Types and why we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5CFF-5A78-40C8-BDBA-A3E45839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28" y="844203"/>
            <a:ext cx="11252200" cy="59367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Inner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exclusive, most common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only matching rows from tables on both sides of join command.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Left</a:t>
            </a:r>
            <a:r>
              <a:rPr lang="en-US" dirty="0"/>
              <a:t> /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outer</a:t>
            </a:r>
            <a:r>
              <a:rPr lang="en-US" dirty="0"/>
              <a:t>”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inclusive matching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all from inclusive side (left or right), and only the matching                       rows from other side.</a:t>
            </a:r>
          </a:p>
          <a:p>
            <a:r>
              <a:rPr lang="en-US" dirty="0">
                <a:solidFill>
                  <a:srgbClr val="FF0000"/>
                </a:solidFill>
              </a:rPr>
              <a:t>Full</a:t>
            </a:r>
          </a:p>
          <a:p>
            <a:pPr lvl="1"/>
            <a:r>
              <a:rPr lang="en-US" dirty="0"/>
              <a:t>Includes ALL rows from both sides. (why bother? Just do a select *)</a:t>
            </a:r>
          </a:p>
          <a:p>
            <a:pPr lvl="2"/>
            <a:r>
              <a:rPr lang="en-US" dirty="0"/>
              <a:t>Because it is still a matching, not just a two column lists.</a:t>
            </a:r>
          </a:p>
          <a:p>
            <a:r>
              <a:rPr lang="en-US" dirty="0">
                <a:solidFill>
                  <a:srgbClr val="00B050"/>
                </a:solidFill>
              </a:rPr>
              <a:t>Cross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matches every record from one side to every record from the other side.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Called a “Cartesian” join. Often to generate test data. Creates a result of all the permutations between the selected columns.</a:t>
            </a:r>
          </a:p>
          <a:p>
            <a:r>
              <a:rPr lang="en-US" dirty="0"/>
              <a:t>Self </a:t>
            </a:r>
          </a:p>
          <a:p>
            <a:pPr lvl="1"/>
            <a:r>
              <a:rPr lang="en-US" dirty="0"/>
              <a:t>Operation: For unary relations. Matches PK to Recursive FK in same table. </a:t>
            </a:r>
          </a:p>
          <a:p>
            <a:pPr lvl="1"/>
            <a:r>
              <a:rPr lang="en-US" dirty="0"/>
              <a:t>Purpose: We see this in manager/employee relations.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D6ECB5-8BB6-43A5-B4C3-7323DC9F8244}"/>
              </a:ext>
            </a:extLst>
          </p:cNvPr>
          <p:cNvSpPr/>
          <p:nvPr/>
        </p:nvSpPr>
        <p:spPr>
          <a:xfrm>
            <a:off x="10483076" y="1985285"/>
            <a:ext cx="717177" cy="71717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800027-B61A-4CF2-A7F5-C11AF4D691D6}"/>
              </a:ext>
            </a:extLst>
          </p:cNvPr>
          <p:cNvSpPr/>
          <p:nvPr/>
        </p:nvSpPr>
        <p:spPr>
          <a:xfrm>
            <a:off x="11052054" y="1986294"/>
            <a:ext cx="717177" cy="71717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D58EBB-AF59-4ECC-98C7-446E1DEDCCB4}"/>
              </a:ext>
            </a:extLst>
          </p:cNvPr>
          <p:cNvSpPr/>
          <p:nvPr/>
        </p:nvSpPr>
        <p:spPr>
          <a:xfrm rot="1553690">
            <a:off x="10772539" y="2111389"/>
            <a:ext cx="474072" cy="466987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155F3C8-3ADC-4FD9-9609-1FB753C343C6}"/>
              </a:ext>
            </a:extLst>
          </p:cNvPr>
          <p:cNvSpPr/>
          <p:nvPr/>
        </p:nvSpPr>
        <p:spPr>
          <a:xfrm rot="12009683">
            <a:off x="10999989" y="2063620"/>
            <a:ext cx="419637" cy="520677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B4D8C-E72B-4207-9F83-7B511487A094}"/>
              </a:ext>
            </a:extLst>
          </p:cNvPr>
          <p:cNvCxnSpPr>
            <a:cxnSpLocks/>
          </p:cNvCxnSpPr>
          <p:nvPr/>
        </p:nvCxnSpPr>
        <p:spPr>
          <a:xfrm>
            <a:off x="11133460" y="1276520"/>
            <a:ext cx="0" cy="104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BE5D-C1B0-43D2-BD0A-454A4704E7AB}"/>
              </a:ext>
            </a:extLst>
          </p:cNvPr>
          <p:cNvSpPr txBox="1"/>
          <p:nvPr/>
        </p:nvSpPr>
        <p:spPr>
          <a:xfrm>
            <a:off x="10430728" y="2964539"/>
            <a:ext cx="71717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3C622-9CF8-48EA-8861-D47EA5C0B7B1}"/>
              </a:ext>
            </a:extLst>
          </p:cNvPr>
          <p:cNvSpPr txBox="1"/>
          <p:nvPr/>
        </p:nvSpPr>
        <p:spPr>
          <a:xfrm>
            <a:off x="11133460" y="2963530"/>
            <a:ext cx="717177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6BDA1-5651-4DA9-BE49-83AA0038E9E7}"/>
              </a:ext>
            </a:extLst>
          </p:cNvPr>
          <p:cNvSpPr txBox="1"/>
          <p:nvPr/>
        </p:nvSpPr>
        <p:spPr>
          <a:xfrm>
            <a:off x="10798660" y="954838"/>
            <a:ext cx="71717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D335BC-6E87-4F87-802C-8F33F0C33D2C}"/>
              </a:ext>
            </a:extLst>
          </p:cNvPr>
          <p:cNvCxnSpPr>
            <a:cxnSpLocks/>
          </p:cNvCxnSpPr>
          <p:nvPr/>
        </p:nvCxnSpPr>
        <p:spPr>
          <a:xfrm>
            <a:off x="11979620" y="882608"/>
            <a:ext cx="0" cy="2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B0E284-64CF-453A-AE2F-5126137E12FC}"/>
              </a:ext>
            </a:extLst>
          </p:cNvPr>
          <p:cNvCxnSpPr>
            <a:cxnSpLocks/>
          </p:cNvCxnSpPr>
          <p:nvPr/>
        </p:nvCxnSpPr>
        <p:spPr>
          <a:xfrm>
            <a:off x="10278335" y="874445"/>
            <a:ext cx="0" cy="255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AEECE-F9C4-4A3C-A384-06D330F105F8}"/>
              </a:ext>
            </a:extLst>
          </p:cNvPr>
          <p:cNvCxnSpPr>
            <a:cxnSpLocks/>
          </p:cNvCxnSpPr>
          <p:nvPr/>
        </p:nvCxnSpPr>
        <p:spPr>
          <a:xfrm flipH="1">
            <a:off x="10269371" y="874445"/>
            <a:ext cx="169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288F2-C656-4716-BB90-670078FB300D}"/>
              </a:ext>
            </a:extLst>
          </p:cNvPr>
          <p:cNvCxnSpPr>
            <a:cxnSpLocks/>
          </p:cNvCxnSpPr>
          <p:nvPr/>
        </p:nvCxnSpPr>
        <p:spPr>
          <a:xfrm>
            <a:off x="10301744" y="3429000"/>
            <a:ext cx="169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B84-19AB-4775-9AC3-FF27C6B0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Left, Right,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C12A-D64B-4659-BA60-2853986B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confidence of our Inner Join query.</a:t>
            </a:r>
          </a:p>
          <a:p>
            <a:r>
              <a:rPr lang="en-US" dirty="0"/>
              <a:t>Tracking down rows without corresponding matches. </a:t>
            </a:r>
          </a:p>
        </p:txBody>
      </p:sp>
    </p:spTree>
    <p:extLst>
      <p:ext uri="{BB962C8B-B14F-4D97-AF65-F5344CB8AC3E}">
        <p14:creationId xmlns:p14="http://schemas.microsoft.com/office/powerpoint/2010/main" val="9524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7AC263-00C9-472F-B5D5-BE320E8D3C81}"/>
              </a:ext>
            </a:extLst>
          </p:cNvPr>
          <p:cNvSpPr txBox="1"/>
          <p:nvPr/>
        </p:nvSpPr>
        <p:spPr>
          <a:xfrm>
            <a:off x="304799" y="46910"/>
            <a:ext cx="11236037" cy="682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all beds assigned to patients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'Patients'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all beds assigned and open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'Patients'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--Better without 'nulls'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--have to convert data type from int to char and replace ‘null’ with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assigned'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any beds not currently assigned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assigned'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'Status'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--Or maybe we should title it as 'open' “Show me a list of all open beds”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'open'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'Status'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377CB-8E18-4A40-BB77-364B07FF3693}"/>
              </a:ext>
            </a:extLst>
          </p:cNvPr>
          <p:cNvSpPr txBox="1"/>
          <p:nvPr/>
        </p:nvSpPr>
        <p:spPr>
          <a:xfrm>
            <a:off x="6428509" y="581891"/>
            <a:ext cx="459970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me all Beds and Patients</a:t>
            </a:r>
          </a:p>
        </p:txBody>
      </p:sp>
    </p:spTree>
    <p:extLst>
      <p:ext uri="{BB962C8B-B14F-4D97-AF65-F5344CB8AC3E}">
        <p14:creationId xmlns:p14="http://schemas.microsoft.com/office/powerpoint/2010/main" val="2895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7F6BB-A62C-45DF-A01E-E0DB20DFE593}"/>
              </a:ext>
            </a:extLst>
          </p:cNvPr>
          <p:cNvSpPr txBox="1"/>
          <p:nvPr/>
        </p:nvSpPr>
        <p:spPr>
          <a:xfrm>
            <a:off x="180109" y="0"/>
            <a:ext cx="118733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all patients and their bed assignment status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--Right join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--Better without 'Nulls'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--Notice I flipped the order of columns, but not the join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assigned'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all patients not assigned a bed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assigned'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812B6-E8DC-4DC8-B5B2-EBC253A6FD25}"/>
              </a:ext>
            </a:extLst>
          </p:cNvPr>
          <p:cNvSpPr txBox="1"/>
          <p:nvPr/>
        </p:nvSpPr>
        <p:spPr>
          <a:xfrm>
            <a:off x="7633855" y="498764"/>
            <a:ext cx="38931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me all Patients and Beds</a:t>
            </a:r>
          </a:p>
        </p:txBody>
      </p:sp>
    </p:spTree>
    <p:extLst>
      <p:ext uri="{BB962C8B-B14F-4D97-AF65-F5344CB8AC3E}">
        <p14:creationId xmlns:p14="http://schemas.microsoft.com/office/powerpoint/2010/main" val="11348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54476-3120-455E-BB98-6E863BAC38E0}"/>
              </a:ext>
            </a:extLst>
          </p:cNvPr>
          <p:cNvSpPr txBox="1"/>
          <p:nvPr/>
        </p:nvSpPr>
        <p:spPr>
          <a:xfrm>
            <a:off x="1620981" y="1397675"/>
            <a:ext cx="9878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--Full Join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--Show me beds without patients and patients without beds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--In this case I want nulls because its easier to quickly scan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'Beds'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'Patients'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bed b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patient p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93B71-9F91-4D52-9299-ABCEB5BD2FD7}"/>
              </a:ext>
            </a:extLst>
          </p:cNvPr>
          <p:cNvSpPr txBox="1"/>
          <p:nvPr/>
        </p:nvSpPr>
        <p:spPr>
          <a:xfrm>
            <a:off x="6560126" y="748145"/>
            <a:ext cx="442652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me all beds and all patients</a:t>
            </a:r>
          </a:p>
          <a:p>
            <a:pPr algn="ctr"/>
            <a:r>
              <a:rPr lang="en-US" dirty="0"/>
              <a:t>With and without matches</a:t>
            </a:r>
          </a:p>
        </p:txBody>
      </p:sp>
    </p:spTree>
    <p:extLst>
      <p:ext uri="{BB962C8B-B14F-4D97-AF65-F5344CB8AC3E}">
        <p14:creationId xmlns:p14="http://schemas.microsoft.com/office/powerpoint/2010/main" val="170998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D93B-3232-4F6D-BA71-4B1AA9B2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D815-64DA-42E1-85F2-CC20F491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1690688"/>
            <a:ext cx="10515600" cy="4351338"/>
          </a:xfrm>
        </p:spPr>
        <p:txBody>
          <a:bodyPr/>
          <a:lstStyle/>
          <a:p>
            <a:r>
              <a:rPr lang="en-US" dirty="0"/>
              <a:t>For Unary relations with recursive FKs.</a:t>
            </a:r>
          </a:p>
          <a:p>
            <a:r>
              <a:rPr lang="en-US" dirty="0"/>
              <a:t>Managers, Supervisors, Mentors.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E86E-5B1C-4A44-9906-E445ED0B4CEB}"/>
              </a:ext>
            </a:extLst>
          </p:cNvPr>
          <p:cNvSpPr txBox="1"/>
          <p:nvPr/>
        </p:nvSpPr>
        <p:spPr>
          <a:xfrm>
            <a:off x="526472" y="2898649"/>
            <a:ext cx="11478491" cy="259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 Name'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e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m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--where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not null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2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C3E-69BD-465B-A4FF-53C67BF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can run it real quick in CMD to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F30A-66C1-4B6D-8BE3-5801F853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8834"/>
            <a:ext cx="7772400" cy="5152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ECDFD-192A-4E39-8E5B-D94DDC277528}"/>
              </a:ext>
            </a:extLst>
          </p:cNvPr>
          <p:cNvSpPr txBox="1"/>
          <p:nvPr/>
        </p:nvSpPr>
        <p:spPr>
          <a:xfrm>
            <a:off x="6096000" y="2118066"/>
            <a:ext cx="340210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by name, number and manager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76EC1-2510-4752-93C0-D0D8AD24BABB}"/>
              </a:ext>
            </a:extLst>
          </p:cNvPr>
          <p:cNvSpPr txBox="1"/>
          <p:nvPr/>
        </p:nvSpPr>
        <p:spPr>
          <a:xfrm>
            <a:off x="6096000" y="4957501"/>
            <a:ext cx="340210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by name, number and manager number with </a:t>
            </a:r>
          </a:p>
          <a:p>
            <a:pPr algn="ctr"/>
            <a:r>
              <a:rPr lang="en-US" dirty="0"/>
              <a:t>manager’s name</a:t>
            </a:r>
          </a:p>
        </p:txBody>
      </p:sp>
    </p:spTree>
    <p:extLst>
      <p:ext uri="{BB962C8B-B14F-4D97-AF65-F5344CB8AC3E}">
        <p14:creationId xmlns:p14="http://schemas.microsoft.com/office/powerpoint/2010/main" val="11652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1157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Joins Part 5 and Loose Ends</vt:lpstr>
      <vt:lpstr>Select Top (5, 10, 20)</vt:lpstr>
      <vt:lpstr>Joins: Types and why we use them</vt:lpstr>
      <vt:lpstr>Left, Right, Full</vt:lpstr>
      <vt:lpstr>PowerPoint Presentation</vt:lpstr>
      <vt:lpstr>PowerPoint Presentation</vt:lpstr>
      <vt:lpstr>PowerPoint Presentation</vt:lpstr>
      <vt:lpstr>Self Join</vt:lpstr>
      <vt:lpstr>You can run it real quick in CMD to test</vt:lpstr>
      <vt:lpstr>Views and how we can use them</vt:lpstr>
      <vt:lpstr>Query Execution Plan and Statistics</vt:lpstr>
      <vt:lpstr>SPROC Parameters: Provides additional search flexibility</vt:lpstr>
      <vt:lpstr>Compare</vt:lpstr>
      <vt:lpstr>Example with More Than One Parameter</vt:lpstr>
      <vt:lpstr>Other operators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Loose Ends</dc:title>
  <dc:creator>Hyman, Harvey</dc:creator>
  <cp:lastModifiedBy>Harvey Hyman</cp:lastModifiedBy>
  <cp:revision>23</cp:revision>
  <dcterms:created xsi:type="dcterms:W3CDTF">2019-03-24T15:49:11Z</dcterms:created>
  <dcterms:modified xsi:type="dcterms:W3CDTF">2019-04-03T02:01:06Z</dcterms:modified>
</cp:coreProperties>
</file>