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6" r:id="rId4"/>
    <p:sldId id="284" r:id="rId5"/>
    <p:sldId id="281" r:id="rId6"/>
    <p:sldId id="282" r:id="rId7"/>
    <p:sldId id="291" r:id="rId8"/>
    <p:sldId id="287" r:id="rId9"/>
    <p:sldId id="277" r:id="rId10"/>
    <p:sldId id="278" r:id="rId11"/>
    <p:sldId id="279" r:id="rId12"/>
    <p:sldId id="280" r:id="rId13"/>
    <p:sldId id="286" r:id="rId14"/>
    <p:sldId id="293" r:id="rId15"/>
    <p:sldId id="288" r:id="rId16"/>
    <p:sldId id="283" r:id="rId17"/>
    <p:sldId id="295" r:id="rId18"/>
    <p:sldId id="273" r:id="rId19"/>
    <p:sldId id="27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E7C-FBE2-4E67-918B-8BE4A4FA4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85BD-3DE9-4210-8667-5B41CF636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F2FA-15BB-405A-A719-F2DF0E6B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516B-E086-4BDF-870C-06099A2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3DF5-BE25-4581-A124-218A7AC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6004-B3A1-46B5-8D41-3FEC491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A567D-57AF-4149-A016-F7417B8D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B0FB-3462-407F-BCB9-4A9BDADE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4EBA-92C2-436B-8DAA-3E70854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099A-0FC5-4FF3-82C5-89AABB77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5666A-525F-4B24-B2CE-038177B69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9175-4111-4185-A0A9-FBED94D1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9ADC-AED1-4B62-B096-A3295D16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1C8F-2CA1-466F-B711-1F5E9405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8531-6360-407F-B001-7E775FDF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6C5D-E68B-4F7C-A9DE-5AC3C10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B8BC-ABA3-4732-A725-53B56C8B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DE86-6827-4942-953E-E4F8D417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3057-2522-49E0-8247-9A69551D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FFB0-9955-44E0-AD3F-80939160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9809-A16E-44BA-9171-9B0067AC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BABD-6D67-49AC-A8BA-96D60C66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293F-1E69-427B-B286-7BCA6107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907C-25BB-4546-A400-4E161D05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7256-3CFE-4BD8-A0DE-553CFD6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A99-B344-449A-A1D9-86840B27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4EE2-A5EE-425C-884F-E22E703D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8F1F-8C83-4DF5-929E-2037DB68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FC00-6AD1-4337-BBFA-2EE3650B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0837-C8AE-4552-AD00-BBACB956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B8DA-50B7-41F9-8DE8-5611D653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B70-FEB0-4D8B-89C2-6508A23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C7B4E-EF27-4B33-A486-19976465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75AF5-CE7B-4585-9B03-E22C6C50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E7A68-033C-46E8-AC5B-293B78E8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9E14-824B-4990-9C43-F75E10C9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F8C5F-06B8-4664-8CF4-830FC0C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07C5F-9E5C-4113-BB02-EA4E62D9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28F3-A565-47DC-8619-369AD9E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E52-BDA6-4C5D-A8E4-B5AA9DB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51FBE-6674-49BE-9182-C703D8E1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BD52C-6E40-4D30-B459-AE693419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8F70C-4C64-4C9F-B1A4-FBA0334B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23950-A1D6-4870-8518-A27434B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78C64-2D74-4720-92A3-94722AD9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B733A-C91F-491C-A61E-892198A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F55F-5CF4-474D-9825-FBD0006A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86FE-362B-4F23-B5A0-F7DCCCEA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9A1B8-933C-4EF9-B3DC-9B338F33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D3AE-0306-4F4C-981F-217FD97B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9856F-92D1-4C6F-8196-6C784B6F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A3F-FF5A-485A-8649-AD864640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0A3F-C709-46DB-BBCF-8E904002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B45F0-756B-4BDE-9E6A-C898AE6B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06A8-1DDA-4A79-A72E-F4DB4D35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9A3C-E1B2-4ADC-B0D3-C5AE09A0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5021-DB89-47F9-9D01-78A0D04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C7DB-99BF-4573-B692-495DD3B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44B1-CBAC-4321-9989-814403E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D41D-1D03-4082-8677-E2C17C3B9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C362-4237-4742-83F7-1F3CA7A6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BE2F-73B4-4067-B6F3-87B9C707B8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F4A-F71C-42DE-BAAA-1B9D1DBE0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B6F8-F7A3-4854-A952-E221FA4E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4F96-C32C-469F-8124-B67D9674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5A2B-FDE4-4A2D-BD33-1DB40C31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and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1170-1367-4A34-B42C-8CD9BB09B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3357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DB84C-87F4-4F52-82A4-5D5C04E4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3" y="1673543"/>
            <a:ext cx="8837295" cy="5184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1BB0D-E6DF-419D-8A12-A0BFE775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02" y="0"/>
            <a:ext cx="8837295" cy="15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8124F-73AC-4D1E-B76F-002F8E5C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0" y="495300"/>
            <a:ext cx="8949690" cy="243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CB572-BE7C-42A3-8BD1-C80010B1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30" y="2928937"/>
            <a:ext cx="8949689" cy="23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D5F2-32F7-4EAB-9784-BAC7CCAA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165"/>
            <a:ext cx="5919651" cy="1325563"/>
          </a:xfrm>
        </p:spPr>
        <p:txBody>
          <a:bodyPr/>
          <a:lstStyle/>
          <a:p>
            <a:pPr algn="ctr"/>
            <a:r>
              <a:rPr lang="en-US" dirty="0"/>
              <a:t>Complex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E9CB-8A68-43B8-A836-84FFACA5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" y="1554479"/>
            <a:ext cx="689501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SELECT </a:t>
            </a:r>
            <a:r>
              <a:rPr lang="en-US" sz="1400" dirty="0" err="1">
                <a:solidFill>
                  <a:srgbClr val="FF0000"/>
                </a:solidFill>
              </a:rPr>
              <a:t>CustomerOrder.OrderNo</a:t>
            </a:r>
            <a:r>
              <a:rPr lang="en-US" sz="1400" dirty="0">
                <a:solidFill>
                  <a:srgbClr val="FF0000"/>
                </a:solidFill>
              </a:rPr>
              <a:t> AS 'ORDER NO',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OrderDate</a:t>
            </a:r>
            <a:r>
              <a:rPr lang="en-US" sz="1400" dirty="0">
                <a:solidFill>
                  <a:srgbClr val="FF0000"/>
                </a:solidFill>
              </a:rPr>
              <a:t> AS DATE,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SUM(Quantity * </a:t>
            </a:r>
            <a:r>
              <a:rPr lang="en-US" sz="1400" dirty="0" err="1">
                <a:solidFill>
                  <a:srgbClr val="FF0000"/>
                </a:solidFill>
              </a:rPr>
              <a:t>ActualPrice</a:t>
            </a:r>
            <a:r>
              <a:rPr lang="en-US" sz="1400" dirty="0">
                <a:solidFill>
                  <a:srgbClr val="FF0000"/>
                </a:solidFill>
              </a:rPr>
              <a:t>) AS 'ORDER TOTAL'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FROM </a:t>
            </a:r>
            <a:r>
              <a:rPr lang="en-US" sz="1400" dirty="0" err="1">
                <a:solidFill>
                  <a:srgbClr val="FF0000"/>
                </a:solidFill>
              </a:rPr>
              <a:t>CustomerOrder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JOIN </a:t>
            </a:r>
            <a:r>
              <a:rPr lang="en-US" sz="1400" dirty="0" err="1">
                <a:solidFill>
                  <a:srgbClr val="FF0000"/>
                </a:solidFill>
              </a:rPr>
              <a:t>OrderLine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ON </a:t>
            </a:r>
            <a:r>
              <a:rPr lang="en-US" sz="1400" dirty="0" err="1">
                <a:solidFill>
                  <a:srgbClr val="FF0000"/>
                </a:solidFill>
              </a:rPr>
              <a:t>CustomerOrder.OrderNo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OrderLine.OrderNo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WHERE </a:t>
            </a:r>
            <a:r>
              <a:rPr lang="en-US" sz="1400" dirty="0" err="1">
                <a:solidFill>
                  <a:srgbClr val="FF0000"/>
                </a:solidFill>
              </a:rPr>
              <a:t>OrderDate</a:t>
            </a:r>
            <a:r>
              <a:rPr lang="en-US" sz="1400" dirty="0">
                <a:solidFill>
                  <a:srgbClr val="FF0000"/>
                </a:solidFill>
              </a:rPr>
              <a:t> BETWEEN '2011-01-01' AND '2011-12-31'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GROUP BY </a:t>
            </a:r>
            <a:r>
              <a:rPr lang="en-US" sz="1400" dirty="0" err="1">
                <a:solidFill>
                  <a:srgbClr val="FF0000"/>
                </a:solidFill>
              </a:rPr>
              <a:t>CustomerOrder.OrderNo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OrderDate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ORDER BY SUM(Quantity * </a:t>
            </a:r>
            <a:r>
              <a:rPr lang="en-US" sz="1400" dirty="0" err="1">
                <a:solidFill>
                  <a:srgbClr val="FF0000"/>
                </a:solidFill>
              </a:rPr>
              <a:t>ActualPrice</a:t>
            </a:r>
            <a:r>
              <a:rPr lang="en-US" sz="1400" dirty="0">
                <a:solidFill>
                  <a:srgbClr val="FF0000"/>
                </a:solidFill>
              </a:rPr>
              <a:t>)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687E7-9BE3-4BD0-A590-3D7D8FA8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12" y="1234164"/>
            <a:ext cx="3535679" cy="4069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D3FA2-7C66-4E6D-96F0-B380E506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1452387"/>
            <a:ext cx="3105968" cy="3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6A1B-1B62-443D-8C99-30467532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Outer 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8517-EB3E-4A5A-8CE6-B0335D08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90688"/>
            <a:ext cx="10515600" cy="4351338"/>
          </a:xfrm>
        </p:spPr>
        <p:txBody>
          <a:bodyPr numCol="2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LEFT JOIN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WHERE Date BETWEEN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GROUP BY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ORDER BY SUM(_____)DESC;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RIGHT JOIN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WHERE Date BETWEEN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GROUP BY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ORDER BY SUM(_____) DESC;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E957-8BB4-4BCA-8847-A6E77315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E0EEF-C2D2-4DDF-9484-119B05773EB9}"/>
              </a:ext>
            </a:extLst>
          </p:cNvPr>
          <p:cNvSpPr/>
          <p:nvPr/>
        </p:nvSpPr>
        <p:spPr>
          <a:xfrm>
            <a:off x="60960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OrderDate</a:t>
            </a:r>
            <a:r>
              <a:rPr lang="en-US" dirty="0"/>
              <a:t>, CompanyName</a:t>
            </a:r>
          </a:p>
          <a:p>
            <a:r>
              <a:rPr lang="en-US" dirty="0"/>
              <a:t>FROM </a:t>
            </a:r>
            <a:r>
              <a:rPr lang="en-US" dirty="0" err="1"/>
              <a:t>CustomerOrder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JOIN Customer</a:t>
            </a:r>
          </a:p>
          <a:p>
            <a:r>
              <a:rPr lang="en-US" dirty="0"/>
              <a:t>ON </a:t>
            </a:r>
            <a:r>
              <a:rPr lang="en-US" dirty="0" err="1"/>
              <a:t>CustomerOrder.CustNo</a:t>
            </a:r>
            <a:r>
              <a:rPr lang="en-US" dirty="0"/>
              <a:t> = </a:t>
            </a:r>
            <a:r>
              <a:rPr lang="en-US" dirty="0" err="1"/>
              <a:t>Customer.CustNo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orderdate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B933F-32EA-45B8-823B-E8E1964773C3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OrderDate</a:t>
            </a:r>
            <a:r>
              <a:rPr lang="en-US" dirty="0"/>
              <a:t>, CompanyName</a:t>
            </a:r>
          </a:p>
          <a:p>
            <a:r>
              <a:rPr lang="en-US" dirty="0"/>
              <a:t>FROM </a:t>
            </a:r>
            <a:r>
              <a:rPr lang="en-US" dirty="0" err="1"/>
              <a:t>CustomerOrder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JOIN Customer</a:t>
            </a:r>
          </a:p>
          <a:p>
            <a:r>
              <a:rPr lang="en-US" dirty="0"/>
              <a:t>ON </a:t>
            </a:r>
            <a:r>
              <a:rPr lang="en-US" dirty="0" err="1"/>
              <a:t>CustomerOrder.CustNo</a:t>
            </a:r>
            <a:r>
              <a:rPr lang="en-US" dirty="0"/>
              <a:t> = </a:t>
            </a:r>
            <a:r>
              <a:rPr lang="en-US" dirty="0" err="1"/>
              <a:t>Customer.CustNo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C92B-57AC-4775-A027-67FFFA91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7F51-95B9-4ADB-9748-CB58D06F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Select </a:t>
            </a:r>
            <a:r>
              <a:rPr lang="en-US" sz="3200" dirty="0" err="1">
                <a:solidFill>
                  <a:srgbClr val="FF0000"/>
                </a:solidFill>
              </a:rPr>
              <a:t>Table.column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dirty="0" err="1">
                <a:solidFill>
                  <a:srgbClr val="FF0000"/>
                </a:solidFill>
              </a:rPr>
              <a:t>Table.column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From table 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Cross Join table two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0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B0A3-AB13-4513-8A66-73279ED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Union, Union 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3F9C-5802-43D3-9320-20E55E81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two Selects</a:t>
            </a:r>
          </a:p>
          <a:p>
            <a:endParaRPr lang="en-US" dirty="0"/>
          </a:p>
          <a:p>
            <a:r>
              <a:rPr lang="en-US" dirty="0"/>
              <a:t>I don’t have any good examples.</a:t>
            </a:r>
          </a:p>
          <a:p>
            <a:r>
              <a:rPr lang="en-US" dirty="0"/>
              <a:t>Just know this operator exists.  </a:t>
            </a:r>
          </a:p>
        </p:txBody>
      </p:sp>
    </p:spTree>
    <p:extLst>
      <p:ext uri="{BB962C8B-B14F-4D97-AF65-F5344CB8AC3E}">
        <p14:creationId xmlns:p14="http://schemas.microsoft.com/office/powerpoint/2010/main" val="365009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0892-2CC5-405C-803C-3369B01F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4" y="325625"/>
            <a:ext cx="10515600" cy="1514895"/>
          </a:xfrm>
        </p:spPr>
        <p:txBody>
          <a:bodyPr>
            <a:normAutofit/>
          </a:bodyPr>
          <a:lstStyle/>
          <a:p>
            <a:r>
              <a:rPr lang="en-US" sz="4800" dirty="0"/>
              <a:t>Indexes: Why use them?</a:t>
            </a:r>
            <a:br>
              <a:rPr lang="en-US" sz="4800" dirty="0"/>
            </a:br>
            <a:r>
              <a:rPr lang="en-US" sz="4800" dirty="0"/>
              <a:t> - </a:t>
            </a:r>
            <a:r>
              <a:rPr lang="en-US" sz="4000" dirty="0"/>
              <a:t>It makes scanning tables faster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FBCC-D773-461B-9673-40A42D33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4" y="2195932"/>
            <a:ext cx="10515600" cy="4351338"/>
          </a:xfrm>
        </p:spPr>
        <p:txBody>
          <a:bodyPr/>
          <a:lstStyle/>
          <a:p>
            <a:r>
              <a:rPr lang="en-US" b="1" dirty="0"/>
              <a:t>Index</a:t>
            </a:r>
            <a:r>
              <a:rPr lang="en-US" dirty="0"/>
              <a:t> (implies non-unique)</a:t>
            </a:r>
          </a:p>
          <a:p>
            <a:r>
              <a:rPr lang="en-US" b="1" dirty="0"/>
              <a:t>Column Store Index </a:t>
            </a:r>
            <a:r>
              <a:rPr lang="en-US" dirty="0"/>
              <a:t>( data warehousing)</a:t>
            </a:r>
          </a:p>
          <a:p>
            <a:r>
              <a:rPr lang="en-US" b="1" dirty="0"/>
              <a:t>Unique</a:t>
            </a:r>
            <a:r>
              <a:rPr lang="en-US" dirty="0"/>
              <a:t> (enforces non-repeating rows in that column)</a:t>
            </a:r>
          </a:p>
          <a:p>
            <a:endParaRPr lang="en-US" dirty="0"/>
          </a:p>
          <a:p>
            <a:r>
              <a:rPr lang="en-US" dirty="0"/>
              <a:t>Clustered (maps entire table at leaf of the B-tree)</a:t>
            </a:r>
          </a:p>
          <a:p>
            <a:r>
              <a:rPr lang="en-US" dirty="0"/>
              <a:t>Non Clustered (is a pointed at the leaf of the B-tree)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44FBF-2EF1-4F81-92B6-71AA7FA1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18" y="164913"/>
            <a:ext cx="4701988" cy="3022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36B716-7A88-4022-B5B3-A6EA9D814CE5}"/>
              </a:ext>
            </a:extLst>
          </p:cNvPr>
          <p:cNvSpPr/>
          <p:nvPr/>
        </p:nvSpPr>
        <p:spPr>
          <a:xfrm rot="20608096">
            <a:off x="6761165" y="2168538"/>
            <a:ext cx="3100265" cy="4127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0A677B-8D95-44CC-ABDC-07E854A80E95}"/>
              </a:ext>
            </a:extLst>
          </p:cNvPr>
          <p:cNvSpPr/>
          <p:nvPr/>
        </p:nvSpPr>
        <p:spPr>
          <a:xfrm rot="18942617">
            <a:off x="7635530" y="3241470"/>
            <a:ext cx="2662518" cy="4438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2D4F-7D24-41EC-BC6E-240EC74D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Indexes: Rules to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F12E-9226-45B6-B19D-7CB49B23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Can’t modify (alter is deceiving)</a:t>
            </a:r>
          </a:p>
          <a:p>
            <a:r>
              <a:rPr lang="en-US" sz="3600" dirty="0"/>
              <a:t>Must drop and start over</a:t>
            </a:r>
          </a:p>
          <a:p>
            <a:r>
              <a:rPr lang="en-US" sz="3600" dirty="0"/>
              <a:t>So get it right the first time</a:t>
            </a:r>
          </a:p>
          <a:p>
            <a:r>
              <a:rPr lang="en-US" sz="3600" dirty="0">
                <a:solidFill>
                  <a:srgbClr val="0070C0"/>
                </a:solidFill>
              </a:rPr>
              <a:t>If not first column in your select than it is ignored!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US" sz="3600" dirty="0"/>
              <a:t>B-tree, leaf and node</a:t>
            </a:r>
          </a:p>
          <a:p>
            <a:r>
              <a:rPr lang="en-US" sz="3600" dirty="0"/>
              <a:t>Read/write trade-off (OLTP/OLAP)</a:t>
            </a:r>
          </a:p>
          <a:p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8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8B5-BB98-410E-89DF-F1B05D85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5" y="365125"/>
            <a:ext cx="11016915" cy="838033"/>
          </a:xfrm>
        </p:spPr>
        <p:txBody>
          <a:bodyPr/>
          <a:lstStyle/>
          <a:p>
            <a:pPr algn="ctr"/>
            <a:r>
              <a:rPr lang="en-US" dirty="0"/>
              <a:t>Clustered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B32-1C02-4527-A793-3631666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203158"/>
            <a:ext cx="12479154" cy="565484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PK defaults Clustered unless keyword NOTCLUSTERED</a:t>
            </a:r>
          </a:p>
          <a:p>
            <a:r>
              <a:rPr lang="en-US" sz="3200" dirty="0">
                <a:solidFill>
                  <a:srgbClr val="0070C0"/>
                </a:solidFill>
              </a:rPr>
              <a:t>Only one per table so choose wisely!</a:t>
            </a:r>
          </a:p>
          <a:p>
            <a:endParaRPr lang="en-US" sz="1600" dirty="0"/>
          </a:p>
          <a:p>
            <a:r>
              <a:rPr lang="en-US" sz="3200" dirty="0"/>
              <a:t>Clustered Key</a:t>
            </a:r>
          </a:p>
          <a:p>
            <a:pPr lvl="1"/>
            <a:r>
              <a:rPr lang="en-US" sz="3000" dirty="0"/>
              <a:t>Full table physically stored (Only one per table), leaf is the actual data.</a:t>
            </a:r>
          </a:p>
          <a:p>
            <a:pPr lvl="2"/>
            <a:r>
              <a:rPr lang="en-US" sz="3200" dirty="0"/>
              <a:t>Takes up more space</a:t>
            </a:r>
          </a:p>
          <a:p>
            <a:pPr lvl="2"/>
            <a:r>
              <a:rPr lang="en-US" sz="3000" dirty="0"/>
              <a:t>Good for range based selects </a:t>
            </a:r>
            <a:r>
              <a:rPr lang="en-US" sz="2400" dirty="0"/>
              <a:t>(Group by, Order by, Min/Max, Count, Between)</a:t>
            </a:r>
            <a:endParaRPr lang="en-US" sz="2800" dirty="0"/>
          </a:p>
          <a:p>
            <a:pPr lvl="2"/>
            <a:r>
              <a:rPr lang="en-US" sz="3000" dirty="0"/>
              <a:t>Higher page density (less pages to read)</a:t>
            </a:r>
          </a:p>
          <a:p>
            <a:pPr lvl="2"/>
            <a:r>
              <a:rPr lang="en-US" sz="3000" dirty="0"/>
              <a:t>Bad for inserts (writes)</a:t>
            </a:r>
          </a:p>
          <a:p>
            <a:r>
              <a:rPr lang="en-US" sz="3200" dirty="0"/>
              <a:t>Non-clustered key</a:t>
            </a:r>
          </a:p>
          <a:p>
            <a:pPr lvl="1"/>
            <a:r>
              <a:rPr lang="en-US" sz="3200" dirty="0"/>
              <a:t>Leaf is a pointer to the data</a:t>
            </a:r>
            <a:endParaRPr lang="en-US" sz="2800" dirty="0"/>
          </a:p>
          <a:p>
            <a:pPr lvl="2"/>
            <a:r>
              <a:rPr lang="en-US" sz="2800" dirty="0"/>
              <a:t>Good for OLTP (lower page density, lots of writes)</a:t>
            </a:r>
          </a:p>
        </p:txBody>
      </p:sp>
    </p:spTree>
    <p:extLst>
      <p:ext uri="{BB962C8B-B14F-4D97-AF65-F5344CB8AC3E}">
        <p14:creationId xmlns:p14="http://schemas.microsoft.com/office/powerpoint/2010/main" val="8207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0EC-A2F0-4B4A-898D-A922A4B4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7EC3-86D2-471A-AD22-8515AB84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r>
              <a:rPr lang="en-US" dirty="0"/>
              <a:t>Matching multiple columns from multiple tables</a:t>
            </a:r>
          </a:p>
          <a:p>
            <a:r>
              <a:rPr lang="en-US" dirty="0"/>
              <a:t>Based on a matching condition</a:t>
            </a:r>
          </a:p>
          <a:p>
            <a:endParaRPr lang="en-US" dirty="0"/>
          </a:p>
          <a:p>
            <a:r>
              <a:rPr lang="en-US" dirty="0"/>
              <a:t>Think: What do we </a:t>
            </a:r>
            <a:r>
              <a:rPr lang="en-US" i="1" dirty="0"/>
              <a:t>want to know</a:t>
            </a:r>
            <a:r>
              <a:rPr lang="en-US" dirty="0"/>
              <a:t>, </a:t>
            </a:r>
            <a:r>
              <a:rPr lang="en-US" i="1" dirty="0"/>
              <a:t>from which column</a:t>
            </a:r>
            <a:r>
              <a:rPr lang="en-US" dirty="0"/>
              <a:t>, </a:t>
            </a:r>
            <a:r>
              <a:rPr lang="en-US" i="1" dirty="0"/>
              <a:t>of what table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Build join query (or combine other operations) based on what you want to find out = “query” </a:t>
            </a:r>
          </a:p>
        </p:txBody>
      </p:sp>
    </p:spTree>
    <p:extLst>
      <p:ext uri="{BB962C8B-B14F-4D97-AF65-F5344CB8AC3E}">
        <p14:creationId xmlns:p14="http://schemas.microsoft.com/office/powerpoint/2010/main" val="14664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792C-8FC1-4ADE-B6EF-0BD3402B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Create/Drop Index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540D-C9F9-40CA-B52E-229C9C21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IX_TablenameColumnName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Tablename</a:t>
            </a:r>
            <a:r>
              <a:rPr lang="en-US" dirty="0"/>
              <a:t> (column)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Index </a:t>
            </a:r>
            <a:r>
              <a:rPr lang="en-US" dirty="0" err="1"/>
              <a:t>IX_TablenameColumnName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Tablename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634B1-25DF-4B21-B43A-B31E295DE03A}"/>
              </a:ext>
            </a:extLst>
          </p:cNvPr>
          <p:cNvSpPr/>
          <p:nvPr/>
        </p:nvSpPr>
        <p:spPr>
          <a:xfrm>
            <a:off x="7539251" y="1825625"/>
            <a:ext cx="42660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CREATE INDEX </a:t>
            </a:r>
            <a:r>
              <a:rPr lang="en-US" sz="1600" dirty="0" err="1">
                <a:solidFill>
                  <a:srgbClr val="FF0000"/>
                </a:solidFill>
              </a:rPr>
              <a:t>IX_CustomerOrderOrderDate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err="1">
                <a:solidFill>
                  <a:srgbClr val="FF0000"/>
                </a:solidFill>
              </a:rPr>
              <a:t>CustomerOrder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OrderDate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drop Index </a:t>
            </a:r>
            <a:r>
              <a:rPr lang="en-US" sz="1600" dirty="0" err="1">
                <a:solidFill>
                  <a:srgbClr val="FF0000"/>
                </a:solidFill>
              </a:rPr>
              <a:t>IX_CustomerOrderOrderDate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err="1">
                <a:solidFill>
                  <a:srgbClr val="FF0000"/>
                </a:solidFill>
              </a:rPr>
              <a:t>CustomerOrder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BC7-E6B4-4BD8-9158-5C14F09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78" y="150995"/>
            <a:ext cx="9008533" cy="6932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Joins</a:t>
            </a:r>
            <a:r>
              <a:rPr lang="en-US" dirty="0"/>
              <a:t>: Types and why we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5CFF-5A78-40C8-BDBA-A3E45839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28" y="844203"/>
            <a:ext cx="11252200" cy="59367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Inner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exclusive, most common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only matching rows from tables on both sides of join command.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Left</a:t>
            </a:r>
            <a:r>
              <a:rPr lang="en-US" dirty="0"/>
              <a:t> /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outer</a:t>
            </a:r>
            <a:r>
              <a:rPr lang="en-US" dirty="0"/>
              <a:t>”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inclusive matching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Include all from inclusive side (left or right), and only the matching                       rows from other side.</a:t>
            </a:r>
          </a:p>
          <a:p>
            <a:r>
              <a:rPr lang="en-US" dirty="0">
                <a:solidFill>
                  <a:srgbClr val="FF0000"/>
                </a:solidFill>
              </a:rPr>
              <a:t>Full</a:t>
            </a:r>
          </a:p>
          <a:p>
            <a:pPr lvl="1"/>
            <a:r>
              <a:rPr lang="en-US" dirty="0"/>
              <a:t>Includes ALL rows from both sides. (why bother? Just do a select *)</a:t>
            </a:r>
          </a:p>
          <a:p>
            <a:pPr lvl="2"/>
            <a:r>
              <a:rPr lang="en-US" dirty="0"/>
              <a:t>Because it is still a matching, not just a two column lists.</a:t>
            </a:r>
          </a:p>
          <a:p>
            <a:r>
              <a:rPr lang="en-US" dirty="0">
                <a:solidFill>
                  <a:srgbClr val="00B050"/>
                </a:solidFill>
              </a:rPr>
              <a:t>Cross</a:t>
            </a:r>
          </a:p>
          <a:p>
            <a:pPr lvl="1"/>
            <a:r>
              <a:rPr lang="en-US" u="sng" dirty="0"/>
              <a:t>Operation</a:t>
            </a:r>
            <a:r>
              <a:rPr lang="en-US" dirty="0"/>
              <a:t>: matches every record from one side to every record from the other side.</a:t>
            </a:r>
          </a:p>
          <a:p>
            <a:pPr lvl="1"/>
            <a:r>
              <a:rPr lang="en-US" u="sng" dirty="0"/>
              <a:t>Purpose</a:t>
            </a:r>
            <a:r>
              <a:rPr lang="en-US" dirty="0"/>
              <a:t>: Called a “Cartesian” join. Often to generate test data. Creates a result of all the permutations between the selected columns.</a:t>
            </a:r>
          </a:p>
          <a:p>
            <a:r>
              <a:rPr lang="en-US" dirty="0"/>
              <a:t>Self </a:t>
            </a:r>
          </a:p>
          <a:p>
            <a:pPr lvl="1"/>
            <a:r>
              <a:rPr lang="en-US" dirty="0"/>
              <a:t>Operation: For unary relations. Matches PK to Recursive FK in same table. </a:t>
            </a:r>
          </a:p>
          <a:p>
            <a:pPr lvl="1"/>
            <a:r>
              <a:rPr lang="en-US" dirty="0"/>
              <a:t>Purpose: We see this in manager/employee relations.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D6ECB5-8BB6-43A5-B4C3-7323DC9F8244}"/>
              </a:ext>
            </a:extLst>
          </p:cNvPr>
          <p:cNvSpPr/>
          <p:nvPr/>
        </p:nvSpPr>
        <p:spPr>
          <a:xfrm>
            <a:off x="10483076" y="1985285"/>
            <a:ext cx="717177" cy="71717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800027-B61A-4CF2-A7F5-C11AF4D691D6}"/>
              </a:ext>
            </a:extLst>
          </p:cNvPr>
          <p:cNvSpPr/>
          <p:nvPr/>
        </p:nvSpPr>
        <p:spPr>
          <a:xfrm>
            <a:off x="11052054" y="1986294"/>
            <a:ext cx="717177" cy="71717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D58EBB-AF59-4ECC-98C7-446E1DEDCCB4}"/>
              </a:ext>
            </a:extLst>
          </p:cNvPr>
          <p:cNvSpPr/>
          <p:nvPr/>
        </p:nvSpPr>
        <p:spPr>
          <a:xfrm rot="1553690">
            <a:off x="10772539" y="2111389"/>
            <a:ext cx="474072" cy="466987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155F3C8-3ADC-4FD9-9609-1FB753C343C6}"/>
              </a:ext>
            </a:extLst>
          </p:cNvPr>
          <p:cNvSpPr/>
          <p:nvPr/>
        </p:nvSpPr>
        <p:spPr>
          <a:xfrm rot="12009683">
            <a:off x="10999989" y="2063620"/>
            <a:ext cx="419637" cy="520677"/>
          </a:xfrm>
          <a:prstGeom prst="arc">
            <a:avLst>
              <a:gd name="adj1" fmla="val 16200000"/>
              <a:gd name="adj2" fmla="val 255062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B4D8C-E72B-4207-9F83-7B511487A094}"/>
              </a:ext>
            </a:extLst>
          </p:cNvPr>
          <p:cNvCxnSpPr>
            <a:cxnSpLocks/>
          </p:cNvCxnSpPr>
          <p:nvPr/>
        </p:nvCxnSpPr>
        <p:spPr>
          <a:xfrm>
            <a:off x="11133460" y="1276520"/>
            <a:ext cx="0" cy="104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BE5D-C1B0-43D2-BD0A-454A4704E7AB}"/>
              </a:ext>
            </a:extLst>
          </p:cNvPr>
          <p:cNvSpPr txBox="1"/>
          <p:nvPr/>
        </p:nvSpPr>
        <p:spPr>
          <a:xfrm>
            <a:off x="10430728" y="2964539"/>
            <a:ext cx="71717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3C622-9CF8-48EA-8861-D47EA5C0B7B1}"/>
              </a:ext>
            </a:extLst>
          </p:cNvPr>
          <p:cNvSpPr txBox="1"/>
          <p:nvPr/>
        </p:nvSpPr>
        <p:spPr>
          <a:xfrm>
            <a:off x="11133460" y="2963530"/>
            <a:ext cx="717177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6BDA1-5651-4DA9-BE49-83AA0038E9E7}"/>
              </a:ext>
            </a:extLst>
          </p:cNvPr>
          <p:cNvSpPr txBox="1"/>
          <p:nvPr/>
        </p:nvSpPr>
        <p:spPr>
          <a:xfrm>
            <a:off x="10798660" y="954838"/>
            <a:ext cx="71717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D335BC-6E87-4F87-802C-8F33F0C33D2C}"/>
              </a:ext>
            </a:extLst>
          </p:cNvPr>
          <p:cNvCxnSpPr>
            <a:cxnSpLocks/>
          </p:cNvCxnSpPr>
          <p:nvPr/>
        </p:nvCxnSpPr>
        <p:spPr>
          <a:xfrm>
            <a:off x="11979620" y="882608"/>
            <a:ext cx="0" cy="2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B0E284-64CF-453A-AE2F-5126137E12FC}"/>
              </a:ext>
            </a:extLst>
          </p:cNvPr>
          <p:cNvCxnSpPr>
            <a:cxnSpLocks/>
          </p:cNvCxnSpPr>
          <p:nvPr/>
        </p:nvCxnSpPr>
        <p:spPr>
          <a:xfrm>
            <a:off x="10278335" y="874445"/>
            <a:ext cx="0" cy="255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AEECE-F9C4-4A3C-A384-06D330F105F8}"/>
              </a:ext>
            </a:extLst>
          </p:cNvPr>
          <p:cNvCxnSpPr>
            <a:cxnSpLocks/>
          </p:cNvCxnSpPr>
          <p:nvPr/>
        </p:nvCxnSpPr>
        <p:spPr>
          <a:xfrm flipH="1">
            <a:off x="10269371" y="874445"/>
            <a:ext cx="1697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288F2-C656-4716-BB90-670078FB300D}"/>
              </a:ext>
            </a:extLst>
          </p:cNvPr>
          <p:cNvCxnSpPr>
            <a:cxnSpLocks/>
          </p:cNvCxnSpPr>
          <p:nvPr/>
        </p:nvCxnSpPr>
        <p:spPr>
          <a:xfrm>
            <a:off x="10301744" y="3429000"/>
            <a:ext cx="1692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D8F-8C53-4F7B-9E74-F50AE13F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5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joins?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2EAF-4B8F-46F3-AB21-C7F599D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485989"/>
            <a:ext cx="8419012" cy="5105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Think about select of different columns from different tables: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SELECT </a:t>
            </a:r>
            <a:r>
              <a:rPr lang="en-US" sz="1800" dirty="0" err="1">
                <a:solidFill>
                  <a:srgbClr val="FF0000"/>
                </a:solidFill>
              </a:rPr>
              <a:t>employee.LastName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Department.DeptName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FROM Employee, Department</a:t>
            </a:r>
          </a:p>
          <a:p>
            <a:pPr marL="0" indent="0">
              <a:buNone/>
            </a:pPr>
            <a:r>
              <a:rPr lang="en-US" dirty="0"/>
              <a:t>There is no matching, just two different unrelated lists of contents from selected columns.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Now add a matching condition: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Where </a:t>
            </a:r>
            <a:r>
              <a:rPr lang="en-US" sz="1800" dirty="0" err="1">
                <a:solidFill>
                  <a:srgbClr val="FF0000"/>
                </a:solidFill>
              </a:rPr>
              <a:t>employee.deptNo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department.DeptNo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Now sort it: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Order by </a:t>
            </a:r>
            <a:r>
              <a:rPr lang="en-US" sz="1800" dirty="0" err="1">
                <a:solidFill>
                  <a:srgbClr val="FF0000"/>
                </a:solidFill>
              </a:rPr>
              <a:t>deptName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465EB-59E2-43A6-ADE5-BAE4AF79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92" y="1485989"/>
            <a:ext cx="2875502" cy="5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213B-3F87-4014-99BC-93509BF6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Same Select as a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E9A2-E2EE-42C1-99A3-5059756A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291"/>
            <a:ext cx="10515600" cy="46946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SELECT </a:t>
            </a:r>
            <a:r>
              <a:rPr lang="en-US" sz="1400" dirty="0" err="1">
                <a:solidFill>
                  <a:srgbClr val="FF0000"/>
                </a:solidFill>
              </a:rPr>
              <a:t>LastName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DeptName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FROM Employee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JOIN Department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ON </a:t>
            </a:r>
            <a:r>
              <a:rPr lang="en-US" sz="1400" dirty="0" err="1">
                <a:solidFill>
                  <a:srgbClr val="FF0000"/>
                </a:solidFill>
              </a:rPr>
              <a:t>Employee.DeptNo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Department.DeptNo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Now add the same sorting operation: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Order by </a:t>
            </a:r>
            <a:r>
              <a:rPr lang="en-US" sz="1400" dirty="0" err="1">
                <a:solidFill>
                  <a:srgbClr val="FF0000"/>
                </a:solidFill>
              </a:rPr>
              <a:t>deptname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0B648-DFA1-4896-A531-F3057116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94" b="35602"/>
          <a:stretch/>
        </p:blipFill>
        <p:spPr>
          <a:xfrm>
            <a:off x="7179735" y="1482291"/>
            <a:ext cx="39539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0508-89ED-4FDB-AA1A-237E0883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A274C-3CFE-444D-8FF6-CCC9B77B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70933"/>
            <a:ext cx="11650133" cy="63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D41EC9-33A3-4507-9F51-2A0E48ED488F}"/>
              </a:ext>
            </a:extLst>
          </p:cNvPr>
          <p:cNvSpPr txBox="1"/>
          <p:nvPr/>
        </p:nvSpPr>
        <p:spPr>
          <a:xfrm>
            <a:off x="2943498" y="2256467"/>
            <a:ext cx="833410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Notice how items in </a:t>
            </a:r>
            <a:r>
              <a:rPr lang="en-US" dirty="0" err="1"/>
              <a:t>LastName</a:t>
            </a:r>
            <a:r>
              <a:rPr lang="en-US" dirty="0"/>
              <a:t> and corresponding items in </a:t>
            </a:r>
            <a:r>
              <a:rPr lang="en-US" dirty="0" err="1"/>
              <a:t>DeptName</a:t>
            </a:r>
            <a:r>
              <a:rPr lang="en-US" dirty="0"/>
              <a:t> based on match between Employee </a:t>
            </a:r>
            <a:r>
              <a:rPr lang="en-US" dirty="0" err="1"/>
              <a:t>DeptNo</a:t>
            </a:r>
            <a:r>
              <a:rPr lang="en-US" dirty="0"/>
              <a:t> column with Department </a:t>
            </a:r>
            <a:r>
              <a:rPr lang="en-US" dirty="0" err="1"/>
              <a:t>DeptNo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10425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88FA-5FB1-4338-8269-B2C63F81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6" y="515249"/>
            <a:ext cx="47573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Same Join with an Order by </a:t>
            </a:r>
            <a:br>
              <a:rPr lang="en-US" dirty="0"/>
            </a:br>
            <a:r>
              <a:rPr lang="en-US" dirty="0"/>
              <a:t>Sorting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3C07E-621E-45F4-9188-17C7934E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693" y="365124"/>
            <a:ext cx="7096835" cy="555117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6BCAED3-B556-4E43-BC74-08D8E35BF31C}"/>
              </a:ext>
            </a:extLst>
          </p:cNvPr>
          <p:cNvSpPr/>
          <p:nvPr/>
        </p:nvSpPr>
        <p:spPr>
          <a:xfrm>
            <a:off x="3780430" y="1840812"/>
            <a:ext cx="777922" cy="11207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3712-8CD9-47EB-978B-794C77EA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what is the lesson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A0D4-134E-47CA-A071-A3B4945C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Know there are Joins (inner, outer, full, cross)</a:t>
            </a:r>
          </a:p>
          <a:p>
            <a:r>
              <a:rPr lang="en-US" dirty="0"/>
              <a:t>Know there are many combinations of select operators and where conditions that can be used to answer questions we have = queries</a:t>
            </a:r>
          </a:p>
          <a:p>
            <a:endParaRPr lang="en-US" dirty="0"/>
          </a:p>
          <a:p>
            <a:r>
              <a:rPr lang="en-US" dirty="0"/>
              <a:t>Practice often.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The skill is about taking a question and converting it into a select or join query. Not the other way around.</a:t>
            </a:r>
          </a:p>
        </p:txBody>
      </p:sp>
    </p:spTree>
    <p:extLst>
      <p:ext uri="{BB962C8B-B14F-4D97-AF65-F5344CB8AC3E}">
        <p14:creationId xmlns:p14="http://schemas.microsoft.com/office/powerpoint/2010/main" val="2652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213B-3F87-4014-99BC-93509BF6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0994" cy="1325563"/>
          </a:xfrm>
        </p:spPr>
        <p:txBody>
          <a:bodyPr/>
          <a:lstStyle/>
          <a:p>
            <a:pPr algn="ctr"/>
            <a:r>
              <a:rPr lang="en-US" dirty="0"/>
              <a:t>You can use combinations of tables, columns and conditions to answer questions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E9A2-E2EE-42C1-99A3-5059756A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" y="1798203"/>
            <a:ext cx="6644640" cy="46946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SELECT CompanyName AS Customer,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</a:rPr>
              <a:t>LastName</a:t>
            </a:r>
            <a:r>
              <a:rPr lang="en-US" sz="1400" dirty="0">
                <a:solidFill>
                  <a:srgbClr val="FF0000"/>
                </a:solidFill>
              </a:rPr>
              <a:t> AS 'Account Rep', </a:t>
            </a:r>
            <a:r>
              <a:rPr lang="en-US" sz="1400" dirty="0" err="1">
                <a:solidFill>
                  <a:srgbClr val="FF0000"/>
                </a:solidFill>
              </a:rPr>
              <a:t>OrderNo</a:t>
            </a:r>
            <a:r>
              <a:rPr lang="en-US" sz="1400" dirty="0">
                <a:solidFill>
                  <a:srgbClr val="FF0000"/>
                </a:solidFill>
              </a:rPr>
              <a:t> AS 'Order Number',  </a:t>
            </a:r>
            <a:r>
              <a:rPr lang="en-US" sz="1400" dirty="0" err="1">
                <a:solidFill>
                  <a:srgbClr val="FF0000"/>
                </a:solidFill>
              </a:rPr>
              <a:t>OrderDate</a:t>
            </a:r>
            <a:r>
              <a:rPr lang="en-US" sz="1400" dirty="0">
                <a:solidFill>
                  <a:srgbClr val="FF0000"/>
                </a:solidFill>
              </a:rPr>
              <a:t> AS 'Order Date'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FROM Employee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JOIN Customer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ON </a:t>
            </a:r>
            <a:r>
              <a:rPr lang="en-US" sz="1400" dirty="0" err="1">
                <a:solidFill>
                  <a:srgbClr val="FF0000"/>
                </a:solidFill>
              </a:rPr>
              <a:t>Employee.EmpNo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Customer.AcctRepNo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JOIN </a:t>
            </a:r>
            <a:r>
              <a:rPr lang="en-US" sz="1400" dirty="0" err="1">
                <a:solidFill>
                  <a:srgbClr val="FF0000"/>
                </a:solidFill>
              </a:rPr>
              <a:t>CustomerOrder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ON </a:t>
            </a:r>
            <a:r>
              <a:rPr lang="en-US" sz="1400" dirty="0" err="1">
                <a:solidFill>
                  <a:srgbClr val="FF0000"/>
                </a:solidFill>
              </a:rPr>
              <a:t>Customer.CustNo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CustomerOrder.CustNo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</a:rPr>
              <a:t>#dialing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WHERE </a:t>
            </a:r>
            <a:r>
              <a:rPr lang="en-US" sz="1400" dirty="0" err="1"/>
              <a:t>OrderDate</a:t>
            </a:r>
            <a:r>
              <a:rPr lang="en-US" sz="1400" dirty="0"/>
              <a:t> BETWEEN '2011-08-01' AND '2011-08-31'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ORDER BY </a:t>
            </a:r>
            <a:r>
              <a:rPr lang="en-US" sz="1400" dirty="0" err="1"/>
              <a:t>OrderDate</a:t>
            </a:r>
            <a:r>
              <a:rPr lang="en-US" sz="1400" dirty="0"/>
              <a:t> DESC;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E986C-ADA0-4C8C-A89E-E2450C23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529840"/>
            <a:ext cx="605218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896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Joins and Indexes</vt:lpstr>
      <vt:lpstr>Joins</vt:lpstr>
      <vt:lpstr>Joins: Types and why we use them</vt:lpstr>
      <vt:lpstr>Why use joins?</vt:lpstr>
      <vt:lpstr>Same Select as a Join</vt:lpstr>
      <vt:lpstr>PowerPoint Presentation</vt:lpstr>
      <vt:lpstr>Same Join with an Order by  Sorting</vt:lpstr>
      <vt:lpstr>So what is the lesson here?</vt:lpstr>
      <vt:lpstr>You can use combinations of tables, columns and conditions to answer questions about…</vt:lpstr>
      <vt:lpstr>PowerPoint Presentation</vt:lpstr>
      <vt:lpstr>PowerPoint Presentation</vt:lpstr>
      <vt:lpstr>Complex Join Example</vt:lpstr>
      <vt:lpstr>Outer Join Syntax</vt:lpstr>
      <vt:lpstr>Compare: </vt:lpstr>
      <vt:lpstr>Cross Join Syntax</vt:lpstr>
      <vt:lpstr>Union, Union All </vt:lpstr>
      <vt:lpstr>Indexes: Why use them?  - It makes scanning tables faster</vt:lpstr>
      <vt:lpstr>Indexes: Rules to Know</vt:lpstr>
      <vt:lpstr>Clustered Key</vt:lpstr>
      <vt:lpstr>Create/Drop Index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Harvey Hyman</dc:creator>
  <cp:lastModifiedBy>Hyman, Harvey</cp:lastModifiedBy>
  <cp:revision>65</cp:revision>
  <dcterms:created xsi:type="dcterms:W3CDTF">2018-10-04T23:41:07Z</dcterms:created>
  <dcterms:modified xsi:type="dcterms:W3CDTF">2019-04-03T01:57:25Z</dcterms:modified>
</cp:coreProperties>
</file>