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370" r:id="rId4"/>
    <p:sldId id="371" r:id="rId5"/>
    <p:sldId id="374" r:id="rId6"/>
    <p:sldId id="260" r:id="rId7"/>
    <p:sldId id="372" r:id="rId8"/>
    <p:sldId id="376" r:id="rId9"/>
    <p:sldId id="375" r:id="rId10"/>
    <p:sldId id="377" r:id="rId11"/>
    <p:sldId id="378" r:id="rId12"/>
    <p:sldId id="373" r:id="rId13"/>
    <p:sldId id="261" r:id="rId14"/>
    <p:sldId id="351" r:id="rId15"/>
    <p:sldId id="3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71" d="100"/>
          <a:sy n="71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58F6-52E1-4FE9-A2D3-010409E07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27B33-E478-4306-853F-653A14799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1E81B-8092-4455-BB79-1BD43FF1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C0777-500C-4F55-8D98-613E2012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4DAF8-ECDF-4F49-8471-3F3BA4B3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6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5D7C-3E33-4823-BB19-089313CB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5BE6B-1A1D-4FAF-AC4B-73FCFE167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E78E1-551C-46A4-8F56-5A5A28AB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C992F-0EEA-4114-9BB1-F3603B5F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FBC3C-01C2-4432-8FCA-C571DAEF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0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760A1-8D98-4FBF-866B-C026538F3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01EF-286A-4092-9C66-34E00C642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49A75-21A4-46D5-8103-429322BA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66C91-6BD4-4739-A2FA-575A05A0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8267-605A-4112-A094-E6140C58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5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5C83-EE55-4A94-9089-1D13933C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1F8B-696F-4C00-B476-5368694F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10BB-2EA7-421E-B8DF-8B593661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A5132-D547-460E-9140-7942897C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C2387-9102-4B69-9B05-DBF9F8E8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6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8CEA-35DA-492F-B173-BCD25F6E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E0284-76DC-4C07-82FD-18D0E09A7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123B-7411-4772-945C-87F82872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E9074-1B3C-403B-B12E-1E950359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9D1D-E4FC-42F3-936F-D513BCFD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4DC2-FFAC-4A09-8F19-0E11CBC0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1AE4-7018-46D4-9F30-CD81DBC30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9FDA7-0F18-4D6E-AB9B-59884685E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A6A52-6EDC-4A56-A753-4FC66EFD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777F5-972D-440E-857A-033AB456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17295-8BA7-4468-AA89-8DAC0E82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0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D7FA-D2C2-41F2-8270-9FC0B22E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4A54E-89CD-4525-9E74-DABD62C5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CC8BE-92B3-45E2-B3FB-7139FB92F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E389D-B938-4703-8E32-EA1A47464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84A4B-5BC2-41FE-A938-9547C24FF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43472-727C-40B3-B533-7312ED4A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2DB1B-F287-4D6A-9987-24B80F83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3BF58-115C-4F89-A998-FB532D7E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BD93-F42B-4BA8-AD5C-F0368684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2BCFF-4C5E-4109-9DE6-C7B74EB4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F8D74-5F49-4C22-A311-114D2425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AB10A-BDCE-4DE9-90F8-C51835F1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6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69FD3-82CB-4FD4-A3C9-D252C63C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5E02E-8DEC-4FAB-9343-7D256510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A78A5-74CB-4DE1-8318-BBE1D669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0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EF69-1472-464C-87F5-B9DD2520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041D-A49C-46AA-A551-12E56D0C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4A3EE-FE7E-41E4-9FF7-EF0BB18C8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B2A88-A4C6-46E3-938D-35ADC812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885E4-6A3C-4B74-A6BD-469DA990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D4BB5-5DE2-478E-8CDE-50AA703B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F719-19F7-4FE6-BA49-AE94151E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9F0FD-9CF1-4748-B108-B43BE6612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73D35-8EC4-46B1-842A-3ADFE6E78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D1214-1DAA-4117-BFC4-9E320609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D1CEA-B9D0-45F7-853E-5625CE80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33773-D633-4276-97A0-EEB715CD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1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C52BB-408D-4857-BD77-3F041EB3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59C3-6662-41B5-A32B-7C8012C9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EAD8-CDC9-4DE1-BC2D-DA8045FC9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3261-7628-4381-91D9-44D6475FE7A4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61F2B-90F3-45F8-996B-2747B2D07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0578E-D5B6-4D6A-B1F4-53B36ABCE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5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B826-4D5D-4E87-BB13-9645CA28D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C9779-AEBF-4BDF-9D2A-4B808DDB7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Referential Integrity</a:t>
            </a:r>
          </a:p>
          <a:p>
            <a:r>
              <a:rPr lang="en-US" dirty="0"/>
              <a:t>Functional Integrity</a:t>
            </a:r>
          </a:p>
        </p:txBody>
      </p:sp>
    </p:spTree>
    <p:extLst>
      <p:ext uri="{BB962C8B-B14F-4D97-AF65-F5344CB8AC3E}">
        <p14:creationId xmlns:p14="http://schemas.microsoft.com/office/powerpoint/2010/main" val="402896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F6234E1-1AFE-40C7-8845-706FA7F7A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91440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900" dirty="0"/>
              <a:t>Partial Functional Dependencies:</a:t>
            </a:r>
            <a:br>
              <a:rPr lang="en-US" altLang="en-US" dirty="0"/>
            </a:br>
            <a:r>
              <a:rPr lang="en-US" altLang="en-US" dirty="0"/>
              <a:t>“Follow the direction of the arrows”</a:t>
            </a:r>
          </a:p>
        </p:txBody>
      </p:sp>
      <p:sp>
        <p:nvSpPr>
          <p:cNvPr id="6147" name="Rectangle 36">
            <a:extLst>
              <a:ext uri="{FF2B5EF4-FFF2-40B4-BE49-F238E27FC236}">
                <a16:creationId xmlns:a16="http://schemas.microsoft.com/office/drawing/2014/main" id="{2BF0A181-7C31-41BE-837E-8171264F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3200400"/>
            <a:ext cx="8458200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" name="Text Box 37">
            <a:extLst>
              <a:ext uri="{FF2B5EF4-FFF2-40B4-BE49-F238E27FC236}">
                <a16:creationId xmlns:a16="http://schemas.microsoft.com/office/drawing/2014/main" id="{AC575551-1B91-487C-BF95-BF72DB7ED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3402013"/>
            <a:ext cx="1192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6149" name="Text Box 38">
            <a:extLst>
              <a:ext uri="{FF2B5EF4-FFF2-40B4-BE49-F238E27FC236}">
                <a16:creationId xmlns:a16="http://schemas.microsoft.com/office/drawing/2014/main" id="{DFBFA31B-AB6D-44C6-8723-4E6FCC2BE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3394076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Description</a:t>
            </a:r>
          </a:p>
        </p:txBody>
      </p:sp>
      <p:sp>
        <p:nvSpPr>
          <p:cNvPr id="6150" name="Text Box 39">
            <a:extLst>
              <a:ext uri="{FF2B5EF4-FFF2-40B4-BE49-F238E27FC236}">
                <a16:creationId xmlns:a16="http://schemas.microsoft.com/office/drawing/2014/main" id="{94A6A806-BE13-40A8-A697-651F3F60D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6" y="3387726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6151" name="Text Box 40">
            <a:extLst>
              <a:ext uri="{FF2B5EF4-FFF2-40B4-BE49-F238E27FC236}">
                <a16:creationId xmlns:a16="http://schemas.microsoft.com/office/drawing/2014/main" id="{6CC7ACE5-6DD7-46D4-8CC0-74F4A096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4" y="3387726"/>
            <a:ext cx="795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City</a:t>
            </a:r>
          </a:p>
        </p:txBody>
      </p:sp>
      <p:sp>
        <p:nvSpPr>
          <p:cNvPr id="6152" name="Text Box 41">
            <a:extLst>
              <a:ext uri="{FF2B5EF4-FFF2-40B4-BE49-F238E27FC236}">
                <a16:creationId xmlns:a16="http://schemas.microsoft.com/office/drawing/2014/main" id="{490193D5-C2A8-448D-8DE3-03A34F9E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5" y="338772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UnitCost</a:t>
            </a:r>
          </a:p>
        </p:txBody>
      </p:sp>
      <p:sp>
        <p:nvSpPr>
          <p:cNvPr id="6153" name="Line 42">
            <a:extLst>
              <a:ext uri="{FF2B5EF4-FFF2-40B4-BE49-F238E27FC236}">
                <a16:creationId xmlns:a16="http://schemas.microsoft.com/office/drawing/2014/main" id="{B598280A-F30C-43B2-96EA-0B00B638D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43">
            <a:extLst>
              <a:ext uri="{FF2B5EF4-FFF2-40B4-BE49-F238E27FC236}">
                <a16:creationId xmlns:a16="http://schemas.microsoft.com/office/drawing/2014/main" id="{BA955726-F527-4CBB-B6F1-1C1D7ABD5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67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44">
            <a:extLst>
              <a:ext uri="{FF2B5EF4-FFF2-40B4-BE49-F238E27FC236}">
                <a16:creationId xmlns:a16="http://schemas.microsoft.com/office/drawing/2014/main" id="{26FE863C-F842-421C-B66F-59B19EB27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89288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45">
            <a:extLst>
              <a:ext uri="{FF2B5EF4-FFF2-40B4-BE49-F238E27FC236}">
                <a16:creationId xmlns:a16="http://schemas.microsoft.com/office/drawing/2014/main" id="{21513EF8-6935-424E-9A2A-9F9DAA586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46">
            <a:extLst>
              <a:ext uri="{FF2B5EF4-FFF2-40B4-BE49-F238E27FC236}">
                <a16:creationId xmlns:a16="http://schemas.microsoft.com/office/drawing/2014/main" id="{84F33E05-5FE8-4FA6-95AA-474DA168C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6288" y="3844925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47">
            <a:extLst>
              <a:ext uri="{FF2B5EF4-FFF2-40B4-BE49-F238E27FC236}">
                <a16:creationId xmlns:a16="http://schemas.microsoft.com/office/drawing/2014/main" id="{E2E3605C-3B9E-4AC5-985B-A67F430C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9076" y="3851275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48">
            <a:extLst>
              <a:ext uri="{FF2B5EF4-FFF2-40B4-BE49-F238E27FC236}">
                <a16:creationId xmlns:a16="http://schemas.microsoft.com/office/drawing/2014/main" id="{626D7CCF-0D27-4A8D-906F-2499FC292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49">
            <a:extLst>
              <a:ext uri="{FF2B5EF4-FFF2-40B4-BE49-F238E27FC236}">
                <a16:creationId xmlns:a16="http://schemas.microsoft.com/office/drawing/2014/main" id="{9A1082F8-B79B-4C58-BBFA-82E43194E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9525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50">
            <a:extLst>
              <a:ext uri="{FF2B5EF4-FFF2-40B4-BE49-F238E27FC236}">
                <a16:creationId xmlns:a16="http://schemas.microsoft.com/office/drawing/2014/main" id="{9CD14F75-52DE-48F8-9F4F-3B6A5402C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51">
            <a:extLst>
              <a:ext uri="{FF2B5EF4-FFF2-40B4-BE49-F238E27FC236}">
                <a16:creationId xmlns:a16="http://schemas.microsoft.com/office/drawing/2014/main" id="{7CE3C286-24CF-4315-8014-9E1EECE88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2363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52">
            <a:extLst>
              <a:ext uri="{FF2B5EF4-FFF2-40B4-BE49-F238E27FC236}">
                <a16:creationId xmlns:a16="http://schemas.microsoft.com/office/drawing/2014/main" id="{327BB447-969F-402D-9D8A-4CDDC4735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263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53">
            <a:extLst>
              <a:ext uri="{FF2B5EF4-FFF2-40B4-BE49-F238E27FC236}">
                <a16:creationId xmlns:a16="http://schemas.microsoft.com/office/drawing/2014/main" id="{678F695F-A6F3-4D07-A59B-F871D4F1B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54">
            <a:extLst>
              <a:ext uri="{FF2B5EF4-FFF2-40B4-BE49-F238E27FC236}">
                <a16:creationId xmlns:a16="http://schemas.microsoft.com/office/drawing/2014/main" id="{8E69961D-8239-445E-B3E8-9AE2F7A2D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50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55">
            <a:extLst>
              <a:ext uri="{FF2B5EF4-FFF2-40B4-BE49-F238E27FC236}">
                <a16:creationId xmlns:a16="http://schemas.microsoft.com/office/drawing/2014/main" id="{01E4AD2E-A966-4854-84AB-1712DF37E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9243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56">
            <a:extLst>
              <a:ext uri="{FF2B5EF4-FFF2-40B4-BE49-F238E27FC236}">
                <a16:creationId xmlns:a16="http://schemas.microsoft.com/office/drawing/2014/main" id="{7C5436EA-7A38-4A7C-BFDB-EE2BB3090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87675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57">
            <a:extLst>
              <a:ext uri="{FF2B5EF4-FFF2-40B4-BE49-F238E27FC236}">
                <a16:creationId xmlns:a16="http://schemas.microsoft.com/office/drawing/2014/main" id="{2D47F307-00F2-44BC-9B31-AD7CA79A8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2895600"/>
            <a:ext cx="6991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1972892-CA1F-4890-9701-15D6F217BDDA}"/>
              </a:ext>
            </a:extLst>
          </p:cNvPr>
          <p:cNvSpPr/>
          <p:nvPr/>
        </p:nvSpPr>
        <p:spPr>
          <a:xfrm>
            <a:off x="3138489" y="2213113"/>
            <a:ext cx="280569" cy="7586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6BEEE3B7-D8A9-49D2-AD77-98E372E7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19" y="3011842"/>
            <a:ext cx="762000" cy="40011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1NF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260292-110F-4198-9EF1-0E1ADFF48610}"/>
              </a:ext>
            </a:extLst>
          </p:cNvPr>
          <p:cNvSpPr/>
          <p:nvPr/>
        </p:nvSpPr>
        <p:spPr>
          <a:xfrm>
            <a:off x="1615282" y="2895600"/>
            <a:ext cx="3423444" cy="170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8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C1D98CD-352A-4B6F-85C4-7C2F4F976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6595" y="117475"/>
            <a:ext cx="11290848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When in doubt, break it out </a:t>
            </a:r>
            <a:r>
              <a:rPr lang="en-US" altLang="en-US" dirty="0"/>
              <a:t>(new table that is)</a:t>
            </a:r>
          </a:p>
        </p:txBody>
      </p:sp>
      <p:sp>
        <p:nvSpPr>
          <p:cNvPr id="7171" name="Rectangle 26">
            <a:extLst>
              <a:ext uri="{FF2B5EF4-FFF2-40B4-BE49-F238E27FC236}">
                <a16:creationId xmlns:a16="http://schemas.microsoft.com/office/drawing/2014/main" id="{135A4BD5-D0C4-42D5-B9FF-B2C7572BB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6" y="1828800"/>
            <a:ext cx="3241675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2" name="Text Box 27">
            <a:extLst>
              <a:ext uri="{FF2B5EF4-FFF2-40B4-BE49-F238E27FC236}">
                <a16:creationId xmlns:a16="http://schemas.microsoft.com/office/drawing/2014/main" id="{C9AA2FA7-ABBE-4D2E-8302-C85937C84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2022476"/>
            <a:ext cx="1192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7173" name="Text Box 28">
            <a:extLst>
              <a:ext uri="{FF2B5EF4-FFF2-40B4-BE49-F238E27FC236}">
                <a16:creationId xmlns:a16="http://schemas.microsoft.com/office/drawing/2014/main" id="{B87B189E-B10C-43AE-8AE5-F1627567F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2022476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Description</a:t>
            </a:r>
          </a:p>
        </p:txBody>
      </p:sp>
      <p:sp>
        <p:nvSpPr>
          <p:cNvPr id="7174" name="Line 32">
            <a:extLst>
              <a:ext uri="{FF2B5EF4-FFF2-40B4-BE49-F238E27FC236}">
                <a16:creationId xmlns:a16="http://schemas.microsoft.com/office/drawing/2014/main" id="{B30040A2-F9F3-4F91-AF55-8DD8FF729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1188" y="18288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36">
            <a:extLst>
              <a:ext uri="{FF2B5EF4-FFF2-40B4-BE49-F238E27FC236}">
                <a16:creationId xmlns:a16="http://schemas.microsoft.com/office/drawing/2014/main" id="{DAE689C3-F72A-46B4-B9A9-69A7B0E1D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4688" y="2506663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38">
            <a:extLst>
              <a:ext uri="{FF2B5EF4-FFF2-40B4-BE49-F238E27FC236}">
                <a16:creationId xmlns:a16="http://schemas.microsoft.com/office/drawing/2014/main" id="{E779BC04-8373-4D8B-AD96-D0C5D9E98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2688" y="1524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41">
            <a:extLst>
              <a:ext uri="{FF2B5EF4-FFF2-40B4-BE49-F238E27FC236}">
                <a16:creationId xmlns:a16="http://schemas.microsoft.com/office/drawing/2014/main" id="{4204B3FC-8E81-4765-BCC1-FBBC05E84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4338" y="3276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42">
            <a:extLst>
              <a:ext uri="{FF2B5EF4-FFF2-40B4-BE49-F238E27FC236}">
                <a16:creationId xmlns:a16="http://schemas.microsoft.com/office/drawing/2014/main" id="{532EDEBB-6F54-4E60-9D0B-0C3A4B8BD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2100" y="1524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45">
            <a:extLst>
              <a:ext uri="{FF2B5EF4-FFF2-40B4-BE49-F238E27FC236}">
                <a16:creationId xmlns:a16="http://schemas.microsoft.com/office/drawing/2014/main" id="{6E29E149-E7B5-4CF9-82D5-F24B2D770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4750" y="1536700"/>
            <a:ext cx="1670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Rectangle 48">
            <a:extLst>
              <a:ext uri="{FF2B5EF4-FFF2-40B4-BE49-F238E27FC236}">
                <a16:creationId xmlns:a16="http://schemas.microsoft.com/office/drawing/2014/main" id="{565C39CE-39F0-4704-B1BD-AFFD8C62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6" y="3581400"/>
            <a:ext cx="5222875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1" name="Line 49">
            <a:extLst>
              <a:ext uri="{FF2B5EF4-FFF2-40B4-BE49-F238E27FC236}">
                <a16:creationId xmlns:a16="http://schemas.microsoft.com/office/drawing/2014/main" id="{D942C791-8448-401F-B2DE-57FD97AB4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50">
            <a:extLst>
              <a:ext uri="{FF2B5EF4-FFF2-40B4-BE49-F238E27FC236}">
                <a16:creationId xmlns:a16="http://schemas.microsoft.com/office/drawing/2014/main" id="{14EA5874-CE3D-4EF3-BB37-1BF281FBC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276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51">
            <a:extLst>
              <a:ext uri="{FF2B5EF4-FFF2-40B4-BE49-F238E27FC236}">
                <a16:creationId xmlns:a16="http://schemas.microsoft.com/office/drawing/2014/main" id="{95149C71-5389-424B-AC0A-00D5AE50F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1" y="3295650"/>
            <a:ext cx="343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Text Box 52">
            <a:extLst>
              <a:ext uri="{FF2B5EF4-FFF2-40B4-BE49-F238E27FC236}">
                <a16:creationId xmlns:a16="http://schemas.microsoft.com/office/drawing/2014/main" id="{4B5862B5-C605-405E-92CA-6C34424EF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3765551"/>
            <a:ext cx="1192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7185" name="Line 53">
            <a:extLst>
              <a:ext uri="{FF2B5EF4-FFF2-40B4-BE49-F238E27FC236}">
                <a16:creationId xmlns:a16="http://schemas.microsoft.com/office/drawing/2014/main" id="{189A1A4D-1352-4E2A-9E3F-07CCE053A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5638" y="4249738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54">
            <a:extLst>
              <a:ext uri="{FF2B5EF4-FFF2-40B4-BE49-F238E27FC236}">
                <a16:creationId xmlns:a16="http://schemas.microsoft.com/office/drawing/2014/main" id="{AC57F6C8-C458-43BD-95D7-53A1CEE22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0075" y="3581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Text Box 29">
            <a:extLst>
              <a:ext uri="{FF2B5EF4-FFF2-40B4-BE49-F238E27FC236}">
                <a16:creationId xmlns:a16="http://schemas.microsoft.com/office/drawing/2014/main" id="{A51C9BB1-F559-4CFA-B30A-D7053CFD7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926" y="3768726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7188" name="Line 37">
            <a:extLst>
              <a:ext uri="{FF2B5EF4-FFF2-40B4-BE49-F238E27FC236}">
                <a16:creationId xmlns:a16="http://schemas.microsoft.com/office/drawing/2014/main" id="{11B5A572-EA8E-4456-8994-A169F1FDC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6614" y="4249738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Text Box 31">
            <a:extLst>
              <a:ext uri="{FF2B5EF4-FFF2-40B4-BE49-F238E27FC236}">
                <a16:creationId xmlns:a16="http://schemas.microsoft.com/office/drawing/2014/main" id="{628C3184-69E1-4029-9EDB-A59B11546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900" y="376872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UnitCost</a:t>
            </a:r>
          </a:p>
        </p:txBody>
      </p:sp>
      <p:sp>
        <p:nvSpPr>
          <p:cNvPr id="7190" name="Line 35">
            <a:extLst>
              <a:ext uri="{FF2B5EF4-FFF2-40B4-BE49-F238E27FC236}">
                <a16:creationId xmlns:a16="http://schemas.microsoft.com/office/drawing/2014/main" id="{C9C7C19F-7FC9-41CA-94D4-24F2339B6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7338" y="3581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Line 61">
            <a:extLst>
              <a:ext uri="{FF2B5EF4-FFF2-40B4-BE49-F238E27FC236}">
                <a16:creationId xmlns:a16="http://schemas.microsoft.com/office/drawing/2014/main" id="{4C0652C0-61D2-4FD4-82FE-06C33F52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4750" y="2751138"/>
            <a:ext cx="0" cy="838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Text Box 65">
            <a:extLst>
              <a:ext uri="{FF2B5EF4-FFF2-40B4-BE49-F238E27FC236}">
                <a16:creationId xmlns:a16="http://schemas.microsoft.com/office/drawing/2014/main" id="{487D5086-F184-4846-B815-5E6A9CBB8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8" y="2006601"/>
            <a:ext cx="855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/>
              <a:t>Part</a:t>
            </a:r>
          </a:p>
        </p:txBody>
      </p:sp>
      <p:sp>
        <p:nvSpPr>
          <p:cNvPr id="7205" name="Text Box 67">
            <a:extLst>
              <a:ext uri="{FF2B5EF4-FFF2-40B4-BE49-F238E27FC236}">
                <a16:creationId xmlns:a16="http://schemas.microsoft.com/office/drawing/2014/main" id="{679C0C3C-1125-4E88-BDA8-462DEB641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3759201"/>
            <a:ext cx="1370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/>
              <a:t>Catalog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50931-2932-4EE4-BA2D-F3865A804649}"/>
              </a:ext>
            </a:extLst>
          </p:cNvPr>
          <p:cNvSpPr txBox="1"/>
          <p:nvPr/>
        </p:nvSpPr>
        <p:spPr>
          <a:xfrm>
            <a:off x="1340609" y="3814143"/>
            <a:ext cx="10279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synonym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45AA1A1-A11F-4328-9355-812C25E59E66}"/>
              </a:ext>
            </a:extLst>
          </p:cNvPr>
          <p:cNvSpPr/>
          <p:nvPr/>
        </p:nvSpPr>
        <p:spPr>
          <a:xfrm>
            <a:off x="4204892" y="1407167"/>
            <a:ext cx="3423444" cy="170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E408054-D624-49AD-802A-CB1F6216FA7B}"/>
              </a:ext>
            </a:extLst>
          </p:cNvPr>
          <p:cNvSpPr/>
          <p:nvPr/>
        </p:nvSpPr>
        <p:spPr>
          <a:xfrm>
            <a:off x="4049712" y="3589338"/>
            <a:ext cx="1700214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4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F6234E1-1AFE-40C7-8845-706FA7F7A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799" y="609600"/>
            <a:ext cx="9824113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900" dirty="0"/>
              <a:t>Partial Functional Dependencies:</a:t>
            </a:r>
            <a:br>
              <a:rPr lang="en-US" altLang="en-US" sz="4900" dirty="0"/>
            </a:br>
            <a:r>
              <a:rPr lang="en-US" altLang="en-US" dirty="0"/>
              <a:t>“The remaining attributes left behind”</a:t>
            </a:r>
          </a:p>
        </p:txBody>
      </p:sp>
      <p:sp>
        <p:nvSpPr>
          <p:cNvPr id="6147" name="Rectangle 36">
            <a:extLst>
              <a:ext uri="{FF2B5EF4-FFF2-40B4-BE49-F238E27FC236}">
                <a16:creationId xmlns:a16="http://schemas.microsoft.com/office/drawing/2014/main" id="{2BF0A181-7C31-41BE-837E-8171264F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3200400"/>
            <a:ext cx="8458200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" name="Text Box 37">
            <a:extLst>
              <a:ext uri="{FF2B5EF4-FFF2-40B4-BE49-F238E27FC236}">
                <a16:creationId xmlns:a16="http://schemas.microsoft.com/office/drawing/2014/main" id="{AC575551-1B91-487C-BF95-BF72DB7ED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3402013"/>
            <a:ext cx="1192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6149" name="Text Box 38">
            <a:extLst>
              <a:ext uri="{FF2B5EF4-FFF2-40B4-BE49-F238E27FC236}">
                <a16:creationId xmlns:a16="http://schemas.microsoft.com/office/drawing/2014/main" id="{DFBFA31B-AB6D-44C6-8723-4E6FCC2BE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3394076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dirty="0"/>
              <a:t>Description</a:t>
            </a:r>
          </a:p>
        </p:txBody>
      </p:sp>
      <p:sp>
        <p:nvSpPr>
          <p:cNvPr id="6150" name="Text Box 39">
            <a:extLst>
              <a:ext uri="{FF2B5EF4-FFF2-40B4-BE49-F238E27FC236}">
                <a16:creationId xmlns:a16="http://schemas.microsoft.com/office/drawing/2014/main" id="{94A6A806-BE13-40A8-A697-651F3F60D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6" y="3387726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6151" name="Text Box 40">
            <a:extLst>
              <a:ext uri="{FF2B5EF4-FFF2-40B4-BE49-F238E27FC236}">
                <a16:creationId xmlns:a16="http://schemas.microsoft.com/office/drawing/2014/main" id="{6CC7ACE5-6DD7-46D4-8CC0-74F4A096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4" y="3387726"/>
            <a:ext cx="795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City</a:t>
            </a:r>
          </a:p>
        </p:txBody>
      </p:sp>
      <p:sp>
        <p:nvSpPr>
          <p:cNvPr id="6152" name="Text Box 41">
            <a:extLst>
              <a:ext uri="{FF2B5EF4-FFF2-40B4-BE49-F238E27FC236}">
                <a16:creationId xmlns:a16="http://schemas.microsoft.com/office/drawing/2014/main" id="{490193D5-C2A8-448D-8DE3-03A34F9E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5" y="338772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UnitCost</a:t>
            </a:r>
          </a:p>
        </p:txBody>
      </p:sp>
      <p:sp>
        <p:nvSpPr>
          <p:cNvPr id="6153" name="Line 42">
            <a:extLst>
              <a:ext uri="{FF2B5EF4-FFF2-40B4-BE49-F238E27FC236}">
                <a16:creationId xmlns:a16="http://schemas.microsoft.com/office/drawing/2014/main" id="{B598280A-F30C-43B2-96EA-0B00B638D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43">
            <a:extLst>
              <a:ext uri="{FF2B5EF4-FFF2-40B4-BE49-F238E27FC236}">
                <a16:creationId xmlns:a16="http://schemas.microsoft.com/office/drawing/2014/main" id="{BA955726-F527-4CBB-B6F1-1C1D7ABD5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67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44">
            <a:extLst>
              <a:ext uri="{FF2B5EF4-FFF2-40B4-BE49-F238E27FC236}">
                <a16:creationId xmlns:a16="http://schemas.microsoft.com/office/drawing/2014/main" id="{26FE863C-F842-421C-B66F-59B19EB27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89288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45">
            <a:extLst>
              <a:ext uri="{FF2B5EF4-FFF2-40B4-BE49-F238E27FC236}">
                <a16:creationId xmlns:a16="http://schemas.microsoft.com/office/drawing/2014/main" id="{21513EF8-6935-424E-9A2A-9F9DAA586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46">
            <a:extLst>
              <a:ext uri="{FF2B5EF4-FFF2-40B4-BE49-F238E27FC236}">
                <a16:creationId xmlns:a16="http://schemas.microsoft.com/office/drawing/2014/main" id="{84F33E05-5FE8-4FA6-95AA-474DA168C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6288" y="3844925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47">
            <a:extLst>
              <a:ext uri="{FF2B5EF4-FFF2-40B4-BE49-F238E27FC236}">
                <a16:creationId xmlns:a16="http://schemas.microsoft.com/office/drawing/2014/main" id="{E2E3605C-3B9E-4AC5-985B-A67F430C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9076" y="3851275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48">
            <a:extLst>
              <a:ext uri="{FF2B5EF4-FFF2-40B4-BE49-F238E27FC236}">
                <a16:creationId xmlns:a16="http://schemas.microsoft.com/office/drawing/2014/main" id="{626D7CCF-0D27-4A8D-906F-2499FC292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49">
            <a:extLst>
              <a:ext uri="{FF2B5EF4-FFF2-40B4-BE49-F238E27FC236}">
                <a16:creationId xmlns:a16="http://schemas.microsoft.com/office/drawing/2014/main" id="{9A1082F8-B79B-4C58-BBFA-82E43194E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9525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50">
            <a:extLst>
              <a:ext uri="{FF2B5EF4-FFF2-40B4-BE49-F238E27FC236}">
                <a16:creationId xmlns:a16="http://schemas.microsoft.com/office/drawing/2014/main" id="{9CD14F75-52DE-48F8-9F4F-3B6A5402C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51">
            <a:extLst>
              <a:ext uri="{FF2B5EF4-FFF2-40B4-BE49-F238E27FC236}">
                <a16:creationId xmlns:a16="http://schemas.microsoft.com/office/drawing/2014/main" id="{7CE3C286-24CF-4315-8014-9E1EECE88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2363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52">
            <a:extLst>
              <a:ext uri="{FF2B5EF4-FFF2-40B4-BE49-F238E27FC236}">
                <a16:creationId xmlns:a16="http://schemas.microsoft.com/office/drawing/2014/main" id="{327BB447-969F-402D-9D8A-4CDDC4735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263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53">
            <a:extLst>
              <a:ext uri="{FF2B5EF4-FFF2-40B4-BE49-F238E27FC236}">
                <a16:creationId xmlns:a16="http://schemas.microsoft.com/office/drawing/2014/main" id="{678F695F-A6F3-4D07-A59B-F871D4F1B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54">
            <a:extLst>
              <a:ext uri="{FF2B5EF4-FFF2-40B4-BE49-F238E27FC236}">
                <a16:creationId xmlns:a16="http://schemas.microsoft.com/office/drawing/2014/main" id="{8E69961D-8239-445E-B3E8-9AE2F7A2D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50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55">
            <a:extLst>
              <a:ext uri="{FF2B5EF4-FFF2-40B4-BE49-F238E27FC236}">
                <a16:creationId xmlns:a16="http://schemas.microsoft.com/office/drawing/2014/main" id="{01E4AD2E-A966-4854-84AB-1712DF37E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9243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56">
            <a:extLst>
              <a:ext uri="{FF2B5EF4-FFF2-40B4-BE49-F238E27FC236}">
                <a16:creationId xmlns:a16="http://schemas.microsoft.com/office/drawing/2014/main" id="{7C5436EA-7A38-4A7C-BFDB-EE2BB3090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87675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57">
            <a:extLst>
              <a:ext uri="{FF2B5EF4-FFF2-40B4-BE49-F238E27FC236}">
                <a16:creationId xmlns:a16="http://schemas.microsoft.com/office/drawing/2014/main" id="{2D47F307-00F2-44BC-9B31-AD7CA79A8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2895600"/>
            <a:ext cx="6991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1972892-CA1F-4890-9701-15D6F217BDDA}"/>
              </a:ext>
            </a:extLst>
          </p:cNvPr>
          <p:cNvSpPr/>
          <p:nvPr/>
        </p:nvSpPr>
        <p:spPr>
          <a:xfrm>
            <a:off x="9384715" y="2117578"/>
            <a:ext cx="280569" cy="758687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F6D1498-8D27-461D-A1AC-EC2909A2A231}"/>
              </a:ext>
            </a:extLst>
          </p:cNvPr>
          <p:cNvSpPr/>
          <p:nvPr/>
        </p:nvSpPr>
        <p:spPr>
          <a:xfrm>
            <a:off x="2398721" y="2116358"/>
            <a:ext cx="280563" cy="718991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6BEEE3B7-D8A9-49D2-AD77-98E372E7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19" y="3011842"/>
            <a:ext cx="762000" cy="40011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1NF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07B01C-B727-4387-AE83-2DADA57435CF}"/>
              </a:ext>
            </a:extLst>
          </p:cNvPr>
          <p:cNvSpPr/>
          <p:nvPr/>
        </p:nvSpPr>
        <p:spPr>
          <a:xfrm>
            <a:off x="8542336" y="2987675"/>
            <a:ext cx="2216946" cy="14614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680432E-EDD7-42A0-ACA5-575826956638}"/>
              </a:ext>
            </a:extLst>
          </p:cNvPr>
          <p:cNvSpPr/>
          <p:nvPr/>
        </p:nvSpPr>
        <p:spPr>
          <a:xfrm>
            <a:off x="6068431" y="2127552"/>
            <a:ext cx="280563" cy="718991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049D61-C536-41A4-85A2-25E5C317FAF9}"/>
              </a:ext>
            </a:extLst>
          </p:cNvPr>
          <p:cNvSpPr/>
          <p:nvPr/>
        </p:nvSpPr>
        <p:spPr>
          <a:xfrm>
            <a:off x="1286270" y="2901722"/>
            <a:ext cx="2216946" cy="14614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B77B51-EE1D-451A-A80B-4D70E69B6FEB}"/>
              </a:ext>
            </a:extLst>
          </p:cNvPr>
          <p:cNvSpPr/>
          <p:nvPr/>
        </p:nvSpPr>
        <p:spPr>
          <a:xfrm>
            <a:off x="4999036" y="2958589"/>
            <a:ext cx="2216946" cy="14614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0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C1D98CD-352A-4B6F-85C4-7C2F4F976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6595" y="117475"/>
            <a:ext cx="11290848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When in doubt, break it out </a:t>
            </a:r>
            <a:r>
              <a:rPr lang="en-US" altLang="en-US" dirty="0"/>
              <a:t>(new table that is)</a:t>
            </a:r>
          </a:p>
        </p:txBody>
      </p:sp>
      <p:sp>
        <p:nvSpPr>
          <p:cNvPr id="7171" name="Rectangle 26">
            <a:extLst>
              <a:ext uri="{FF2B5EF4-FFF2-40B4-BE49-F238E27FC236}">
                <a16:creationId xmlns:a16="http://schemas.microsoft.com/office/drawing/2014/main" id="{135A4BD5-D0C4-42D5-B9FF-B2C7572BB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6" y="1828800"/>
            <a:ext cx="3241675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2" name="Text Box 27">
            <a:extLst>
              <a:ext uri="{FF2B5EF4-FFF2-40B4-BE49-F238E27FC236}">
                <a16:creationId xmlns:a16="http://schemas.microsoft.com/office/drawing/2014/main" id="{C9AA2FA7-ABBE-4D2E-8302-C85937C84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2022476"/>
            <a:ext cx="1192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7173" name="Text Box 28">
            <a:extLst>
              <a:ext uri="{FF2B5EF4-FFF2-40B4-BE49-F238E27FC236}">
                <a16:creationId xmlns:a16="http://schemas.microsoft.com/office/drawing/2014/main" id="{B87B189E-B10C-43AE-8AE5-F1627567F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2022476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Description</a:t>
            </a:r>
          </a:p>
        </p:txBody>
      </p:sp>
      <p:sp>
        <p:nvSpPr>
          <p:cNvPr id="7174" name="Line 32">
            <a:extLst>
              <a:ext uri="{FF2B5EF4-FFF2-40B4-BE49-F238E27FC236}">
                <a16:creationId xmlns:a16="http://schemas.microsoft.com/office/drawing/2014/main" id="{B30040A2-F9F3-4F91-AF55-8DD8FF729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1188" y="18288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36">
            <a:extLst>
              <a:ext uri="{FF2B5EF4-FFF2-40B4-BE49-F238E27FC236}">
                <a16:creationId xmlns:a16="http://schemas.microsoft.com/office/drawing/2014/main" id="{DAE689C3-F72A-46B4-B9A9-69A7B0E1D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4688" y="2506663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38">
            <a:extLst>
              <a:ext uri="{FF2B5EF4-FFF2-40B4-BE49-F238E27FC236}">
                <a16:creationId xmlns:a16="http://schemas.microsoft.com/office/drawing/2014/main" id="{E779BC04-8373-4D8B-AD96-D0C5D9E98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2688" y="1524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41">
            <a:extLst>
              <a:ext uri="{FF2B5EF4-FFF2-40B4-BE49-F238E27FC236}">
                <a16:creationId xmlns:a16="http://schemas.microsoft.com/office/drawing/2014/main" id="{4204B3FC-8E81-4765-BCC1-FBBC05E84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4338" y="3276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42">
            <a:extLst>
              <a:ext uri="{FF2B5EF4-FFF2-40B4-BE49-F238E27FC236}">
                <a16:creationId xmlns:a16="http://schemas.microsoft.com/office/drawing/2014/main" id="{532EDEBB-6F54-4E60-9D0B-0C3A4B8BD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2100" y="1524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45">
            <a:extLst>
              <a:ext uri="{FF2B5EF4-FFF2-40B4-BE49-F238E27FC236}">
                <a16:creationId xmlns:a16="http://schemas.microsoft.com/office/drawing/2014/main" id="{6E29E149-E7B5-4CF9-82D5-F24B2D770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4750" y="1536700"/>
            <a:ext cx="1670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Rectangle 48">
            <a:extLst>
              <a:ext uri="{FF2B5EF4-FFF2-40B4-BE49-F238E27FC236}">
                <a16:creationId xmlns:a16="http://schemas.microsoft.com/office/drawing/2014/main" id="{565C39CE-39F0-4704-B1BD-AFFD8C62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6" y="3581400"/>
            <a:ext cx="5222875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1" name="Line 49">
            <a:extLst>
              <a:ext uri="{FF2B5EF4-FFF2-40B4-BE49-F238E27FC236}">
                <a16:creationId xmlns:a16="http://schemas.microsoft.com/office/drawing/2014/main" id="{D942C791-8448-401F-B2DE-57FD97AB4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50">
            <a:extLst>
              <a:ext uri="{FF2B5EF4-FFF2-40B4-BE49-F238E27FC236}">
                <a16:creationId xmlns:a16="http://schemas.microsoft.com/office/drawing/2014/main" id="{14EA5874-CE3D-4EF3-BB37-1BF281FBC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276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51">
            <a:extLst>
              <a:ext uri="{FF2B5EF4-FFF2-40B4-BE49-F238E27FC236}">
                <a16:creationId xmlns:a16="http://schemas.microsoft.com/office/drawing/2014/main" id="{95149C71-5389-424B-AC0A-00D5AE50F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1" y="3295650"/>
            <a:ext cx="343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Text Box 52">
            <a:extLst>
              <a:ext uri="{FF2B5EF4-FFF2-40B4-BE49-F238E27FC236}">
                <a16:creationId xmlns:a16="http://schemas.microsoft.com/office/drawing/2014/main" id="{4B5862B5-C605-405E-92CA-6C34424EF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3765551"/>
            <a:ext cx="1192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7185" name="Line 53">
            <a:extLst>
              <a:ext uri="{FF2B5EF4-FFF2-40B4-BE49-F238E27FC236}">
                <a16:creationId xmlns:a16="http://schemas.microsoft.com/office/drawing/2014/main" id="{189A1A4D-1352-4E2A-9E3F-07CCE053A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5638" y="4249738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54">
            <a:extLst>
              <a:ext uri="{FF2B5EF4-FFF2-40B4-BE49-F238E27FC236}">
                <a16:creationId xmlns:a16="http://schemas.microsoft.com/office/drawing/2014/main" id="{AC57F6C8-C458-43BD-95D7-53A1CEE22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0075" y="3581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Text Box 29">
            <a:extLst>
              <a:ext uri="{FF2B5EF4-FFF2-40B4-BE49-F238E27FC236}">
                <a16:creationId xmlns:a16="http://schemas.microsoft.com/office/drawing/2014/main" id="{A51C9BB1-F559-4CFA-B30A-D7053CFD7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926" y="3768726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7188" name="Line 37">
            <a:extLst>
              <a:ext uri="{FF2B5EF4-FFF2-40B4-BE49-F238E27FC236}">
                <a16:creationId xmlns:a16="http://schemas.microsoft.com/office/drawing/2014/main" id="{11B5A572-EA8E-4456-8994-A169F1FDC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6614" y="4249738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Text Box 31">
            <a:extLst>
              <a:ext uri="{FF2B5EF4-FFF2-40B4-BE49-F238E27FC236}">
                <a16:creationId xmlns:a16="http://schemas.microsoft.com/office/drawing/2014/main" id="{628C3184-69E1-4029-9EDB-A59B11546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900" y="376872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UnitCost</a:t>
            </a:r>
          </a:p>
        </p:txBody>
      </p:sp>
      <p:sp>
        <p:nvSpPr>
          <p:cNvPr id="7190" name="Line 35">
            <a:extLst>
              <a:ext uri="{FF2B5EF4-FFF2-40B4-BE49-F238E27FC236}">
                <a16:creationId xmlns:a16="http://schemas.microsoft.com/office/drawing/2014/main" id="{C9C7C19F-7FC9-41CA-94D4-24F2339B6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7338" y="3581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Rectangle 55">
            <a:extLst>
              <a:ext uri="{FF2B5EF4-FFF2-40B4-BE49-F238E27FC236}">
                <a16:creationId xmlns:a16="http://schemas.microsoft.com/office/drawing/2014/main" id="{8E1D38DD-1938-498D-96A2-BCA63F56A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5410200"/>
            <a:ext cx="3733800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2" name="Line 56">
            <a:extLst>
              <a:ext uri="{FF2B5EF4-FFF2-40B4-BE49-F238E27FC236}">
                <a16:creationId xmlns:a16="http://schemas.microsoft.com/office/drawing/2014/main" id="{E490D356-DD32-48D6-A61D-87BC26C6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8038" y="5105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57">
            <a:extLst>
              <a:ext uri="{FF2B5EF4-FFF2-40B4-BE49-F238E27FC236}">
                <a16:creationId xmlns:a16="http://schemas.microsoft.com/office/drawing/2014/main" id="{742491AD-D599-4D6B-A73E-828338303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0113" y="5105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58">
            <a:extLst>
              <a:ext uri="{FF2B5EF4-FFF2-40B4-BE49-F238E27FC236}">
                <a16:creationId xmlns:a16="http://schemas.microsoft.com/office/drawing/2014/main" id="{515C76A4-A043-4AE1-8DFE-960DDDE4B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18100"/>
            <a:ext cx="1404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Text Box 59">
            <a:extLst>
              <a:ext uri="{FF2B5EF4-FFF2-40B4-BE49-F238E27FC236}">
                <a16:creationId xmlns:a16="http://schemas.microsoft.com/office/drawing/2014/main" id="{4D3F00E1-0886-4E90-9E61-DA70250D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6" y="5597526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7196" name="Line 60">
            <a:extLst>
              <a:ext uri="{FF2B5EF4-FFF2-40B4-BE49-F238E27FC236}">
                <a16:creationId xmlns:a16="http://schemas.microsoft.com/office/drawing/2014/main" id="{2FDBFBFD-9058-468D-821D-B07A87BFE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776" y="6078538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33">
            <a:extLst>
              <a:ext uri="{FF2B5EF4-FFF2-40B4-BE49-F238E27FC236}">
                <a16:creationId xmlns:a16="http://schemas.microsoft.com/office/drawing/2014/main" id="{42909822-526A-4881-8CBD-7D44EBB95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4313" y="54102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Text Box 30">
            <a:extLst>
              <a:ext uri="{FF2B5EF4-FFF2-40B4-BE49-F238E27FC236}">
                <a16:creationId xmlns:a16="http://schemas.microsoft.com/office/drawing/2014/main" id="{AD539FC7-D8E9-4F3D-B023-5C1A4AE9A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989" y="5594351"/>
            <a:ext cx="795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City</a:t>
            </a:r>
          </a:p>
        </p:txBody>
      </p:sp>
      <p:sp>
        <p:nvSpPr>
          <p:cNvPr id="7199" name="Line 61">
            <a:extLst>
              <a:ext uri="{FF2B5EF4-FFF2-40B4-BE49-F238E27FC236}">
                <a16:creationId xmlns:a16="http://schemas.microsoft.com/office/drawing/2014/main" id="{4C0652C0-61D2-4FD4-82FE-06C33F52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4750" y="2751138"/>
            <a:ext cx="0" cy="838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Line 62">
            <a:extLst>
              <a:ext uri="{FF2B5EF4-FFF2-40B4-BE49-F238E27FC236}">
                <a16:creationId xmlns:a16="http://schemas.microsoft.com/office/drawing/2014/main" id="{27EBA52E-D341-45F4-AF5A-C126F3BCD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4013" y="4792663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63">
            <a:extLst>
              <a:ext uri="{FF2B5EF4-FFF2-40B4-BE49-F238E27FC236}">
                <a16:creationId xmlns:a16="http://schemas.microsoft.com/office/drawing/2014/main" id="{D55EAAE0-4290-456D-9C38-C8DA0B257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1" y="4800600"/>
            <a:ext cx="13493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Line 64">
            <a:extLst>
              <a:ext uri="{FF2B5EF4-FFF2-40B4-BE49-F238E27FC236}">
                <a16:creationId xmlns:a16="http://schemas.microsoft.com/office/drawing/2014/main" id="{9728E189-CB17-46CA-88BC-B6C60E1090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9100" y="4483100"/>
            <a:ext cx="0" cy="33813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Text Box 65">
            <a:extLst>
              <a:ext uri="{FF2B5EF4-FFF2-40B4-BE49-F238E27FC236}">
                <a16:creationId xmlns:a16="http://schemas.microsoft.com/office/drawing/2014/main" id="{487D5086-F184-4846-B815-5E6A9CBB8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8" y="2006601"/>
            <a:ext cx="855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/>
              <a:t>Part</a:t>
            </a:r>
          </a:p>
        </p:txBody>
      </p:sp>
      <p:sp>
        <p:nvSpPr>
          <p:cNvPr id="7204" name="Text Box 66">
            <a:extLst>
              <a:ext uri="{FF2B5EF4-FFF2-40B4-BE49-F238E27FC236}">
                <a16:creationId xmlns:a16="http://schemas.microsoft.com/office/drawing/2014/main" id="{DE9FCCC9-2EED-45DC-BE75-7AC48FC35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5588001"/>
            <a:ext cx="1330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/>
              <a:t>Vendor</a:t>
            </a:r>
          </a:p>
        </p:txBody>
      </p:sp>
      <p:sp>
        <p:nvSpPr>
          <p:cNvPr id="7205" name="Text Box 67">
            <a:extLst>
              <a:ext uri="{FF2B5EF4-FFF2-40B4-BE49-F238E27FC236}">
                <a16:creationId xmlns:a16="http://schemas.microsoft.com/office/drawing/2014/main" id="{679C0C3C-1125-4E88-BDA8-462DEB641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3759201"/>
            <a:ext cx="1370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/>
              <a:t>Catalog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50931-2932-4EE4-BA2D-F3865A804649}"/>
              </a:ext>
            </a:extLst>
          </p:cNvPr>
          <p:cNvSpPr txBox="1"/>
          <p:nvPr/>
        </p:nvSpPr>
        <p:spPr>
          <a:xfrm>
            <a:off x="1340609" y="3814143"/>
            <a:ext cx="10279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synonym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45AA1A1-A11F-4328-9355-812C25E59E66}"/>
              </a:ext>
            </a:extLst>
          </p:cNvPr>
          <p:cNvSpPr/>
          <p:nvPr/>
        </p:nvSpPr>
        <p:spPr>
          <a:xfrm>
            <a:off x="4204892" y="1407167"/>
            <a:ext cx="3423444" cy="170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2BCC7-42B3-41BB-99F9-3624299D16F3}"/>
              </a:ext>
            </a:extLst>
          </p:cNvPr>
          <p:cNvSpPr/>
          <p:nvPr/>
        </p:nvSpPr>
        <p:spPr>
          <a:xfrm>
            <a:off x="4373166" y="5097463"/>
            <a:ext cx="3423444" cy="170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715D5C5-8308-4A94-92D6-DBF86B45650D}"/>
              </a:ext>
            </a:extLst>
          </p:cNvPr>
          <p:cNvSpPr/>
          <p:nvPr/>
        </p:nvSpPr>
        <p:spPr>
          <a:xfrm>
            <a:off x="3878264" y="3138487"/>
            <a:ext cx="6057306" cy="18970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>
            <a:extLst>
              <a:ext uri="{FF2B5EF4-FFF2-40B4-BE49-F238E27FC236}">
                <a16:creationId xmlns:a16="http://schemas.microsoft.com/office/drawing/2014/main" id="{D091E4F1-553A-43D5-913D-B1143D2D6D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46EC87-FA24-4565-8718-C27C279819F9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B2C562A-4287-436A-8639-D72EB0F8C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/>
              <a:t>Transitive</a:t>
            </a:r>
            <a:r>
              <a:rPr lang="en-US" altLang="en-US" dirty="0"/>
              <a:t> Dependency (</a:t>
            </a:r>
            <a:r>
              <a:rPr lang="en-US" altLang="en-US" dirty="0">
                <a:solidFill>
                  <a:srgbClr val="FF0000"/>
                </a:solidFill>
              </a:rPr>
              <a:t>non-key</a:t>
            </a:r>
            <a:r>
              <a:rPr lang="en-US" altLang="en-US" dirty="0"/>
              <a:t> attribute)</a:t>
            </a:r>
            <a:br>
              <a:rPr lang="en-US" altLang="en-US" dirty="0"/>
            </a:br>
            <a:r>
              <a:rPr lang="en-US" altLang="en-US" dirty="0"/>
              <a:t>“double arrow problem”</a:t>
            </a:r>
          </a:p>
        </p:txBody>
      </p:sp>
      <p:grpSp>
        <p:nvGrpSpPr>
          <p:cNvPr id="48133" name="Group 4">
            <a:extLst>
              <a:ext uri="{FF2B5EF4-FFF2-40B4-BE49-F238E27FC236}">
                <a16:creationId xmlns:a16="http://schemas.microsoft.com/office/drawing/2014/main" id="{1D4090AE-FE4A-4F84-8CBD-80E939407906}"/>
              </a:ext>
            </a:extLst>
          </p:cNvPr>
          <p:cNvGrpSpPr>
            <a:grpSpLocks/>
          </p:cNvGrpSpPr>
          <p:nvPr/>
        </p:nvGrpSpPr>
        <p:grpSpPr bwMode="auto">
          <a:xfrm>
            <a:off x="3065499" y="2256542"/>
            <a:ext cx="4389438" cy="1155700"/>
            <a:chOff x="1490" y="2344"/>
            <a:chExt cx="2765" cy="728"/>
          </a:xfrm>
          <a:noFill/>
        </p:grpSpPr>
        <p:sp>
          <p:nvSpPr>
            <p:cNvPr id="48153" name="Rectangle 5">
              <a:extLst>
                <a:ext uri="{FF2B5EF4-FFF2-40B4-BE49-F238E27FC236}">
                  <a16:creationId xmlns:a16="http://schemas.microsoft.com/office/drawing/2014/main" id="{8653F3A3-B9A9-4613-89CE-50E7DF9E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" y="2544"/>
              <a:ext cx="921" cy="52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EmpID</a:t>
              </a:r>
            </a:p>
          </p:txBody>
        </p:sp>
        <p:sp>
          <p:nvSpPr>
            <p:cNvPr id="48154" name="Rectangle 6">
              <a:extLst>
                <a:ext uri="{FF2B5EF4-FFF2-40B4-BE49-F238E27FC236}">
                  <a16:creationId xmlns:a16="http://schemas.microsoft.com/office/drawing/2014/main" id="{FC2751A9-7837-4498-A2E3-3E84E3697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2544"/>
              <a:ext cx="921" cy="52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CourseTitle</a:t>
              </a:r>
            </a:p>
          </p:txBody>
        </p:sp>
        <p:sp>
          <p:nvSpPr>
            <p:cNvPr id="48155" name="Line 7">
              <a:extLst>
                <a:ext uri="{FF2B5EF4-FFF2-40B4-BE49-F238E27FC236}">
                  <a16:creationId xmlns:a16="http://schemas.microsoft.com/office/drawing/2014/main" id="{15F4BE45-EB7F-4F32-88F0-852B25972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3" y="2902"/>
              <a:ext cx="513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8156" name="Line 8">
              <a:extLst>
                <a:ext uri="{FF2B5EF4-FFF2-40B4-BE49-F238E27FC236}">
                  <a16:creationId xmlns:a16="http://schemas.microsoft.com/office/drawing/2014/main" id="{2012432D-B86B-4EF8-87AE-812A45020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2906"/>
              <a:ext cx="816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8157" name="Rectangle 9">
              <a:extLst>
                <a:ext uri="{FF2B5EF4-FFF2-40B4-BE49-F238E27FC236}">
                  <a16:creationId xmlns:a16="http://schemas.microsoft.com/office/drawing/2014/main" id="{53BB3836-6BA4-4917-8ACD-617951697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544"/>
              <a:ext cx="921" cy="52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Date</a:t>
              </a:r>
            </a:p>
            <a:p>
              <a:pPr algn="ctr">
                <a:defRPr/>
              </a:pPr>
              <a:r>
                <a:rPr lang="en-US" b="1" dirty="0"/>
                <a:t>Completed</a:t>
              </a:r>
            </a:p>
          </p:txBody>
        </p:sp>
        <p:sp>
          <p:nvSpPr>
            <p:cNvPr id="48158" name="Line 10">
              <a:extLst>
                <a:ext uri="{FF2B5EF4-FFF2-40B4-BE49-F238E27FC236}">
                  <a16:creationId xmlns:a16="http://schemas.microsoft.com/office/drawing/2014/main" id="{BA159AA4-AE53-4C79-8001-F3BB5D3A7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6" y="2352"/>
              <a:ext cx="0" cy="19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8159" name="Line 11">
              <a:extLst>
                <a:ext uri="{FF2B5EF4-FFF2-40B4-BE49-F238E27FC236}">
                  <a16:creationId xmlns:a16="http://schemas.microsoft.com/office/drawing/2014/main" id="{2A0E0595-F442-4FBC-A573-0B57879D92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352"/>
              <a:ext cx="0" cy="19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8160" name="Line 12">
              <a:extLst>
                <a:ext uri="{FF2B5EF4-FFF2-40B4-BE49-F238E27FC236}">
                  <a16:creationId xmlns:a16="http://schemas.microsoft.com/office/drawing/2014/main" id="{29347076-4C18-4F0C-A9F1-A6420E790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2" y="2356"/>
              <a:ext cx="1846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8161" name="Line 13">
              <a:extLst>
                <a:ext uri="{FF2B5EF4-FFF2-40B4-BE49-F238E27FC236}">
                  <a16:creationId xmlns:a16="http://schemas.microsoft.com/office/drawing/2014/main" id="{245B92D0-FE7E-491E-9ABF-8E5AD5B4E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344"/>
              <a:ext cx="0" cy="19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68615" name="Line 15">
            <a:extLst>
              <a:ext uri="{FF2B5EF4-FFF2-40B4-BE49-F238E27FC236}">
                <a16:creationId xmlns:a16="http://schemas.microsoft.com/office/drawing/2014/main" id="{64C82D42-E7F8-42E5-833C-4D9931D24287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3735411" y="3423354"/>
            <a:ext cx="0" cy="3691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37" name="Group 17">
            <a:extLst>
              <a:ext uri="{FF2B5EF4-FFF2-40B4-BE49-F238E27FC236}">
                <a16:creationId xmlns:a16="http://schemas.microsoft.com/office/drawing/2014/main" id="{0D3AD7FE-2104-46E4-BED4-8775AD5A38BD}"/>
              </a:ext>
            </a:extLst>
          </p:cNvPr>
          <p:cNvGrpSpPr>
            <a:grpSpLocks/>
          </p:cNvGrpSpPr>
          <p:nvPr/>
        </p:nvGrpSpPr>
        <p:grpSpPr bwMode="auto">
          <a:xfrm>
            <a:off x="3047243" y="3536950"/>
            <a:ext cx="5843587" cy="1416050"/>
            <a:chOff x="1043" y="3140"/>
            <a:chExt cx="3681" cy="892"/>
          </a:xfrm>
          <a:noFill/>
        </p:grpSpPr>
        <p:grpSp>
          <p:nvGrpSpPr>
            <p:cNvPr id="48139" name="Group 18">
              <a:extLst>
                <a:ext uri="{FF2B5EF4-FFF2-40B4-BE49-F238E27FC236}">
                  <a16:creationId xmlns:a16="http://schemas.microsoft.com/office/drawing/2014/main" id="{3F2FC369-8B17-4262-A240-32923E2B84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3" y="3315"/>
              <a:ext cx="3681" cy="717"/>
              <a:chOff x="1043" y="3315"/>
              <a:chExt cx="3681" cy="717"/>
            </a:xfrm>
            <a:grpFill/>
          </p:grpSpPr>
          <p:sp>
            <p:nvSpPr>
              <p:cNvPr id="48143" name="Rectangle 19">
                <a:extLst>
                  <a:ext uri="{FF2B5EF4-FFF2-40B4-BE49-F238E27FC236}">
                    <a16:creationId xmlns:a16="http://schemas.microsoft.com/office/drawing/2014/main" id="{E5334009-4CC6-4C30-A243-492702414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3315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 dirty="0"/>
                  <a:t>EmpName</a:t>
                </a:r>
              </a:p>
            </p:txBody>
          </p:sp>
          <p:sp>
            <p:nvSpPr>
              <p:cNvPr id="48144" name="Rectangle 20">
                <a:extLst>
                  <a:ext uri="{FF2B5EF4-FFF2-40B4-BE49-F238E27FC236}">
                    <a16:creationId xmlns:a16="http://schemas.microsoft.com/office/drawing/2014/main" id="{12CA3341-8E98-4124-8581-FC2A661E9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5" y="3315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/>
                  <a:t>DeptName</a:t>
                </a:r>
              </a:p>
            </p:txBody>
          </p:sp>
          <p:sp>
            <p:nvSpPr>
              <p:cNvPr id="48145" name="Rectangle 21">
                <a:extLst>
                  <a:ext uri="{FF2B5EF4-FFF2-40B4-BE49-F238E27FC236}">
                    <a16:creationId xmlns:a16="http://schemas.microsoft.com/office/drawing/2014/main" id="{E93EF6AA-4B0D-4A75-A441-EA8A32ACD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15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/>
                  <a:t>DeptPhone</a:t>
                </a:r>
              </a:p>
            </p:txBody>
          </p:sp>
          <p:sp>
            <p:nvSpPr>
              <p:cNvPr id="48146" name="Line 22">
                <a:extLst>
                  <a:ext uri="{FF2B5EF4-FFF2-40B4-BE49-F238E27FC236}">
                    <a16:creationId xmlns:a16="http://schemas.microsoft.com/office/drawing/2014/main" id="{849897A3-D598-4D3D-8697-B98FCA90F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5" y="3840"/>
                <a:ext cx="0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8147" name="Line 23">
                <a:extLst>
                  <a:ext uri="{FF2B5EF4-FFF2-40B4-BE49-F238E27FC236}">
                    <a16:creationId xmlns:a16="http://schemas.microsoft.com/office/drawing/2014/main" id="{10EAC055-2A95-492D-9436-7ED388001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4021"/>
                <a:ext cx="2736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8148" name="Line 24">
                <a:extLst>
                  <a:ext uri="{FF2B5EF4-FFF2-40B4-BE49-F238E27FC236}">
                    <a16:creationId xmlns:a16="http://schemas.microsoft.com/office/drawing/2014/main" id="{F9782CBB-1E36-4ABA-A09A-8BABF641C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3" y="3840"/>
                <a:ext cx="0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8149" name="Line 25">
                <a:extLst>
                  <a:ext uri="{FF2B5EF4-FFF2-40B4-BE49-F238E27FC236}">
                    <a16:creationId xmlns:a16="http://schemas.microsoft.com/office/drawing/2014/main" id="{34E0185C-D1C9-4CBF-827A-A0DA1512FA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3836"/>
                <a:ext cx="0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8150" name="Line 26">
                <a:extLst>
                  <a:ext uri="{FF2B5EF4-FFF2-40B4-BE49-F238E27FC236}">
                    <a16:creationId xmlns:a16="http://schemas.microsoft.com/office/drawing/2014/main" id="{E4181E22-DD57-4F51-9546-36D6A96A5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7" y="3840"/>
                <a:ext cx="0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8151" name="Rectangle 27">
                <a:extLst>
                  <a:ext uri="{FF2B5EF4-FFF2-40B4-BE49-F238E27FC236}">
                    <a16:creationId xmlns:a16="http://schemas.microsoft.com/office/drawing/2014/main" id="{3B0A2129-6C1A-4864-AFB7-AD0C9FB14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" y="3316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 dirty="0"/>
                  <a:t>EmpID</a:t>
                </a:r>
              </a:p>
            </p:txBody>
          </p:sp>
          <p:sp>
            <p:nvSpPr>
              <p:cNvPr id="48152" name="Line 28">
                <a:extLst>
                  <a:ext uri="{FF2B5EF4-FFF2-40B4-BE49-F238E27FC236}">
                    <a16:creationId xmlns:a16="http://schemas.microsoft.com/office/drawing/2014/main" id="{7C634113-23E7-4D72-97B7-CD3271DBA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6" y="3670"/>
                <a:ext cx="513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48140" name="Line 29">
              <a:extLst>
                <a:ext uri="{FF2B5EF4-FFF2-40B4-BE49-F238E27FC236}">
                  <a16:creationId xmlns:a16="http://schemas.microsoft.com/office/drawing/2014/main" id="{F3F5E8CA-6B65-43A9-8E1D-41167511C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7" y="3142"/>
              <a:ext cx="0" cy="17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8141" name="Line 30">
              <a:extLst>
                <a:ext uri="{FF2B5EF4-FFF2-40B4-BE49-F238E27FC236}">
                  <a16:creationId xmlns:a16="http://schemas.microsoft.com/office/drawing/2014/main" id="{595A8665-987F-46C1-B44D-643DB5345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146"/>
              <a:ext cx="923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8142" name="Line 31">
              <a:extLst>
                <a:ext uri="{FF2B5EF4-FFF2-40B4-BE49-F238E27FC236}">
                  <a16:creationId xmlns:a16="http://schemas.microsoft.com/office/drawing/2014/main" id="{4CCAD8CE-AF8E-4652-ABAD-856A1C6AB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" y="3140"/>
              <a:ext cx="0" cy="17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44400B47-4981-4266-952C-5E1466BC97C5}"/>
              </a:ext>
            </a:extLst>
          </p:cNvPr>
          <p:cNvSpPr/>
          <p:nvPr/>
        </p:nvSpPr>
        <p:spPr>
          <a:xfrm rot="10800000">
            <a:off x="8274882" y="3513139"/>
            <a:ext cx="1231895" cy="2794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Box 6">
            <a:extLst>
              <a:ext uri="{FF2B5EF4-FFF2-40B4-BE49-F238E27FC236}">
                <a16:creationId xmlns:a16="http://schemas.microsoft.com/office/drawing/2014/main" id="{74B256A4-EC45-46B5-98F6-C75326D68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369" y="3423354"/>
            <a:ext cx="762000" cy="40011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2NF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204C380-EE71-4C87-BD95-1FDDFD651598}"/>
              </a:ext>
            </a:extLst>
          </p:cNvPr>
          <p:cNvSpPr/>
          <p:nvPr/>
        </p:nvSpPr>
        <p:spPr>
          <a:xfrm>
            <a:off x="5846859" y="3710691"/>
            <a:ext cx="3423444" cy="1141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>
            <a:extLst>
              <a:ext uri="{FF2B5EF4-FFF2-40B4-BE49-F238E27FC236}">
                <a16:creationId xmlns:a16="http://schemas.microsoft.com/office/drawing/2014/main" id="{B9D0CE09-4865-4C8C-BC57-780F4821C0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D6A981-F5B0-4F19-B73D-1DD621B7BB06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C068CFCF-4951-4E5F-BE47-DE363760C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3343" y="365125"/>
            <a:ext cx="11224579" cy="132556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When in doubt, break it out </a:t>
            </a:r>
            <a:r>
              <a:rPr lang="en-US" altLang="en-US" dirty="0"/>
              <a:t>(new table that is)</a:t>
            </a:r>
          </a:p>
        </p:txBody>
      </p:sp>
      <p:sp>
        <p:nvSpPr>
          <p:cNvPr id="71685" name="Text Box 6">
            <a:extLst>
              <a:ext uri="{FF2B5EF4-FFF2-40B4-BE49-F238E27FC236}">
                <a16:creationId xmlns:a16="http://schemas.microsoft.com/office/drawing/2014/main" id="{CDD4BB54-65A7-43CD-A631-CE9483EC5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369" y="3423354"/>
            <a:ext cx="762000" cy="40011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3NF</a:t>
            </a:r>
          </a:p>
        </p:txBody>
      </p:sp>
      <p:grpSp>
        <p:nvGrpSpPr>
          <p:cNvPr id="51206" name="Group 27">
            <a:extLst>
              <a:ext uri="{FF2B5EF4-FFF2-40B4-BE49-F238E27FC236}">
                <a16:creationId xmlns:a16="http://schemas.microsoft.com/office/drawing/2014/main" id="{4C3ABC72-6530-47A9-B149-0D3EE2E8E8B2}"/>
              </a:ext>
            </a:extLst>
          </p:cNvPr>
          <p:cNvGrpSpPr>
            <a:grpSpLocks/>
          </p:cNvGrpSpPr>
          <p:nvPr/>
        </p:nvGrpSpPr>
        <p:grpSpPr bwMode="auto">
          <a:xfrm>
            <a:off x="3901281" y="4489450"/>
            <a:ext cx="2919412" cy="1116013"/>
            <a:chOff x="1499" y="2976"/>
            <a:chExt cx="1839" cy="703"/>
          </a:xfrm>
          <a:noFill/>
        </p:grpSpPr>
        <p:grpSp>
          <p:nvGrpSpPr>
            <p:cNvPr id="51222" name="Group 8">
              <a:extLst>
                <a:ext uri="{FF2B5EF4-FFF2-40B4-BE49-F238E27FC236}">
                  <a16:creationId xmlns:a16="http://schemas.microsoft.com/office/drawing/2014/main" id="{DF7791DF-A26C-4D4D-A0A3-FD76F17393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9" y="3151"/>
              <a:ext cx="1839" cy="528"/>
              <a:chOff x="1499" y="3399"/>
              <a:chExt cx="1839" cy="528"/>
            </a:xfrm>
            <a:grpFill/>
          </p:grpSpPr>
          <p:sp>
            <p:nvSpPr>
              <p:cNvPr id="51226" name="Rectangle 9">
                <a:extLst>
                  <a:ext uri="{FF2B5EF4-FFF2-40B4-BE49-F238E27FC236}">
                    <a16:creationId xmlns:a16="http://schemas.microsoft.com/office/drawing/2014/main" id="{136CE205-9121-4A90-B8B6-D57F259BD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9" y="3399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/>
                  <a:t>DeptName</a:t>
                </a:r>
              </a:p>
            </p:txBody>
          </p:sp>
          <p:sp>
            <p:nvSpPr>
              <p:cNvPr id="51227" name="Rectangle 10">
                <a:extLst>
                  <a:ext uri="{FF2B5EF4-FFF2-40B4-BE49-F238E27FC236}">
                    <a16:creationId xmlns:a16="http://schemas.microsoft.com/office/drawing/2014/main" id="{77B84A1F-5E93-48FD-BEA9-90FB895E5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3399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/>
                  <a:t>DeptPhone</a:t>
                </a:r>
              </a:p>
            </p:txBody>
          </p:sp>
          <p:sp>
            <p:nvSpPr>
              <p:cNvPr id="51228" name="Line 11">
                <a:extLst>
                  <a:ext uri="{FF2B5EF4-FFF2-40B4-BE49-F238E27FC236}">
                    <a16:creationId xmlns:a16="http://schemas.microsoft.com/office/drawing/2014/main" id="{BC93A22B-3047-460D-9AB0-29146E93E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9" y="3754"/>
                <a:ext cx="720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51223" name="Line 12">
              <a:extLst>
                <a:ext uri="{FF2B5EF4-FFF2-40B4-BE49-F238E27FC236}">
                  <a16:creationId xmlns:a16="http://schemas.microsoft.com/office/drawing/2014/main" id="{7D8DD4A2-F18E-40D4-B3AA-8CA220850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976"/>
              <a:ext cx="0" cy="17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1224" name="Line 13">
              <a:extLst>
                <a:ext uri="{FF2B5EF4-FFF2-40B4-BE49-F238E27FC236}">
                  <a16:creationId xmlns:a16="http://schemas.microsoft.com/office/drawing/2014/main" id="{158205C7-DA10-45A7-9F25-4DFB719A8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6" y="2986"/>
              <a:ext cx="774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1225" name="Line 14">
              <a:extLst>
                <a:ext uri="{FF2B5EF4-FFF2-40B4-BE49-F238E27FC236}">
                  <a16:creationId xmlns:a16="http://schemas.microsoft.com/office/drawing/2014/main" id="{09560674-8DEB-426C-A6FE-325B0990E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976"/>
              <a:ext cx="0" cy="17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51208" name="Group 30">
            <a:extLst>
              <a:ext uri="{FF2B5EF4-FFF2-40B4-BE49-F238E27FC236}">
                <a16:creationId xmlns:a16="http://schemas.microsoft.com/office/drawing/2014/main" id="{EA7F8D41-0BD3-44CB-AA60-B7DFD3595F83}"/>
              </a:ext>
            </a:extLst>
          </p:cNvPr>
          <p:cNvGrpSpPr>
            <a:grpSpLocks/>
          </p:cNvGrpSpPr>
          <p:nvPr/>
        </p:nvGrpSpPr>
        <p:grpSpPr bwMode="auto">
          <a:xfrm>
            <a:off x="3894930" y="3022600"/>
            <a:ext cx="4389438" cy="1155700"/>
            <a:chOff x="1490" y="2056"/>
            <a:chExt cx="2765" cy="728"/>
          </a:xfrm>
          <a:noFill/>
        </p:grpSpPr>
        <p:grpSp>
          <p:nvGrpSpPr>
            <p:cNvPr id="51213" name="Group 29">
              <a:extLst>
                <a:ext uri="{FF2B5EF4-FFF2-40B4-BE49-F238E27FC236}">
                  <a16:creationId xmlns:a16="http://schemas.microsoft.com/office/drawing/2014/main" id="{0F914C48-C2FD-4945-9E17-2329085FEE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0" y="2056"/>
              <a:ext cx="2765" cy="728"/>
              <a:chOff x="1490" y="2056"/>
              <a:chExt cx="2765" cy="728"/>
            </a:xfrm>
            <a:grpFill/>
          </p:grpSpPr>
          <p:sp>
            <p:nvSpPr>
              <p:cNvPr id="51215" name="Rectangle 18">
                <a:extLst>
                  <a:ext uri="{FF2B5EF4-FFF2-40B4-BE49-F238E27FC236}">
                    <a16:creationId xmlns:a16="http://schemas.microsoft.com/office/drawing/2014/main" id="{89BC435F-F47D-4EFC-9A2C-F8BEC48DE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" y="2256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 dirty="0"/>
                  <a:t>EmpID</a:t>
                </a:r>
              </a:p>
            </p:txBody>
          </p:sp>
          <p:sp>
            <p:nvSpPr>
              <p:cNvPr id="51216" name="Rectangle 19">
                <a:extLst>
                  <a:ext uri="{FF2B5EF4-FFF2-40B4-BE49-F238E27FC236}">
                    <a16:creationId xmlns:a16="http://schemas.microsoft.com/office/drawing/2014/main" id="{CD573BDF-C064-40FE-B46C-1312A65F4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" y="2256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 dirty="0"/>
                  <a:t>EmpName</a:t>
                </a:r>
              </a:p>
            </p:txBody>
          </p:sp>
          <p:sp>
            <p:nvSpPr>
              <p:cNvPr id="51217" name="Line 20">
                <a:extLst>
                  <a:ext uri="{FF2B5EF4-FFF2-40B4-BE49-F238E27FC236}">
                    <a16:creationId xmlns:a16="http://schemas.microsoft.com/office/drawing/2014/main" id="{9DB72E2B-04A1-4B61-AECF-DA86735E8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3" y="2614"/>
                <a:ext cx="513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51218" name="Rectangle 21">
                <a:extLst>
                  <a:ext uri="{FF2B5EF4-FFF2-40B4-BE49-F238E27FC236}">
                    <a16:creationId xmlns:a16="http://schemas.microsoft.com/office/drawing/2014/main" id="{679714EE-16F9-4543-B887-296D25306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2256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/>
                  <a:t>DeptName</a:t>
                </a:r>
              </a:p>
            </p:txBody>
          </p:sp>
          <p:sp>
            <p:nvSpPr>
              <p:cNvPr id="51219" name="Line 22">
                <a:extLst>
                  <a:ext uri="{FF2B5EF4-FFF2-40B4-BE49-F238E27FC236}">
                    <a16:creationId xmlns:a16="http://schemas.microsoft.com/office/drawing/2014/main" id="{5932BE3E-7157-4FC0-892B-9A7067C8A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3" y="2064"/>
                <a:ext cx="0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51220" name="Line 23">
                <a:extLst>
                  <a:ext uri="{FF2B5EF4-FFF2-40B4-BE49-F238E27FC236}">
                    <a16:creationId xmlns:a16="http://schemas.microsoft.com/office/drawing/2014/main" id="{B7911F87-B03A-4055-BD9F-D22F31F27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2" y="2060"/>
                <a:ext cx="1846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51221" name="Line 24">
                <a:extLst>
                  <a:ext uri="{FF2B5EF4-FFF2-40B4-BE49-F238E27FC236}">
                    <a16:creationId xmlns:a16="http://schemas.microsoft.com/office/drawing/2014/main" id="{DC2F231F-36F1-41DA-9BC0-49D02F320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2" y="2056"/>
                <a:ext cx="0" cy="196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51214" name="Line 25">
              <a:extLst>
                <a:ext uri="{FF2B5EF4-FFF2-40B4-BE49-F238E27FC236}">
                  <a16:creationId xmlns:a16="http://schemas.microsoft.com/office/drawing/2014/main" id="{57FA16C3-BB6F-4AEB-8F90-06F186DCF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064"/>
              <a:ext cx="0" cy="19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71689" name="Group 31">
            <a:extLst>
              <a:ext uri="{FF2B5EF4-FFF2-40B4-BE49-F238E27FC236}">
                <a16:creationId xmlns:a16="http://schemas.microsoft.com/office/drawing/2014/main" id="{25565BAB-37B0-446B-A5ED-110386A43D37}"/>
              </a:ext>
            </a:extLst>
          </p:cNvPr>
          <p:cNvGrpSpPr>
            <a:grpSpLocks/>
          </p:cNvGrpSpPr>
          <p:nvPr/>
        </p:nvGrpSpPr>
        <p:grpSpPr bwMode="auto">
          <a:xfrm>
            <a:off x="4475956" y="4186238"/>
            <a:ext cx="3048000" cy="573087"/>
            <a:chOff x="1909" y="2781"/>
            <a:chExt cx="1920" cy="361"/>
          </a:xfrm>
        </p:grpSpPr>
        <p:sp>
          <p:nvSpPr>
            <p:cNvPr id="71690" name="Line 4">
              <a:extLst>
                <a:ext uri="{FF2B5EF4-FFF2-40B4-BE49-F238E27FC236}">
                  <a16:creationId xmlns:a16="http://schemas.microsoft.com/office/drawing/2014/main" id="{006B23B6-4EB7-4576-A374-EDEBC23023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2869" y="1938"/>
              <a:ext cx="0" cy="192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1" name="Line 5">
              <a:extLst>
                <a:ext uri="{FF2B5EF4-FFF2-40B4-BE49-F238E27FC236}">
                  <a16:creationId xmlns:a16="http://schemas.microsoft.com/office/drawing/2014/main" id="{4414EC7D-3543-4E74-B15F-B0757AF179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1925" y="2888"/>
              <a:ext cx="6" cy="25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2" name="Line 26">
              <a:extLst>
                <a:ext uri="{FF2B5EF4-FFF2-40B4-BE49-F238E27FC236}">
                  <a16:creationId xmlns:a16="http://schemas.microsoft.com/office/drawing/2014/main" id="{FC784E83-1E64-49A8-8F66-2376986CB0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3813" y="2781"/>
              <a:ext cx="0" cy="11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id="{37C11250-9C0A-409C-8227-247EFD3C010C}"/>
              </a:ext>
            </a:extLst>
          </p:cNvPr>
          <p:cNvGrpSpPr>
            <a:grpSpLocks/>
          </p:cNvGrpSpPr>
          <p:nvPr/>
        </p:nvGrpSpPr>
        <p:grpSpPr bwMode="auto">
          <a:xfrm>
            <a:off x="3883023" y="1572419"/>
            <a:ext cx="4389438" cy="1155700"/>
            <a:chOff x="1490" y="2344"/>
            <a:chExt cx="2765" cy="728"/>
          </a:xfrm>
          <a:noFill/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1B5452CD-289E-4E10-B7EE-9E3BF6C90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" y="2544"/>
              <a:ext cx="921" cy="52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EmpID</a:t>
              </a: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D1427735-9329-4D04-9FE3-B76DF511C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2544"/>
              <a:ext cx="921" cy="52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CourseTitle</a:t>
              </a:r>
            </a:p>
          </p:txBody>
        </p:sp>
        <p:sp>
          <p:nvSpPr>
            <p:cNvPr id="30" name="Line 7">
              <a:extLst>
                <a:ext uri="{FF2B5EF4-FFF2-40B4-BE49-F238E27FC236}">
                  <a16:creationId xmlns:a16="http://schemas.microsoft.com/office/drawing/2014/main" id="{B73B10F1-33A0-47E2-B67D-AEF97617E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3" y="2902"/>
              <a:ext cx="513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1" name="Line 8">
              <a:extLst>
                <a:ext uri="{FF2B5EF4-FFF2-40B4-BE49-F238E27FC236}">
                  <a16:creationId xmlns:a16="http://schemas.microsoft.com/office/drawing/2014/main" id="{88907DB3-7110-4018-9713-3E84FACF4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2906"/>
              <a:ext cx="816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16DA1E88-D4E1-4C58-AA5F-09C27A6F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544"/>
              <a:ext cx="921" cy="52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Date</a:t>
              </a:r>
            </a:p>
            <a:p>
              <a:pPr algn="ctr">
                <a:defRPr/>
              </a:pPr>
              <a:r>
                <a:rPr lang="en-US" b="1" dirty="0"/>
                <a:t>Completed</a:t>
              </a:r>
            </a:p>
          </p:txBody>
        </p:sp>
        <p:sp>
          <p:nvSpPr>
            <p:cNvPr id="33" name="Line 10">
              <a:extLst>
                <a:ext uri="{FF2B5EF4-FFF2-40B4-BE49-F238E27FC236}">
                  <a16:creationId xmlns:a16="http://schemas.microsoft.com/office/drawing/2014/main" id="{BF92E363-9ECA-4202-8274-1E042B761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6" y="2352"/>
              <a:ext cx="0" cy="19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id="{E7D82665-F567-42C8-86AC-7B9FFB13C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352"/>
              <a:ext cx="0" cy="19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id="{7DBC136A-CAA2-43D8-9A95-7E49D218F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2" y="2356"/>
              <a:ext cx="1846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6" name="Line 13">
              <a:extLst>
                <a:ext uri="{FF2B5EF4-FFF2-40B4-BE49-F238E27FC236}">
                  <a16:creationId xmlns:a16="http://schemas.microsoft.com/office/drawing/2014/main" id="{611F1C10-10D6-4749-8793-6A5FDB8A5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344"/>
              <a:ext cx="0" cy="19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37" name="Line 15">
            <a:extLst>
              <a:ext uri="{FF2B5EF4-FFF2-40B4-BE49-F238E27FC236}">
                <a16:creationId xmlns:a16="http://schemas.microsoft.com/office/drawing/2014/main" id="{E9615A99-4D4C-4B5B-8FD5-1F0F295CB31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217177" y="2728119"/>
            <a:ext cx="0" cy="6183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B823C0-32A0-4A95-BB2C-AB63005D601A}"/>
              </a:ext>
            </a:extLst>
          </p:cNvPr>
          <p:cNvSpPr/>
          <p:nvPr/>
        </p:nvSpPr>
        <p:spPr>
          <a:xfrm>
            <a:off x="3581400" y="4638676"/>
            <a:ext cx="3423444" cy="1141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4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>
            <a:extLst>
              <a:ext uri="{FF2B5EF4-FFF2-40B4-BE49-F238E27FC236}">
                <a16:creationId xmlns:a16="http://schemas.microsoft.com/office/drawing/2014/main" id="{03C3C398-170A-486F-B250-102924F5D8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4DF7BD-821C-4D4E-BBC4-A4B46970DD34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A604C9CB-F803-4E7C-9283-BF082157A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87413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Data Normalization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17A1ABC5-D94E-4D9F-A5FB-DD84EBDC7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9112" y="1252538"/>
            <a:ext cx="11171583" cy="546893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sz="3600" dirty="0"/>
              <a:t>A formal process for </a:t>
            </a:r>
            <a:r>
              <a:rPr lang="en-US" altLang="en-US" sz="3600" dirty="0">
                <a:solidFill>
                  <a:srgbClr val="0070C0"/>
                </a:solidFill>
              </a:rPr>
              <a:t>grouping attributes into tables</a:t>
            </a:r>
            <a:r>
              <a:rPr lang="en-US" altLang="en-US" sz="36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altLang="en-US" sz="3200" dirty="0"/>
              <a:t>A tool to validate and improve </a:t>
            </a:r>
            <a:r>
              <a:rPr lang="en-US" altLang="en-US" sz="3200" dirty="0">
                <a:solidFill>
                  <a:srgbClr val="0070C0"/>
                </a:solidFill>
              </a:rPr>
              <a:t>logical designs </a:t>
            </a:r>
            <a:r>
              <a:rPr lang="en-US" altLang="en-US" sz="3200" dirty="0"/>
              <a:t>so that they satisfy certain constraints to avoid unnecessary redundancy of data.</a:t>
            </a:r>
          </a:p>
          <a:p>
            <a:pPr lvl="1">
              <a:spcBef>
                <a:spcPts val="600"/>
              </a:spcBef>
            </a:pPr>
            <a:r>
              <a:rPr lang="en-US" altLang="en-US" sz="3200" dirty="0"/>
              <a:t>It can be </a:t>
            </a:r>
            <a:r>
              <a:rPr lang="en-US" altLang="en-US" sz="3200" dirty="0">
                <a:solidFill>
                  <a:srgbClr val="0070C0"/>
                </a:solidFill>
              </a:rPr>
              <a:t>used to validate the structures of any relational tables</a:t>
            </a:r>
            <a:r>
              <a:rPr lang="en-US" altLang="en-US" sz="3200" dirty="0"/>
              <a:t>, even those created through ERD conversions </a:t>
            </a:r>
            <a:r>
              <a:rPr lang="en-US" altLang="en-US" sz="3600" dirty="0"/>
              <a:t>(to double-check the design).</a:t>
            </a:r>
          </a:p>
          <a:p>
            <a:pPr>
              <a:spcBef>
                <a:spcPts val="600"/>
              </a:spcBef>
            </a:pPr>
            <a:r>
              <a:rPr lang="en-US" altLang="en-US" sz="3600" dirty="0"/>
              <a:t>The process of </a:t>
            </a:r>
            <a:r>
              <a:rPr lang="en-US" altLang="en-US" sz="3600" dirty="0">
                <a:solidFill>
                  <a:srgbClr val="0070C0"/>
                </a:solidFill>
              </a:rPr>
              <a:t>decomposing a table with </a:t>
            </a:r>
            <a:r>
              <a:rPr lang="en-US" altLang="en-US" sz="3600" i="1" dirty="0">
                <a:solidFill>
                  <a:srgbClr val="0070C0"/>
                </a:solidFill>
              </a:rPr>
              <a:t>anomalies</a:t>
            </a:r>
            <a:r>
              <a:rPr lang="en-US" altLang="en-US" sz="3600" dirty="0">
                <a:solidFill>
                  <a:srgbClr val="0070C0"/>
                </a:solidFill>
              </a:rPr>
              <a:t> into two or more, smaller</a:t>
            </a:r>
            <a:r>
              <a:rPr lang="en-US" altLang="en-US" sz="3600" dirty="0"/>
              <a:t>,  </a:t>
            </a:r>
            <a:r>
              <a:rPr lang="en-US" altLang="en-US" sz="3600" i="1" dirty="0"/>
              <a:t>well-structured</a:t>
            </a:r>
            <a:r>
              <a:rPr lang="en-US" altLang="en-US" sz="3600" dirty="0"/>
              <a:t> tables.</a:t>
            </a:r>
          </a:p>
        </p:txBody>
      </p:sp>
    </p:spTree>
    <p:extLst>
      <p:ext uri="{BB962C8B-B14F-4D97-AF65-F5344CB8AC3E}">
        <p14:creationId xmlns:p14="http://schemas.microsoft.com/office/powerpoint/2010/main" val="408906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1">
            <a:extLst>
              <a:ext uri="{FF2B5EF4-FFF2-40B4-BE49-F238E27FC236}">
                <a16:creationId xmlns:a16="http://schemas.microsoft.com/office/drawing/2014/main" id="{BF0B19BE-5CAC-48FE-A595-C679E5FC41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0B7D35-2697-4E87-AF46-BE4D5DBD5E41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62467" name="Text Box 2">
            <a:extLst>
              <a:ext uri="{FF2B5EF4-FFF2-40B4-BE49-F238E27FC236}">
                <a16:creationId xmlns:a16="http://schemas.microsoft.com/office/drawing/2014/main" id="{C3F1E735-7505-4829-AE24-3377C0257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1219200"/>
            <a:ext cx="2911475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/>
              <a:t>Steps in Normalization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4313694B-E915-48B9-A6E7-6B006CA40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8" y="3225801"/>
            <a:ext cx="3124200" cy="1323975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We will follow the typical practitioner approach of normalizing only through Third Normal Form (3NF).</a:t>
            </a:r>
          </a:p>
        </p:txBody>
      </p:sp>
      <p:sp>
        <p:nvSpPr>
          <p:cNvPr id="62469" name="Text Box 6">
            <a:extLst>
              <a:ext uri="{FF2B5EF4-FFF2-40B4-BE49-F238E27FC236}">
                <a16:creationId xmlns:a16="http://schemas.microsoft.com/office/drawing/2014/main" id="{2AFC1496-1ECD-4301-9A2F-BE03FB58C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52400"/>
            <a:ext cx="2209800" cy="609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Unnormalized</a:t>
            </a:r>
          </a:p>
        </p:txBody>
      </p:sp>
      <p:sp>
        <p:nvSpPr>
          <p:cNvPr id="62470" name="Text Box 7">
            <a:extLst>
              <a:ext uri="{FF2B5EF4-FFF2-40B4-BE49-F238E27FC236}">
                <a16:creationId xmlns:a16="http://schemas.microsoft.com/office/drawing/2014/main" id="{2D3955F3-0819-4E54-9BC8-B50CD71DF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143000"/>
            <a:ext cx="2209800" cy="609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First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Normal Form</a:t>
            </a:r>
          </a:p>
        </p:txBody>
      </p:sp>
      <p:sp>
        <p:nvSpPr>
          <p:cNvPr id="62471" name="Text Box 8">
            <a:extLst>
              <a:ext uri="{FF2B5EF4-FFF2-40B4-BE49-F238E27FC236}">
                <a16:creationId xmlns:a16="http://schemas.microsoft.com/office/drawing/2014/main" id="{2AA48AEF-084C-4444-A466-F28809647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133600"/>
            <a:ext cx="2209800" cy="609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Second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Normal Form</a:t>
            </a:r>
          </a:p>
        </p:txBody>
      </p:sp>
      <p:sp>
        <p:nvSpPr>
          <p:cNvPr id="62472" name="Text Box 9">
            <a:extLst>
              <a:ext uri="{FF2B5EF4-FFF2-40B4-BE49-F238E27FC236}">
                <a16:creationId xmlns:a16="http://schemas.microsoft.com/office/drawing/2014/main" id="{FEE7BE38-64B4-49EF-8BAC-0E91D27E7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0"/>
            <a:ext cx="2209800" cy="609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Third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Normal Form</a:t>
            </a:r>
          </a:p>
        </p:txBody>
      </p:sp>
      <p:sp>
        <p:nvSpPr>
          <p:cNvPr id="62473" name="Text Box 10">
            <a:extLst>
              <a:ext uri="{FF2B5EF4-FFF2-40B4-BE49-F238E27FC236}">
                <a16:creationId xmlns:a16="http://schemas.microsoft.com/office/drawing/2014/main" id="{69DB4410-EB56-4964-8EE3-2CD8200A5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114800"/>
            <a:ext cx="2209800" cy="609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Boyce-Codd Normal Form</a:t>
            </a:r>
          </a:p>
        </p:txBody>
      </p:sp>
      <p:sp>
        <p:nvSpPr>
          <p:cNvPr id="62474" name="Text Box 11">
            <a:extLst>
              <a:ext uri="{FF2B5EF4-FFF2-40B4-BE49-F238E27FC236}">
                <a16:creationId xmlns:a16="http://schemas.microsoft.com/office/drawing/2014/main" id="{CEE2A060-EBE0-48EE-B9BB-5A87B1F45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105400"/>
            <a:ext cx="2209800" cy="609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Fourth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Normal Form</a:t>
            </a:r>
          </a:p>
        </p:txBody>
      </p:sp>
      <p:sp>
        <p:nvSpPr>
          <p:cNvPr id="62475" name="Text Box 12">
            <a:extLst>
              <a:ext uri="{FF2B5EF4-FFF2-40B4-BE49-F238E27FC236}">
                <a16:creationId xmlns:a16="http://schemas.microsoft.com/office/drawing/2014/main" id="{B76FF770-33E3-471A-9F78-9C047A52C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6096000"/>
            <a:ext cx="2209800" cy="609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Fifth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Normal Form</a:t>
            </a:r>
          </a:p>
        </p:txBody>
      </p:sp>
      <p:sp>
        <p:nvSpPr>
          <p:cNvPr id="62476" name="Line 13">
            <a:extLst>
              <a:ext uri="{FF2B5EF4-FFF2-40B4-BE49-F238E27FC236}">
                <a16:creationId xmlns:a16="http://schemas.microsoft.com/office/drawing/2014/main" id="{0DE5A8A2-C996-4442-9373-45D7ED63F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7025" y="762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5">
            <a:extLst>
              <a:ext uri="{FF2B5EF4-FFF2-40B4-BE49-F238E27FC236}">
                <a16:creationId xmlns:a16="http://schemas.microsoft.com/office/drawing/2014/main" id="{DE4391D5-96CD-44ED-9084-43BF58ECF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3850" y="1752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6">
            <a:extLst>
              <a:ext uri="{FF2B5EF4-FFF2-40B4-BE49-F238E27FC236}">
                <a16:creationId xmlns:a16="http://schemas.microsoft.com/office/drawing/2014/main" id="{5AE6BA42-979A-4F34-A681-77D6F3F07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3850" y="2743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17">
            <a:extLst>
              <a:ext uri="{FF2B5EF4-FFF2-40B4-BE49-F238E27FC236}">
                <a16:creationId xmlns:a16="http://schemas.microsoft.com/office/drawing/2014/main" id="{EA5D1E53-40A3-488B-A013-DDFE19726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3850" y="3733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Line 18">
            <a:extLst>
              <a:ext uri="{FF2B5EF4-FFF2-40B4-BE49-F238E27FC236}">
                <a16:creationId xmlns:a16="http://schemas.microsoft.com/office/drawing/2014/main" id="{61678EA2-474D-4BAF-9496-D7452C419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3850" y="4724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Line 19">
            <a:extLst>
              <a:ext uri="{FF2B5EF4-FFF2-40B4-BE49-F238E27FC236}">
                <a16:creationId xmlns:a16="http://schemas.microsoft.com/office/drawing/2014/main" id="{AF4BC1E7-E3FF-4EDE-8AAF-6A0E1323D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3850" y="5715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Line 20">
            <a:extLst>
              <a:ext uri="{FF2B5EF4-FFF2-40B4-BE49-F238E27FC236}">
                <a16:creationId xmlns:a16="http://schemas.microsoft.com/office/drawing/2014/main" id="{10369D45-CE09-4B85-8DA2-920041AF7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86200"/>
            <a:ext cx="3581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3" name="Oval 21">
            <a:extLst>
              <a:ext uri="{FF2B5EF4-FFF2-40B4-BE49-F238E27FC236}">
                <a16:creationId xmlns:a16="http://schemas.microsoft.com/office/drawing/2014/main" id="{050F61FC-6F1E-441F-B506-10933357B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73075"/>
            <a:ext cx="2133600" cy="88265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/>
              <a:t>remove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/>
              <a:t>multivalued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/>
              <a:t>attributes</a:t>
            </a:r>
          </a:p>
        </p:txBody>
      </p:sp>
      <p:sp>
        <p:nvSpPr>
          <p:cNvPr id="62484" name="Line 22">
            <a:extLst>
              <a:ext uri="{FF2B5EF4-FFF2-40B4-BE49-F238E27FC236}">
                <a16:creationId xmlns:a16="http://schemas.microsoft.com/office/drawing/2014/main" id="{4CB84380-6847-4EC7-9C78-610711E19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91440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5" name="Oval 26">
            <a:extLst>
              <a:ext uri="{FF2B5EF4-FFF2-40B4-BE49-F238E27FC236}">
                <a16:creationId xmlns:a16="http://schemas.microsoft.com/office/drawing/2014/main" id="{A3468E05-DC41-4252-9D1C-AC38E98E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455738"/>
            <a:ext cx="2133600" cy="88265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/>
              <a:t>remove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/>
              <a:t>partial functional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/>
              <a:t>dependencies</a:t>
            </a:r>
          </a:p>
        </p:txBody>
      </p:sp>
      <p:sp>
        <p:nvSpPr>
          <p:cNvPr id="62486" name="Line 27">
            <a:extLst>
              <a:ext uri="{FF2B5EF4-FFF2-40B4-BE49-F238E27FC236}">
                <a16:creationId xmlns:a16="http://schemas.microsoft.com/office/drawing/2014/main" id="{DBA53842-D5B3-42BA-9BC6-604EEDF50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897063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7" name="Oval 28">
            <a:extLst>
              <a:ext uri="{FF2B5EF4-FFF2-40B4-BE49-F238E27FC236}">
                <a16:creationId xmlns:a16="http://schemas.microsoft.com/office/drawing/2014/main" id="{9905684D-7BEE-4B97-A1C0-F9BB7B547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446338"/>
            <a:ext cx="2133600" cy="88265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/>
              <a:t>remove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/>
              <a:t>transitive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/>
              <a:t>dependencies</a:t>
            </a:r>
          </a:p>
        </p:txBody>
      </p:sp>
      <p:sp>
        <p:nvSpPr>
          <p:cNvPr id="62488" name="Line 29">
            <a:extLst>
              <a:ext uri="{FF2B5EF4-FFF2-40B4-BE49-F238E27FC236}">
                <a16:creationId xmlns:a16="http://schemas.microsoft.com/office/drawing/2014/main" id="{B1DA34D9-239C-4B2E-BB3D-DE13048F3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887663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8039-5241-4702-9292-ADC79F8A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Dependencies (within the table itself)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7135-9B1B-41DF-AFEE-89A830304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825625"/>
            <a:ext cx="11118574" cy="466725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Functional</a:t>
            </a:r>
            <a:r>
              <a:rPr lang="en-US" sz="4000" dirty="0"/>
              <a:t> (2</a:t>
            </a:r>
            <a:r>
              <a:rPr lang="en-US" sz="4000" baseline="30000" dirty="0"/>
              <a:t>nd</a:t>
            </a:r>
            <a:r>
              <a:rPr lang="en-US" sz="4000" dirty="0"/>
              <a:t> NF)</a:t>
            </a:r>
          </a:p>
          <a:p>
            <a:pPr lvl="1"/>
            <a:r>
              <a:rPr lang="en-US" sz="3600" dirty="0"/>
              <a:t>One attribute (PK) determines all the other (non-key) attributes. </a:t>
            </a:r>
          </a:p>
          <a:p>
            <a:pPr lvl="1"/>
            <a:endParaRPr lang="en-US" sz="3600" i="1" dirty="0"/>
          </a:p>
          <a:p>
            <a:pPr lvl="1"/>
            <a:r>
              <a:rPr lang="en-US" sz="3600" i="1" dirty="0">
                <a:solidFill>
                  <a:srgbClr val="0070C0"/>
                </a:solidFill>
              </a:rPr>
              <a:t>Partial</a:t>
            </a:r>
            <a:r>
              <a:rPr lang="en-US" sz="3600" dirty="0"/>
              <a:t> Functional - a </a:t>
            </a:r>
            <a:r>
              <a:rPr lang="en-US" sz="3600" i="1" dirty="0"/>
              <a:t>non-key attribute depends on part </a:t>
            </a:r>
            <a:r>
              <a:rPr lang="en-US" sz="3600" dirty="0"/>
              <a:t>of candidate key or compound key (CPK).</a:t>
            </a:r>
          </a:p>
          <a:p>
            <a:pPr marL="457200" lvl="1" indent="0">
              <a:buNone/>
            </a:pPr>
            <a:endParaRPr lang="en-US" sz="3600" dirty="0"/>
          </a:p>
          <a:p>
            <a:r>
              <a:rPr lang="en-US" sz="4000" dirty="0">
                <a:solidFill>
                  <a:srgbClr val="0070C0"/>
                </a:solidFill>
              </a:rPr>
              <a:t>Transitive</a:t>
            </a:r>
            <a:r>
              <a:rPr lang="en-US" sz="4000" dirty="0"/>
              <a:t> (3</a:t>
            </a:r>
            <a:r>
              <a:rPr lang="en-US" sz="4000" baseline="30000" dirty="0"/>
              <a:t>rd</a:t>
            </a:r>
            <a:r>
              <a:rPr lang="en-US" sz="4000" dirty="0"/>
              <a:t> NF)</a:t>
            </a:r>
          </a:p>
          <a:p>
            <a:pPr lvl="1"/>
            <a:r>
              <a:rPr lang="en-US" sz="3600" dirty="0"/>
              <a:t>A </a:t>
            </a:r>
            <a:r>
              <a:rPr lang="en-US" sz="3600" i="1" dirty="0"/>
              <a:t>non-key attribute </a:t>
            </a:r>
            <a:r>
              <a:rPr lang="en-US" sz="3600" dirty="0"/>
              <a:t>determines another </a:t>
            </a:r>
            <a:r>
              <a:rPr lang="en-US" sz="3600" i="1" dirty="0"/>
              <a:t>non-key attribute</a:t>
            </a:r>
            <a:r>
              <a:rPr lang="en-US" sz="3600" dirty="0"/>
              <a:t>.  </a:t>
            </a:r>
          </a:p>
          <a:p>
            <a:pPr lvl="1"/>
            <a:endParaRPr lang="en-US" sz="3600" dirty="0"/>
          </a:p>
          <a:p>
            <a:r>
              <a:rPr lang="en-US" sz="4000" dirty="0">
                <a:solidFill>
                  <a:srgbClr val="0070C0"/>
                </a:solidFill>
              </a:rPr>
              <a:t>Solution is to break out new table to pull out attributes that are creating the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20120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3D6B-552C-4DA5-B7F8-E2EEFC14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71" y="242295"/>
            <a:ext cx="11541457" cy="18153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/>
              <a:t>Functional Dependencies: (double arrow problem)</a:t>
            </a:r>
            <a:br>
              <a:rPr lang="en-US" sz="4900" dirty="0"/>
            </a:br>
            <a:r>
              <a:rPr lang="en-US" sz="4000" dirty="0"/>
              <a:t>Partial Functional (key attribute)</a:t>
            </a:r>
            <a:br>
              <a:rPr lang="en-US" sz="4000" dirty="0"/>
            </a:br>
            <a:r>
              <a:rPr lang="en-US" sz="4000" dirty="0"/>
              <a:t>Transitive (non-key attribute)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67C07-F6E2-471A-8A48-5AE42858C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61" y="2180467"/>
            <a:ext cx="11109278" cy="370171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How to handle them:</a:t>
            </a:r>
            <a:endParaRPr lang="en-US" sz="3200" dirty="0"/>
          </a:p>
          <a:p>
            <a:r>
              <a:rPr lang="en-US" dirty="0"/>
              <a:t>Follow the direction of the arrows</a:t>
            </a:r>
          </a:p>
          <a:p>
            <a:r>
              <a:rPr lang="en-US" dirty="0"/>
              <a:t>The attribute at the start of the arrow becomes the PK in the new table.</a:t>
            </a:r>
          </a:p>
          <a:p>
            <a:r>
              <a:rPr lang="en-US" dirty="0"/>
              <a:t>It leaves behind itself as a FK pointing to the PK in the new table. </a:t>
            </a:r>
          </a:p>
        </p:txBody>
      </p:sp>
    </p:spTree>
    <p:extLst>
      <p:ext uri="{BB962C8B-B14F-4D97-AF65-F5344CB8AC3E}">
        <p14:creationId xmlns:p14="http://schemas.microsoft.com/office/powerpoint/2010/main" val="385017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F6234E1-1AFE-40C7-8845-706FA7F7A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Partial Functional Dependencies PK with “double arrow problem”</a:t>
            </a:r>
          </a:p>
        </p:txBody>
      </p:sp>
      <p:sp>
        <p:nvSpPr>
          <p:cNvPr id="6147" name="Rectangle 36">
            <a:extLst>
              <a:ext uri="{FF2B5EF4-FFF2-40B4-BE49-F238E27FC236}">
                <a16:creationId xmlns:a16="http://schemas.microsoft.com/office/drawing/2014/main" id="{2BF0A181-7C31-41BE-837E-8171264F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3200400"/>
            <a:ext cx="8458200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" name="Text Box 37">
            <a:extLst>
              <a:ext uri="{FF2B5EF4-FFF2-40B4-BE49-F238E27FC236}">
                <a16:creationId xmlns:a16="http://schemas.microsoft.com/office/drawing/2014/main" id="{AC575551-1B91-487C-BF95-BF72DB7ED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3402013"/>
            <a:ext cx="1192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6149" name="Text Box 38">
            <a:extLst>
              <a:ext uri="{FF2B5EF4-FFF2-40B4-BE49-F238E27FC236}">
                <a16:creationId xmlns:a16="http://schemas.microsoft.com/office/drawing/2014/main" id="{DFBFA31B-AB6D-44C6-8723-4E6FCC2BE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3394076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Description</a:t>
            </a:r>
          </a:p>
        </p:txBody>
      </p:sp>
      <p:sp>
        <p:nvSpPr>
          <p:cNvPr id="6150" name="Text Box 39">
            <a:extLst>
              <a:ext uri="{FF2B5EF4-FFF2-40B4-BE49-F238E27FC236}">
                <a16:creationId xmlns:a16="http://schemas.microsoft.com/office/drawing/2014/main" id="{94A6A806-BE13-40A8-A697-651F3F60D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6" y="3387726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6151" name="Text Box 40">
            <a:extLst>
              <a:ext uri="{FF2B5EF4-FFF2-40B4-BE49-F238E27FC236}">
                <a16:creationId xmlns:a16="http://schemas.microsoft.com/office/drawing/2014/main" id="{6CC7ACE5-6DD7-46D4-8CC0-74F4A096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4" y="3387726"/>
            <a:ext cx="795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City</a:t>
            </a:r>
          </a:p>
        </p:txBody>
      </p:sp>
      <p:sp>
        <p:nvSpPr>
          <p:cNvPr id="6152" name="Text Box 41">
            <a:extLst>
              <a:ext uri="{FF2B5EF4-FFF2-40B4-BE49-F238E27FC236}">
                <a16:creationId xmlns:a16="http://schemas.microsoft.com/office/drawing/2014/main" id="{490193D5-C2A8-448D-8DE3-03A34F9E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5" y="338772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UnitCost</a:t>
            </a:r>
          </a:p>
        </p:txBody>
      </p:sp>
      <p:sp>
        <p:nvSpPr>
          <p:cNvPr id="6153" name="Line 42">
            <a:extLst>
              <a:ext uri="{FF2B5EF4-FFF2-40B4-BE49-F238E27FC236}">
                <a16:creationId xmlns:a16="http://schemas.microsoft.com/office/drawing/2014/main" id="{B598280A-F30C-43B2-96EA-0B00B638D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43">
            <a:extLst>
              <a:ext uri="{FF2B5EF4-FFF2-40B4-BE49-F238E27FC236}">
                <a16:creationId xmlns:a16="http://schemas.microsoft.com/office/drawing/2014/main" id="{BA955726-F527-4CBB-B6F1-1C1D7ABD5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67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44">
            <a:extLst>
              <a:ext uri="{FF2B5EF4-FFF2-40B4-BE49-F238E27FC236}">
                <a16:creationId xmlns:a16="http://schemas.microsoft.com/office/drawing/2014/main" id="{26FE863C-F842-421C-B66F-59B19EB27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89288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45">
            <a:extLst>
              <a:ext uri="{FF2B5EF4-FFF2-40B4-BE49-F238E27FC236}">
                <a16:creationId xmlns:a16="http://schemas.microsoft.com/office/drawing/2014/main" id="{21513EF8-6935-424E-9A2A-9F9DAA586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46">
            <a:extLst>
              <a:ext uri="{FF2B5EF4-FFF2-40B4-BE49-F238E27FC236}">
                <a16:creationId xmlns:a16="http://schemas.microsoft.com/office/drawing/2014/main" id="{84F33E05-5FE8-4FA6-95AA-474DA168C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6288" y="3844925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47">
            <a:extLst>
              <a:ext uri="{FF2B5EF4-FFF2-40B4-BE49-F238E27FC236}">
                <a16:creationId xmlns:a16="http://schemas.microsoft.com/office/drawing/2014/main" id="{E2E3605C-3B9E-4AC5-985B-A67F430C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9076" y="3851275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48">
            <a:extLst>
              <a:ext uri="{FF2B5EF4-FFF2-40B4-BE49-F238E27FC236}">
                <a16:creationId xmlns:a16="http://schemas.microsoft.com/office/drawing/2014/main" id="{626D7CCF-0D27-4A8D-906F-2499FC292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49">
            <a:extLst>
              <a:ext uri="{FF2B5EF4-FFF2-40B4-BE49-F238E27FC236}">
                <a16:creationId xmlns:a16="http://schemas.microsoft.com/office/drawing/2014/main" id="{9A1082F8-B79B-4C58-BBFA-82E43194E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9525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50">
            <a:extLst>
              <a:ext uri="{FF2B5EF4-FFF2-40B4-BE49-F238E27FC236}">
                <a16:creationId xmlns:a16="http://schemas.microsoft.com/office/drawing/2014/main" id="{9CD14F75-52DE-48F8-9F4F-3B6A5402C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51">
            <a:extLst>
              <a:ext uri="{FF2B5EF4-FFF2-40B4-BE49-F238E27FC236}">
                <a16:creationId xmlns:a16="http://schemas.microsoft.com/office/drawing/2014/main" id="{7CE3C286-24CF-4315-8014-9E1EECE88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2363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52">
            <a:extLst>
              <a:ext uri="{FF2B5EF4-FFF2-40B4-BE49-F238E27FC236}">
                <a16:creationId xmlns:a16="http://schemas.microsoft.com/office/drawing/2014/main" id="{327BB447-969F-402D-9D8A-4CDDC4735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263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53">
            <a:extLst>
              <a:ext uri="{FF2B5EF4-FFF2-40B4-BE49-F238E27FC236}">
                <a16:creationId xmlns:a16="http://schemas.microsoft.com/office/drawing/2014/main" id="{678F695F-A6F3-4D07-A59B-F871D4F1B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54">
            <a:extLst>
              <a:ext uri="{FF2B5EF4-FFF2-40B4-BE49-F238E27FC236}">
                <a16:creationId xmlns:a16="http://schemas.microsoft.com/office/drawing/2014/main" id="{8E69961D-8239-445E-B3E8-9AE2F7A2D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50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55">
            <a:extLst>
              <a:ext uri="{FF2B5EF4-FFF2-40B4-BE49-F238E27FC236}">
                <a16:creationId xmlns:a16="http://schemas.microsoft.com/office/drawing/2014/main" id="{01E4AD2E-A966-4854-84AB-1712DF37E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9243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56">
            <a:extLst>
              <a:ext uri="{FF2B5EF4-FFF2-40B4-BE49-F238E27FC236}">
                <a16:creationId xmlns:a16="http://schemas.microsoft.com/office/drawing/2014/main" id="{7C5436EA-7A38-4A7C-BFDB-EE2BB3090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87675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57">
            <a:extLst>
              <a:ext uri="{FF2B5EF4-FFF2-40B4-BE49-F238E27FC236}">
                <a16:creationId xmlns:a16="http://schemas.microsoft.com/office/drawing/2014/main" id="{2D47F307-00F2-44BC-9B31-AD7CA79A8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2895600"/>
            <a:ext cx="6991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1972892-CA1F-4890-9701-15D6F217BDDA}"/>
              </a:ext>
            </a:extLst>
          </p:cNvPr>
          <p:cNvSpPr/>
          <p:nvPr/>
        </p:nvSpPr>
        <p:spPr>
          <a:xfrm>
            <a:off x="3138489" y="2213113"/>
            <a:ext cx="280569" cy="7586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F6D1498-8D27-461D-A1AC-EC2909A2A231}"/>
              </a:ext>
            </a:extLst>
          </p:cNvPr>
          <p:cNvSpPr/>
          <p:nvPr/>
        </p:nvSpPr>
        <p:spPr>
          <a:xfrm>
            <a:off x="7118351" y="2213113"/>
            <a:ext cx="280563" cy="7189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6BEEE3B7-D8A9-49D2-AD77-98E372E7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19" y="3011842"/>
            <a:ext cx="762000" cy="40011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1NF</a:t>
            </a:r>
          </a:p>
        </p:txBody>
      </p:sp>
    </p:spTree>
    <p:extLst>
      <p:ext uri="{BB962C8B-B14F-4D97-AF65-F5344CB8AC3E}">
        <p14:creationId xmlns:p14="http://schemas.microsoft.com/office/powerpoint/2010/main" val="158221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F6234E1-1AFE-40C7-8845-706FA7F7A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91440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900" dirty="0"/>
              <a:t>Partial Functional Dependencies:</a:t>
            </a:r>
            <a:br>
              <a:rPr lang="en-US" altLang="en-US" dirty="0"/>
            </a:br>
            <a:r>
              <a:rPr lang="en-US" altLang="en-US" dirty="0"/>
              <a:t>“Follow the direction of the arrows”</a:t>
            </a:r>
          </a:p>
        </p:txBody>
      </p:sp>
      <p:sp>
        <p:nvSpPr>
          <p:cNvPr id="6147" name="Rectangle 36">
            <a:extLst>
              <a:ext uri="{FF2B5EF4-FFF2-40B4-BE49-F238E27FC236}">
                <a16:creationId xmlns:a16="http://schemas.microsoft.com/office/drawing/2014/main" id="{2BF0A181-7C31-41BE-837E-8171264F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3200400"/>
            <a:ext cx="8458200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" name="Text Box 37">
            <a:extLst>
              <a:ext uri="{FF2B5EF4-FFF2-40B4-BE49-F238E27FC236}">
                <a16:creationId xmlns:a16="http://schemas.microsoft.com/office/drawing/2014/main" id="{AC575551-1B91-487C-BF95-BF72DB7ED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3402013"/>
            <a:ext cx="1192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6149" name="Text Box 38">
            <a:extLst>
              <a:ext uri="{FF2B5EF4-FFF2-40B4-BE49-F238E27FC236}">
                <a16:creationId xmlns:a16="http://schemas.microsoft.com/office/drawing/2014/main" id="{DFBFA31B-AB6D-44C6-8723-4E6FCC2BE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3394076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Description</a:t>
            </a:r>
          </a:p>
        </p:txBody>
      </p:sp>
      <p:sp>
        <p:nvSpPr>
          <p:cNvPr id="6150" name="Text Box 39">
            <a:extLst>
              <a:ext uri="{FF2B5EF4-FFF2-40B4-BE49-F238E27FC236}">
                <a16:creationId xmlns:a16="http://schemas.microsoft.com/office/drawing/2014/main" id="{94A6A806-BE13-40A8-A697-651F3F60D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6" y="3387726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6151" name="Text Box 40">
            <a:extLst>
              <a:ext uri="{FF2B5EF4-FFF2-40B4-BE49-F238E27FC236}">
                <a16:creationId xmlns:a16="http://schemas.microsoft.com/office/drawing/2014/main" id="{6CC7ACE5-6DD7-46D4-8CC0-74F4A096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4" y="3387726"/>
            <a:ext cx="795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City</a:t>
            </a:r>
          </a:p>
        </p:txBody>
      </p:sp>
      <p:sp>
        <p:nvSpPr>
          <p:cNvPr id="6152" name="Text Box 41">
            <a:extLst>
              <a:ext uri="{FF2B5EF4-FFF2-40B4-BE49-F238E27FC236}">
                <a16:creationId xmlns:a16="http://schemas.microsoft.com/office/drawing/2014/main" id="{490193D5-C2A8-448D-8DE3-03A34F9E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5" y="338772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UnitCost</a:t>
            </a:r>
          </a:p>
        </p:txBody>
      </p:sp>
      <p:sp>
        <p:nvSpPr>
          <p:cNvPr id="6153" name="Line 42">
            <a:extLst>
              <a:ext uri="{FF2B5EF4-FFF2-40B4-BE49-F238E27FC236}">
                <a16:creationId xmlns:a16="http://schemas.microsoft.com/office/drawing/2014/main" id="{B598280A-F30C-43B2-96EA-0B00B638D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43">
            <a:extLst>
              <a:ext uri="{FF2B5EF4-FFF2-40B4-BE49-F238E27FC236}">
                <a16:creationId xmlns:a16="http://schemas.microsoft.com/office/drawing/2014/main" id="{BA955726-F527-4CBB-B6F1-1C1D7ABD5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67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44">
            <a:extLst>
              <a:ext uri="{FF2B5EF4-FFF2-40B4-BE49-F238E27FC236}">
                <a16:creationId xmlns:a16="http://schemas.microsoft.com/office/drawing/2014/main" id="{26FE863C-F842-421C-B66F-59B19EB27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89288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45">
            <a:extLst>
              <a:ext uri="{FF2B5EF4-FFF2-40B4-BE49-F238E27FC236}">
                <a16:creationId xmlns:a16="http://schemas.microsoft.com/office/drawing/2014/main" id="{21513EF8-6935-424E-9A2A-9F9DAA586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46">
            <a:extLst>
              <a:ext uri="{FF2B5EF4-FFF2-40B4-BE49-F238E27FC236}">
                <a16:creationId xmlns:a16="http://schemas.microsoft.com/office/drawing/2014/main" id="{84F33E05-5FE8-4FA6-95AA-474DA168C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6288" y="3844925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47">
            <a:extLst>
              <a:ext uri="{FF2B5EF4-FFF2-40B4-BE49-F238E27FC236}">
                <a16:creationId xmlns:a16="http://schemas.microsoft.com/office/drawing/2014/main" id="{E2E3605C-3B9E-4AC5-985B-A67F430C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9076" y="3851275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48">
            <a:extLst>
              <a:ext uri="{FF2B5EF4-FFF2-40B4-BE49-F238E27FC236}">
                <a16:creationId xmlns:a16="http://schemas.microsoft.com/office/drawing/2014/main" id="{626D7CCF-0D27-4A8D-906F-2499FC292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49">
            <a:extLst>
              <a:ext uri="{FF2B5EF4-FFF2-40B4-BE49-F238E27FC236}">
                <a16:creationId xmlns:a16="http://schemas.microsoft.com/office/drawing/2014/main" id="{9A1082F8-B79B-4C58-BBFA-82E43194E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9525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50">
            <a:extLst>
              <a:ext uri="{FF2B5EF4-FFF2-40B4-BE49-F238E27FC236}">
                <a16:creationId xmlns:a16="http://schemas.microsoft.com/office/drawing/2014/main" id="{9CD14F75-52DE-48F8-9F4F-3B6A5402C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51">
            <a:extLst>
              <a:ext uri="{FF2B5EF4-FFF2-40B4-BE49-F238E27FC236}">
                <a16:creationId xmlns:a16="http://schemas.microsoft.com/office/drawing/2014/main" id="{7CE3C286-24CF-4315-8014-9E1EECE88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2363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52">
            <a:extLst>
              <a:ext uri="{FF2B5EF4-FFF2-40B4-BE49-F238E27FC236}">
                <a16:creationId xmlns:a16="http://schemas.microsoft.com/office/drawing/2014/main" id="{327BB447-969F-402D-9D8A-4CDDC4735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263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53">
            <a:extLst>
              <a:ext uri="{FF2B5EF4-FFF2-40B4-BE49-F238E27FC236}">
                <a16:creationId xmlns:a16="http://schemas.microsoft.com/office/drawing/2014/main" id="{678F695F-A6F3-4D07-A59B-F871D4F1B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54">
            <a:extLst>
              <a:ext uri="{FF2B5EF4-FFF2-40B4-BE49-F238E27FC236}">
                <a16:creationId xmlns:a16="http://schemas.microsoft.com/office/drawing/2014/main" id="{8E69961D-8239-445E-B3E8-9AE2F7A2D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50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55">
            <a:extLst>
              <a:ext uri="{FF2B5EF4-FFF2-40B4-BE49-F238E27FC236}">
                <a16:creationId xmlns:a16="http://schemas.microsoft.com/office/drawing/2014/main" id="{01E4AD2E-A966-4854-84AB-1712DF37E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9243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56">
            <a:extLst>
              <a:ext uri="{FF2B5EF4-FFF2-40B4-BE49-F238E27FC236}">
                <a16:creationId xmlns:a16="http://schemas.microsoft.com/office/drawing/2014/main" id="{7C5436EA-7A38-4A7C-BFDB-EE2BB3090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87675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57">
            <a:extLst>
              <a:ext uri="{FF2B5EF4-FFF2-40B4-BE49-F238E27FC236}">
                <a16:creationId xmlns:a16="http://schemas.microsoft.com/office/drawing/2014/main" id="{2D47F307-00F2-44BC-9B31-AD7CA79A8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2895600"/>
            <a:ext cx="6991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1972892-CA1F-4890-9701-15D6F217BDDA}"/>
              </a:ext>
            </a:extLst>
          </p:cNvPr>
          <p:cNvSpPr/>
          <p:nvPr/>
        </p:nvSpPr>
        <p:spPr>
          <a:xfrm>
            <a:off x="3138489" y="2213113"/>
            <a:ext cx="280569" cy="7586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F6D1498-8D27-461D-A1AC-EC2909A2A231}"/>
              </a:ext>
            </a:extLst>
          </p:cNvPr>
          <p:cNvSpPr/>
          <p:nvPr/>
        </p:nvSpPr>
        <p:spPr>
          <a:xfrm>
            <a:off x="7118351" y="2213113"/>
            <a:ext cx="280563" cy="7189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6BEEE3B7-D8A9-49D2-AD77-98E372E7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19" y="3011842"/>
            <a:ext cx="762000" cy="40011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1NF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260292-110F-4198-9EF1-0E1ADFF48610}"/>
              </a:ext>
            </a:extLst>
          </p:cNvPr>
          <p:cNvSpPr/>
          <p:nvPr/>
        </p:nvSpPr>
        <p:spPr>
          <a:xfrm>
            <a:off x="1615282" y="2895600"/>
            <a:ext cx="3423444" cy="170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EE9C95-9F99-4DE2-8804-E723D638C7ED}"/>
              </a:ext>
            </a:extLst>
          </p:cNvPr>
          <p:cNvSpPr/>
          <p:nvPr/>
        </p:nvSpPr>
        <p:spPr>
          <a:xfrm>
            <a:off x="5178424" y="2898681"/>
            <a:ext cx="3568541" cy="170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8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F6234E1-1AFE-40C7-8845-706FA7F7A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91440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900" dirty="0"/>
              <a:t>Partial Functional Dependencies:</a:t>
            </a:r>
            <a:br>
              <a:rPr lang="en-US" altLang="en-US" dirty="0"/>
            </a:br>
            <a:r>
              <a:rPr lang="en-US" altLang="en-US" dirty="0"/>
              <a:t>“Follow the direction of the arrows”</a:t>
            </a:r>
          </a:p>
        </p:txBody>
      </p:sp>
      <p:sp>
        <p:nvSpPr>
          <p:cNvPr id="6147" name="Rectangle 36">
            <a:extLst>
              <a:ext uri="{FF2B5EF4-FFF2-40B4-BE49-F238E27FC236}">
                <a16:creationId xmlns:a16="http://schemas.microsoft.com/office/drawing/2014/main" id="{2BF0A181-7C31-41BE-837E-8171264F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3200400"/>
            <a:ext cx="8458200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" name="Text Box 37">
            <a:extLst>
              <a:ext uri="{FF2B5EF4-FFF2-40B4-BE49-F238E27FC236}">
                <a16:creationId xmlns:a16="http://schemas.microsoft.com/office/drawing/2014/main" id="{AC575551-1B91-487C-BF95-BF72DB7ED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3402013"/>
            <a:ext cx="1192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6149" name="Text Box 38">
            <a:extLst>
              <a:ext uri="{FF2B5EF4-FFF2-40B4-BE49-F238E27FC236}">
                <a16:creationId xmlns:a16="http://schemas.microsoft.com/office/drawing/2014/main" id="{DFBFA31B-AB6D-44C6-8723-4E6FCC2BE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3394076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Description</a:t>
            </a:r>
          </a:p>
        </p:txBody>
      </p:sp>
      <p:sp>
        <p:nvSpPr>
          <p:cNvPr id="6150" name="Text Box 39">
            <a:extLst>
              <a:ext uri="{FF2B5EF4-FFF2-40B4-BE49-F238E27FC236}">
                <a16:creationId xmlns:a16="http://schemas.microsoft.com/office/drawing/2014/main" id="{94A6A806-BE13-40A8-A697-651F3F60D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6" y="3387726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6151" name="Text Box 40">
            <a:extLst>
              <a:ext uri="{FF2B5EF4-FFF2-40B4-BE49-F238E27FC236}">
                <a16:creationId xmlns:a16="http://schemas.microsoft.com/office/drawing/2014/main" id="{6CC7ACE5-6DD7-46D4-8CC0-74F4A096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4" y="3387726"/>
            <a:ext cx="795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City</a:t>
            </a:r>
          </a:p>
        </p:txBody>
      </p:sp>
      <p:sp>
        <p:nvSpPr>
          <p:cNvPr id="6152" name="Text Box 41">
            <a:extLst>
              <a:ext uri="{FF2B5EF4-FFF2-40B4-BE49-F238E27FC236}">
                <a16:creationId xmlns:a16="http://schemas.microsoft.com/office/drawing/2014/main" id="{490193D5-C2A8-448D-8DE3-03A34F9E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5" y="338772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UnitCost</a:t>
            </a:r>
          </a:p>
        </p:txBody>
      </p:sp>
      <p:sp>
        <p:nvSpPr>
          <p:cNvPr id="6153" name="Line 42">
            <a:extLst>
              <a:ext uri="{FF2B5EF4-FFF2-40B4-BE49-F238E27FC236}">
                <a16:creationId xmlns:a16="http://schemas.microsoft.com/office/drawing/2014/main" id="{B598280A-F30C-43B2-96EA-0B00B638D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43">
            <a:extLst>
              <a:ext uri="{FF2B5EF4-FFF2-40B4-BE49-F238E27FC236}">
                <a16:creationId xmlns:a16="http://schemas.microsoft.com/office/drawing/2014/main" id="{BA955726-F527-4CBB-B6F1-1C1D7ABD5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67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44">
            <a:extLst>
              <a:ext uri="{FF2B5EF4-FFF2-40B4-BE49-F238E27FC236}">
                <a16:creationId xmlns:a16="http://schemas.microsoft.com/office/drawing/2014/main" id="{26FE863C-F842-421C-B66F-59B19EB27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89288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45">
            <a:extLst>
              <a:ext uri="{FF2B5EF4-FFF2-40B4-BE49-F238E27FC236}">
                <a16:creationId xmlns:a16="http://schemas.microsoft.com/office/drawing/2014/main" id="{21513EF8-6935-424E-9A2A-9F9DAA586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46">
            <a:extLst>
              <a:ext uri="{FF2B5EF4-FFF2-40B4-BE49-F238E27FC236}">
                <a16:creationId xmlns:a16="http://schemas.microsoft.com/office/drawing/2014/main" id="{84F33E05-5FE8-4FA6-95AA-474DA168C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6288" y="3844925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47">
            <a:extLst>
              <a:ext uri="{FF2B5EF4-FFF2-40B4-BE49-F238E27FC236}">
                <a16:creationId xmlns:a16="http://schemas.microsoft.com/office/drawing/2014/main" id="{E2E3605C-3B9E-4AC5-985B-A67F430C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9076" y="3851275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48">
            <a:extLst>
              <a:ext uri="{FF2B5EF4-FFF2-40B4-BE49-F238E27FC236}">
                <a16:creationId xmlns:a16="http://schemas.microsoft.com/office/drawing/2014/main" id="{626D7CCF-0D27-4A8D-906F-2499FC292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49">
            <a:extLst>
              <a:ext uri="{FF2B5EF4-FFF2-40B4-BE49-F238E27FC236}">
                <a16:creationId xmlns:a16="http://schemas.microsoft.com/office/drawing/2014/main" id="{9A1082F8-B79B-4C58-BBFA-82E43194E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9525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50">
            <a:extLst>
              <a:ext uri="{FF2B5EF4-FFF2-40B4-BE49-F238E27FC236}">
                <a16:creationId xmlns:a16="http://schemas.microsoft.com/office/drawing/2014/main" id="{9CD14F75-52DE-48F8-9F4F-3B6A5402C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51">
            <a:extLst>
              <a:ext uri="{FF2B5EF4-FFF2-40B4-BE49-F238E27FC236}">
                <a16:creationId xmlns:a16="http://schemas.microsoft.com/office/drawing/2014/main" id="{7CE3C286-24CF-4315-8014-9E1EECE88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2363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52">
            <a:extLst>
              <a:ext uri="{FF2B5EF4-FFF2-40B4-BE49-F238E27FC236}">
                <a16:creationId xmlns:a16="http://schemas.microsoft.com/office/drawing/2014/main" id="{327BB447-969F-402D-9D8A-4CDDC4735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263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53">
            <a:extLst>
              <a:ext uri="{FF2B5EF4-FFF2-40B4-BE49-F238E27FC236}">
                <a16:creationId xmlns:a16="http://schemas.microsoft.com/office/drawing/2014/main" id="{678F695F-A6F3-4D07-A59B-F871D4F1B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54">
            <a:extLst>
              <a:ext uri="{FF2B5EF4-FFF2-40B4-BE49-F238E27FC236}">
                <a16:creationId xmlns:a16="http://schemas.microsoft.com/office/drawing/2014/main" id="{8E69961D-8239-445E-B3E8-9AE2F7A2D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50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55">
            <a:extLst>
              <a:ext uri="{FF2B5EF4-FFF2-40B4-BE49-F238E27FC236}">
                <a16:creationId xmlns:a16="http://schemas.microsoft.com/office/drawing/2014/main" id="{01E4AD2E-A966-4854-84AB-1712DF37E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9243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56">
            <a:extLst>
              <a:ext uri="{FF2B5EF4-FFF2-40B4-BE49-F238E27FC236}">
                <a16:creationId xmlns:a16="http://schemas.microsoft.com/office/drawing/2014/main" id="{7C5436EA-7A38-4A7C-BFDB-EE2BB3090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87675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57">
            <a:extLst>
              <a:ext uri="{FF2B5EF4-FFF2-40B4-BE49-F238E27FC236}">
                <a16:creationId xmlns:a16="http://schemas.microsoft.com/office/drawing/2014/main" id="{2D47F307-00F2-44BC-9B31-AD7CA79A8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2895600"/>
            <a:ext cx="6991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F6D1498-8D27-461D-A1AC-EC2909A2A231}"/>
              </a:ext>
            </a:extLst>
          </p:cNvPr>
          <p:cNvSpPr/>
          <p:nvPr/>
        </p:nvSpPr>
        <p:spPr>
          <a:xfrm>
            <a:off x="7118351" y="2213113"/>
            <a:ext cx="280563" cy="7189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6BEEE3B7-D8A9-49D2-AD77-98E372E7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19" y="3011842"/>
            <a:ext cx="762000" cy="40011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1NF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EE9C95-9F99-4DE2-8804-E723D638C7ED}"/>
              </a:ext>
            </a:extLst>
          </p:cNvPr>
          <p:cNvSpPr/>
          <p:nvPr/>
        </p:nvSpPr>
        <p:spPr>
          <a:xfrm>
            <a:off x="5178424" y="2898681"/>
            <a:ext cx="3568541" cy="170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6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C1D98CD-352A-4B6F-85C4-7C2F4F976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6595" y="117475"/>
            <a:ext cx="11290848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When in doubt, break it out </a:t>
            </a:r>
            <a:r>
              <a:rPr lang="en-US" altLang="en-US" dirty="0"/>
              <a:t>(new table that is)</a:t>
            </a:r>
          </a:p>
        </p:txBody>
      </p:sp>
      <p:sp>
        <p:nvSpPr>
          <p:cNvPr id="7177" name="Line 41">
            <a:extLst>
              <a:ext uri="{FF2B5EF4-FFF2-40B4-BE49-F238E27FC236}">
                <a16:creationId xmlns:a16="http://schemas.microsoft.com/office/drawing/2014/main" id="{4204B3FC-8E81-4765-BCC1-FBBC05E84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0463" y="201535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Rectangle 48">
            <a:extLst>
              <a:ext uri="{FF2B5EF4-FFF2-40B4-BE49-F238E27FC236}">
                <a16:creationId xmlns:a16="http://schemas.microsoft.com/office/drawing/2014/main" id="{565C39CE-39F0-4704-B1BD-AFFD8C62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8251" y="2320159"/>
            <a:ext cx="5222875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1" name="Line 49">
            <a:extLst>
              <a:ext uri="{FF2B5EF4-FFF2-40B4-BE49-F238E27FC236}">
                <a16:creationId xmlns:a16="http://schemas.microsoft.com/office/drawing/2014/main" id="{D942C791-8448-401F-B2DE-57FD97AB4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925" y="201535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50">
            <a:extLst>
              <a:ext uri="{FF2B5EF4-FFF2-40B4-BE49-F238E27FC236}">
                <a16:creationId xmlns:a16="http://schemas.microsoft.com/office/drawing/2014/main" id="{14EA5874-CE3D-4EF3-BB37-1BF281FBC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2925" y="201535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51">
            <a:extLst>
              <a:ext uri="{FF2B5EF4-FFF2-40B4-BE49-F238E27FC236}">
                <a16:creationId xmlns:a16="http://schemas.microsoft.com/office/drawing/2014/main" id="{95149C71-5389-424B-AC0A-00D5AE50F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926" y="2034409"/>
            <a:ext cx="343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Text Box 52">
            <a:extLst>
              <a:ext uri="{FF2B5EF4-FFF2-40B4-BE49-F238E27FC236}">
                <a16:creationId xmlns:a16="http://schemas.microsoft.com/office/drawing/2014/main" id="{4B5862B5-C605-405E-92CA-6C34424EF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813" y="2504310"/>
            <a:ext cx="1192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7185" name="Line 53">
            <a:extLst>
              <a:ext uri="{FF2B5EF4-FFF2-40B4-BE49-F238E27FC236}">
                <a16:creationId xmlns:a16="http://schemas.microsoft.com/office/drawing/2014/main" id="{189A1A4D-1352-4E2A-9E3F-07CCE053A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1763" y="2988497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54">
            <a:extLst>
              <a:ext uri="{FF2B5EF4-FFF2-40B4-BE49-F238E27FC236}">
                <a16:creationId xmlns:a16="http://schemas.microsoft.com/office/drawing/2014/main" id="{AC57F6C8-C458-43BD-95D7-53A1CEE22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6200" y="2320159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Text Box 29">
            <a:extLst>
              <a:ext uri="{FF2B5EF4-FFF2-40B4-BE49-F238E27FC236}">
                <a16:creationId xmlns:a16="http://schemas.microsoft.com/office/drawing/2014/main" id="{A51C9BB1-F559-4CFA-B30A-D7053CFD7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051" y="2507485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7188" name="Line 37">
            <a:extLst>
              <a:ext uri="{FF2B5EF4-FFF2-40B4-BE49-F238E27FC236}">
                <a16:creationId xmlns:a16="http://schemas.microsoft.com/office/drawing/2014/main" id="{11B5A572-EA8E-4456-8994-A169F1FDC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2739" y="2988497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Text Box 31">
            <a:extLst>
              <a:ext uri="{FF2B5EF4-FFF2-40B4-BE49-F238E27FC236}">
                <a16:creationId xmlns:a16="http://schemas.microsoft.com/office/drawing/2014/main" id="{628C3184-69E1-4029-9EDB-A59B11546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9025" y="2507485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UnitCost</a:t>
            </a:r>
          </a:p>
        </p:txBody>
      </p:sp>
      <p:sp>
        <p:nvSpPr>
          <p:cNvPr id="7190" name="Line 35">
            <a:extLst>
              <a:ext uri="{FF2B5EF4-FFF2-40B4-BE49-F238E27FC236}">
                <a16:creationId xmlns:a16="http://schemas.microsoft.com/office/drawing/2014/main" id="{C9C7C19F-7FC9-41CA-94D4-24F2339B6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3463" y="2320159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Rectangle 55">
            <a:extLst>
              <a:ext uri="{FF2B5EF4-FFF2-40B4-BE49-F238E27FC236}">
                <a16:creationId xmlns:a16="http://schemas.microsoft.com/office/drawing/2014/main" id="{8E1D38DD-1938-498D-96A2-BCA63F56A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8250" y="4148959"/>
            <a:ext cx="3733800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2" name="Line 56">
            <a:extLst>
              <a:ext uri="{FF2B5EF4-FFF2-40B4-BE49-F238E27FC236}">
                <a16:creationId xmlns:a16="http://schemas.microsoft.com/office/drawing/2014/main" id="{E490D356-DD32-48D6-A61D-87BC26C6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4163" y="384415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57">
            <a:extLst>
              <a:ext uri="{FF2B5EF4-FFF2-40B4-BE49-F238E27FC236}">
                <a16:creationId xmlns:a16="http://schemas.microsoft.com/office/drawing/2014/main" id="{742491AD-D599-4D6B-A73E-828338303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6238" y="384415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58">
            <a:extLst>
              <a:ext uri="{FF2B5EF4-FFF2-40B4-BE49-F238E27FC236}">
                <a16:creationId xmlns:a16="http://schemas.microsoft.com/office/drawing/2014/main" id="{515C76A4-A043-4AE1-8DFE-960DDDE4B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3525" y="3856859"/>
            <a:ext cx="1404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Text Box 59">
            <a:extLst>
              <a:ext uri="{FF2B5EF4-FFF2-40B4-BE49-F238E27FC236}">
                <a16:creationId xmlns:a16="http://schemas.microsoft.com/office/drawing/2014/main" id="{4D3F00E1-0886-4E90-9E61-DA70250D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451" y="4336285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7196" name="Line 60">
            <a:extLst>
              <a:ext uri="{FF2B5EF4-FFF2-40B4-BE49-F238E27FC236}">
                <a16:creationId xmlns:a16="http://schemas.microsoft.com/office/drawing/2014/main" id="{2FDBFBFD-9058-468D-821D-B07A87BFE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901" y="4817297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33">
            <a:extLst>
              <a:ext uri="{FF2B5EF4-FFF2-40B4-BE49-F238E27FC236}">
                <a16:creationId xmlns:a16="http://schemas.microsoft.com/office/drawing/2014/main" id="{42909822-526A-4881-8CBD-7D44EBB95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0438" y="4148959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Text Box 30">
            <a:extLst>
              <a:ext uri="{FF2B5EF4-FFF2-40B4-BE49-F238E27FC236}">
                <a16:creationId xmlns:a16="http://schemas.microsoft.com/office/drawing/2014/main" id="{AD539FC7-D8E9-4F3D-B023-5C1A4AE9A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114" y="4333110"/>
            <a:ext cx="795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City</a:t>
            </a:r>
          </a:p>
        </p:txBody>
      </p:sp>
      <p:sp>
        <p:nvSpPr>
          <p:cNvPr id="7200" name="Line 62">
            <a:extLst>
              <a:ext uri="{FF2B5EF4-FFF2-40B4-BE49-F238E27FC236}">
                <a16:creationId xmlns:a16="http://schemas.microsoft.com/office/drawing/2014/main" id="{27EBA52E-D341-45F4-AF5A-C126F3BCD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0138" y="3531422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63">
            <a:extLst>
              <a:ext uri="{FF2B5EF4-FFF2-40B4-BE49-F238E27FC236}">
                <a16:creationId xmlns:a16="http://schemas.microsoft.com/office/drawing/2014/main" id="{D55EAAE0-4290-456D-9C38-C8DA0B257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6326" y="3539359"/>
            <a:ext cx="13493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Line 64">
            <a:extLst>
              <a:ext uri="{FF2B5EF4-FFF2-40B4-BE49-F238E27FC236}">
                <a16:creationId xmlns:a16="http://schemas.microsoft.com/office/drawing/2014/main" id="{9728E189-CB17-46CA-88BC-B6C60E1090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5225" y="3221859"/>
            <a:ext cx="0" cy="33813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4" name="Text Box 66">
            <a:extLst>
              <a:ext uri="{FF2B5EF4-FFF2-40B4-BE49-F238E27FC236}">
                <a16:creationId xmlns:a16="http://schemas.microsoft.com/office/drawing/2014/main" id="{DE9FCCC9-2EED-45DC-BE75-7AC48FC35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4526" y="4326760"/>
            <a:ext cx="1330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/>
              <a:t>Vendor</a:t>
            </a:r>
          </a:p>
        </p:txBody>
      </p:sp>
      <p:sp>
        <p:nvSpPr>
          <p:cNvPr id="7205" name="Text Box 67">
            <a:extLst>
              <a:ext uri="{FF2B5EF4-FFF2-40B4-BE49-F238E27FC236}">
                <a16:creationId xmlns:a16="http://schemas.microsoft.com/office/drawing/2014/main" id="{679C0C3C-1125-4E88-BDA8-462DEB641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4526" y="2497960"/>
            <a:ext cx="1370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/>
              <a:t>Catalog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50931-2932-4EE4-BA2D-F3865A804649}"/>
              </a:ext>
            </a:extLst>
          </p:cNvPr>
          <p:cNvSpPr txBox="1"/>
          <p:nvPr/>
        </p:nvSpPr>
        <p:spPr>
          <a:xfrm>
            <a:off x="1466734" y="2552902"/>
            <a:ext cx="10279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synonym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2BCC7-42B3-41BB-99F9-3624299D16F3}"/>
              </a:ext>
            </a:extLst>
          </p:cNvPr>
          <p:cNvSpPr/>
          <p:nvPr/>
        </p:nvSpPr>
        <p:spPr>
          <a:xfrm>
            <a:off x="4499291" y="3836222"/>
            <a:ext cx="3423444" cy="170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5C90F2-7597-4A12-AE5E-F19E10F788F3}"/>
              </a:ext>
            </a:extLst>
          </p:cNvPr>
          <p:cNvSpPr/>
          <p:nvPr/>
        </p:nvSpPr>
        <p:spPr>
          <a:xfrm>
            <a:off x="5796675" y="2123926"/>
            <a:ext cx="2098674" cy="12630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418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Tahoma</vt:lpstr>
      <vt:lpstr>Times New Roman</vt:lpstr>
      <vt:lpstr>Office Theme</vt:lpstr>
      <vt:lpstr>Normalization</vt:lpstr>
      <vt:lpstr>Data Normalization</vt:lpstr>
      <vt:lpstr>PowerPoint Presentation</vt:lpstr>
      <vt:lpstr>Dependencies (within the table itself)</vt:lpstr>
      <vt:lpstr>Functional Dependencies: (double arrow problem) Partial Functional (key attribute) Transitive (non-key attribute)</vt:lpstr>
      <vt:lpstr>Partial Functional Dependencies PK with “double arrow problem”</vt:lpstr>
      <vt:lpstr>Partial Functional Dependencies: “Follow the direction of the arrows”</vt:lpstr>
      <vt:lpstr>Partial Functional Dependencies: “Follow the direction of the arrows”</vt:lpstr>
      <vt:lpstr>When in doubt, break it out (new table that is)</vt:lpstr>
      <vt:lpstr>Partial Functional Dependencies: “Follow the direction of the arrows”</vt:lpstr>
      <vt:lpstr>When in doubt, break it out (new table that is)</vt:lpstr>
      <vt:lpstr>Partial Functional Dependencies: “The remaining attributes left behind”</vt:lpstr>
      <vt:lpstr>When in doubt, break it out (new table that is)</vt:lpstr>
      <vt:lpstr>Transitive Dependency (non-key attribute) “double arrow problem”</vt:lpstr>
      <vt:lpstr>When in doubt, break it out (new table that is)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Harvey Hyman</dc:creator>
  <cp:lastModifiedBy>Harvey Hyman</cp:lastModifiedBy>
  <cp:revision>15</cp:revision>
  <dcterms:created xsi:type="dcterms:W3CDTF">2018-09-05T18:56:23Z</dcterms:created>
  <dcterms:modified xsi:type="dcterms:W3CDTF">2019-04-04T00:20:37Z</dcterms:modified>
</cp:coreProperties>
</file>