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1" r:id="rId2"/>
    <p:sldId id="390" r:id="rId3"/>
    <p:sldId id="444" r:id="rId4"/>
    <p:sldId id="445" r:id="rId5"/>
    <p:sldId id="448" r:id="rId6"/>
    <p:sldId id="447" r:id="rId7"/>
    <p:sldId id="446" r:id="rId8"/>
    <p:sldId id="432" r:id="rId9"/>
    <p:sldId id="318" r:id="rId10"/>
    <p:sldId id="319" r:id="rId11"/>
    <p:sldId id="323" r:id="rId12"/>
    <p:sldId id="324" r:id="rId13"/>
    <p:sldId id="326" r:id="rId14"/>
    <p:sldId id="426" r:id="rId15"/>
    <p:sldId id="336" r:id="rId16"/>
    <p:sldId id="433" r:id="rId17"/>
    <p:sldId id="339" r:id="rId18"/>
    <p:sldId id="406" r:id="rId19"/>
    <p:sldId id="443" r:id="rId20"/>
    <p:sldId id="407" r:id="rId21"/>
    <p:sldId id="403" r:id="rId22"/>
    <p:sldId id="408" r:id="rId23"/>
    <p:sldId id="404" r:id="rId24"/>
    <p:sldId id="410" r:id="rId25"/>
    <p:sldId id="434" r:id="rId26"/>
    <p:sldId id="392" r:id="rId27"/>
    <p:sldId id="43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94B05-D0CC-43B8-A241-F18BA3ED934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6C27-0A7E-42BA-95CD-222BC6FA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5E99-FCF4-49AE-B8DD-EE2E710E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9BC5-1C28-453A-970A-431E912A9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8FA-9FA2-4510-8874-4B256673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B628-936C-4637-A0F9-33EDE6E6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41AB-BEBE-4882-9B0E-34A7A67B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ED38-3FE2-4276-A77B-9B5B32DD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CD6B-B141-44C6-ABCF-EC0AE887E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1AB0-B71A-4397-8516-1EE6BDF7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F343-76F8-4C7D-8E24-6C25F77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F6AA-608D-4E59-B367-2033550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0E5-A725-46BA-9D9C-A7B638CD7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7F5F-52C8-4BB0-81FE-7AAE1805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96BB-8A23-440C-A59F-78D22854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B8BA-046A-4A63-86EE-F3D4BC8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F874-8F68-4434-BED4-363475E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533-C5FF-43D6-B297-949FDB00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B7B0-495C-43AB-A93A-B1A3F132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5B1C-40C0-4A57-8E66-EFAC56FF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6EC0-316D-48E8-9D84-93372B60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4893-6FD5-466D-A9F7-D6429AFC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9424-5C84-42EF-9835-F6C39A3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46F8-4CEF-47C9-8A59-ADEB704D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0DA9-A215-49CC-9568-C6D1EC9B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E0EC-E07C-4EEC-88EF-2575571E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0EE3-E13B-4CC4-95BC-1AE43FF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17FB-3865-4366-98B5-C86CAA00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3BF1-20F4-4E63-A423-6509746DA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4A6F-E7CB-4B4E-BC5C-406FB3AE0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D217-C015-4AD2-B397-6960C590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F220-3B90-4BEE-A7D9-C0FDB7B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770EA-09C3-4535-B601-F97B5A9D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C4E-5DAA-4A27-A333-EA0964B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8082-CFBD-46CB-B923-3FA7E567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054BF-36BF-48F1-94D1-E08C9911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F4F2B-7E72-41DD-A13D-3383B2EA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35F40-3409-4580-B67B-A27F1296F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32A8C-5A41-4460-B76A-9BF24311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22A5F-2C2F-4B09-AD08-35A6818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367B6-0C46-4D21-ACD2-AEF7E717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3723-5B27-4874-B7CE-601CF03D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57A0-8A33-4899-A6D9-B28A824B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550E2-4523-439C-BBC6-CB8FC69F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5EF41-6204-4774-8FE8-B1E8181B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F0AFC-E188-42DA-8B8F-3744815F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C0CE3-C5CB-4966-9A6E-A55E3AE4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3712-D33F-4BE3-9E59-3352D54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95F-91A7-4A39-8353-E3D0A65F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3CBC-7C83-44E9-988D-5AA9564E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E3F7-93B1-488C-8D5D-6241B210F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C93C-2293-4B93-8635-D73A171E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0280-B121-4216-9233-101DD819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96BA-FBB9-4AD6-855F-2E070EE2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7C63-C5DE-4045-9282-97F8F0C9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6295D-009F-4DC8-B2BD-F71B5B3B6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5C67-9990-49BE-A14A-02291C29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01DB6-4742-4816-871B-A5DE0379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0BA3-4066-48F5-BBAB-125F777B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1EE5-3EB9-49CE-BD68-97C3F60E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E673A-670F-497B-A6D8-B3C6BE94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AFC1-6161-4113-AFA9-F73DD81A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DA31-4A9D-4B31-8311-5111EA42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BAF2-F4ED-40C4-A2F6-933FFC2071F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1617-A4A9-4CB5-9547-C460422C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B591-B0E9-4E41-8462-523FA4D7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BD1-0CED-41AA-B7E9-86DDC2D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5BEA-8DC4-499D-8FBA-9DF71F70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Converting</a:t>
            </a:r>
          </a:p>
          <a:p>
            <a:r>
              <a:rPr lang="en-US" sz="3200" dirty="0"/>
              <a:t>Transitioning</a:t>
            </a:r>
          </a:p>
          <a:p>
            <a:r>
              <a:rPr lang="en-US" sz="3200" dirty="0"/>
              <a:t>Mapping</a:t>
            </a:r>
          </a:p>
          <a:p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Just remember to go step by step and you will be fine</a:t>
            </a:r>
          </a:p>
        </p:txBody>
      </p:sp>
    </p:spTree>
    <p:extLst>
      <p:ext uri="{BB962C8B-B14F-4D97-AF65-F5344CB8AC3E}">
        <p14:creationId xmlns:p14="http://schemas.microsoft.com/office/powerpoint/2010/main" val="64429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DA334D7F-1D9E-4543-A4AF-30E8434DA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A8F1A-81DF-4944-B709-C119DEC1915D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19459" name="Text Box 26">
            <a:extLst>
              <a:ext uri="{FF2B5EF4-FFF2-40B4-BE49-F238E27FC236}">
                <a16:creationId xmlns:a16="http://schemas.microsoft.com/office/drawing/2014/main" id="{C42E4DE1-16C0-4D00-A14C-69740407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4" y="3810000"/>
            <a:ext cx="33289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/>
              <a:t>(b) Two resulting tables</a:t>
            </a:r>
          </a:p>
        </p:txBody>
      </p:sp>
      <p:sp>
        <p:nvSpPr>
          <p:cNvPr id="19460" name="Text Box 27">
            <a:extLst>
              <a:ext uri="{FF2B5EF4-FFF2-40B4-BE49-F238E27FC236}">
                <a16:creationId xmlns:a16="http://schemas.microsoft.com/office/drawing/2014/main" id="{C7A83893-F711-4203-A08D-58CBE1DD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839" y="6002407"/>
            <a:ext cx="1998663" cy="707886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Note the </a:t>
            </a:r>
            <a:r>
              <a:rPr lang="en-US" altLang="en-US" sz="2000" u="sng" dirty="0">
                <a:latin typeface="Tahoma" panose="020B0604030504040204" pitchFamily="34" charset="0"/>
              </a:rPr>
              <a:t>CPK</a:t>
            </a:r>
            <a:r>
              <a:rPr lang="en-US" altLang="en-US" sz="2000" dirty="0">
                <a:latin typeface="Tahoma" panose="020B0604030504040204" pitchFamily="34" charset="0"/>
              </a:rPr>
              <a:t> in this table.</a:t>
            </a:r>
          </a:p>
        </p:txBody>
      </p:sp>
      <p:sp>
        <p:nvSpPr>
          <p:cNvPr id="19461" name="Text Box 44">
            <a:extLst>
              <a:ext uri="{FF2B5EF4-FFF2-40B4-BE49-F238E27FC236}">
                <a16:creationId xmlns:a16="http://schemas.microsoft.com/office/drawing/2014/main" id="{5DC3667F-BDA2-4754-AB5A-9D8E2279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0"/>
            <a:ext cx="480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Mapping a Multivalued Attribute</a:t>
            </a:r>
          </a:p>
        </p:txBody>
      </p:sp>
      <p:sp>
        <p:nvSpPr>
          <p:cNvPr id="19462" name="Text Box 45">
            <a:extLst>
              <a:ext uri="{FF2B5EF4-FFF2-40B4-BE49-F238E27FC236}">
                <a16:creationId xmlns:a16="http://schemas.microsoft.com/office/drawing/2014/main" id="{3B08096C-773E-45AE-90C2-3B4AD761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9" y="461964"/>
            <a:ext cx="81295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EMPLOYEE entity with Skill </a:t>
            </a:r>
            <a:r>
              <a:rPr lang="en-US" altLang="en-US" sz="2200" b="1" dirty="0">
                <a:solidFill>
                  <a:srgbClr val="00B0F0"/>
                </a:solidFill>
              </a:rPr>
              <a:t>multivalued</a:t>
            </a:r>
            <a:r>
              <a:rPr lang="en-US" altLang="en-US" sz="2200" b="1" dirty="0"/>
              <a:t> attribute</a:t>
            </a:r>
          </a:p>
        </p:txBody>
      </p:sp>
      <p:graphicFrame>
        <p:nvGraphicFramePr>
          <p:cNvPr id="19463" name="Object 52" descr="Pink tissue paper">
            <a:extLst>
              <a:ext uri="{FF2B5EF4-FFF2-40B4-BE49-F238E27FC236}">
                <a16:creationId xmlns:a16="http://schemas.microsoft.com/office/drawing/2014/main" id="{6C22BEB1-6FBF-424A-8555-50C4857D4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2601" y="1104901"/>
          <a:ext cx="357187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Visio" r:id="rId3" imgW="1301191" imgH="900989" progId="Visio.Drawing.11">
                  <p:embed/>
                </p:oleObj>
              </mc:Choice>
              <mc:Fallback>
                <p:oleObj name="Visio" r:id="rId3" imgW="1301191" imgH="900989" progId="Visio.Drawing.11">
                  <p:embed/>
                  <p:pic>
                    <p:nvPicPr>
                      <p:cNvPr id="19463" name="Object 52" descr="Pink tissue paper">
                        <a:extLst>
                          <a:ext uri="{FF2B5EF4-FFF2-40B4-BE49-F238E27FC236}">
                            <a16:creationId xmlns:a16="http://schemas.microsoft.com/office/drawing/2014/main" id="{6C22BEB1-6FBF-424A-8555-50C4857D4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1" y="1104901"/>
                        <a:ext cx="357187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3" descr="Pink tissue paper">
            <a:extLst>
              <a:ext uri="{FF2B5EF4-FFF2-40B4-BE49-F238E27FC236}">
                <a16:creationId xmlns:a16="http://schemas.microsoft.com/office/drawing/2014/main" id="{3A409557-E0ED-418D-8BAB-E97DD52BF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4333876"/>
          <a:ext cx="60960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Visio" r:id="rId5" imgW="3030931" imgH="1202131" progId="Visio.Drawing.11">
                  <p:embed/>
                </p:oleObj>
              </mc:Choice>
              <mc:Fallback>
                <p:oleObj name="Visio" r:id="rId5" imgW="3030931" imgH="1202131" progId="Visio.Drawing.11">
                  <p:embed/>
                  <p:pic>
                    <p:nvPicPr>
                      <p:cNvPr id="19464" name="Object 53" descr="Pink tissue paper">
                        <a:extLst>
                          <a:ext uri="{FF2B5EF4-FFF2-40B4-BE49-F238E27FC236}">
                            <a16:creationId xmlns:a16="http://schemas.microsoft.com/office/drawing/2014/main" id="{3A409557-E0ED-418D-8BAB-E97DD52B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333876"/>
                        <a:ext cx="60960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5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8D446166-4A45-4733-B98E-B77D3C76B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F8D83-F9D3-4D7C-8CA8-822E66104D0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25DAEE-9F50-43E6-B9DB-99FA8748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36965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Transforming ERDs into Schemas – “Mapping”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FF0000"/>
                </a:solidFill>
              </a:rPr>
              <a:t>THIS IS THE REASON CARDINALITY and OPTIONALITY MATTERS</a:t>
            </a:r>
            <a:endParaRPr lang="en-US" altLang="en-US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3FA048-9FAE-4869-B76F-F9E0F99E0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0836965" cy="51673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Step 2: Map </a:t>
            </a:r>
            <a:r>
              <a:rPr lang="en-US" altLang="en-US" dirty="0">
                <a:solidFill>
                  <a:srgbClr val="FF0000"/>
                </a:solidFill>
              </a:rPr>
              <a:t>Binary</a:t>
            </a:r>
            <a:r>
              <a:rPr lang="en-US" altLang="en-US" dirty="0">
                <a:solidFill>
                  <a:srgbClr val="0000CC"/>
                </a:solidFill>
              </a:rPr>
              <a:t> Relationships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</a:rPr>
              <a:t>One-to-Many</a:t>
            </a:r>
            <a:r>
              <a:rPr lang="en-US" altLang="en-US" dirty="0"/>
              <a:t>:  Primary key on the </a:t>
            </a:r>
            <a:r>
              <a:rPr lang="en-US" altLang="en-US" b="1" i="1" dirty="0"/>
              <a:t>one</a:t>
            </a:r>
            <a:r>
              <a:rPr lang="en-US" altLang="en-US" b="1" dirty="0"/>
              <a:t> side becomes a foreign key on the </a:t>
            </a:r>
            <a:r>
              <a:rPr lang="en-US" altLang="en-US" b="1" i="1" dirty="0"/>
              <a:t>many</a:t>
            </a:r>
            <a:r>
              <a:rPr lang="en-US" altLang="en-US" b="1" dirty="0"/>
              <a:t> </a:t>
            </a:r>
            <a:r>
              <a:rPr lang="en-US" altLang="en-US" dirty="0"/>
              <a:t>side.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</a:rPr>
              <a:t>Many-to-Many</a:t>
            </a:r>
            <a:r>
              <a:rPr lang="en-US" altLang="en-US" dirty="0"/>
              <a:t>:  Break out to new table (association entity);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the primary key of the new table is </a:t>
            </a:r>
            <a:r>
              <a:rPr lang="en-US" altLang="en-US" sz="2400" i="1" u="sng" dirty="0"/>
              <a:t>typically</a:t>
            </a:r>
            <a:r>
              <a:rPr lang="en-US" altLang="en-US" sz="2400" dirty="0"/>
              <a:t> a CPK comprised of the primary keys of the tables from</a:t>
            </a:r>
            <a:r>
              <a:rPr lang="en-US" altLang="en-US" sz="2800" dirty="0"/>
              <a:t> </a:t>
            </a:r>
            <a:r>
              <a:rPr lang="en-US" altLang="en-US" sz="2400" dirty="0"/>
              <a:t>the</a:t>
            </a:r>
            <a:r>
              <a:rPr lang="en-US" altLang="en-US" sz="2800" dirty="0"/>
              <a:t> </a:t>
            </a:r>
            <a:r>
              <a:rPr lang="en-US" altLang="en-US" sz="2400" dirty="0"/>
              <a:t>two</a:t>
            </a:r>
            <a:r>
              <a:rPr lang="en-US" altLang="en-US" sz="2800" dirty="0"/>
              <a:t> </a:t>
            </a:r>
            <a:r>
              <a:rPr lang="en-US" altLang="en-US" sz="2400" dirty="0"/>
              <a:t>entities</a:t>
            </a:r>
            <a:r>
              <a:rPr lang="en-US" altLang="en-US" sz="2800" dirty="0"/>
              <a:t> </a:t>
            </a:r>
            <a:r>
              <a:rPr lang="en-US" altLang="en-US" sz="2400" dirty="0"/>
              <a:t>involved</a:t>
            </a:r>
            <a:r>
              <a:rPr lang="en-US" altLang="en-US" sz="2800" dirty="0"/>
              <a:t> </a:t>
            </a:r>
            <a:r>
              <a:rPr lang="en-US" altLang="en-US" sz="2400" dirty="0"/>
              <a:t>in</a:t>
            </a:r>
            <a:r>
              <a:rPr lang="en-US" altLang="en-US" sz="2800" dirty="0"/>
              <a:t> </a:t>
            </a:r>
            <a:r>
              <a:rPr lang="en-US" altLang="en-US" sz="2400" dirty="0"/>
              <a:t>the</a:t>
            </a:r>
            <a:r>
              <a:rPr lang="en-US" altLang="en-US" sz="2800" dirty="0"/>
              <a:t> </a:t>
            </a:r>
            <a:r>
              <a:rPr lang="en-US" altLang="en-US" sz="2400" dirty="0"/>
              <a:t>relationship.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</a:rPr>
              <a:t>One-to-One</a:t>
            </a:r>
            <a:r>
              <a:rPr lang="en-US" altLang="en-US" dirty="0"/>
              <a:t>:  </a:t>
            </a:r>
            <a:r>
              <a:rPr lang="en-US" altLang="en-US" b="1" dirty="0"/>
              <a:t>Primary key on the </a:t>
            </a:r>
            <a:r>
              <a:rPr lang="en-US" altLang="en-US" b="1" i="1" dirty="0"/>
              <a:t>mandatory</a:t>
            </a:r>
            <a:r>
              <a:rPr lang="en-US" altLang="en-US" b="1" dirty="0"/>
              <a:t> side becomes a foreign key on the </a:t>
            </a:r>
            <a:r>
              <a:rPr lang="en-US" altLang="en-US" b="1" i="1" dirty="0"/>
              <a:t>optional</a:t>
            </a:r>
            <a:r>
              <a:rPr lang="en-US" altLang="en-US" dirty="0"/>
              <a:t> side.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</a:t>
            </a:r>
            <a:r>
              <a:rPr lang="en-US" altLang="en-US" sz="2400" dirty="0" err="1"/>
              <a:t>optionalities</a:t>
            </a:r>
            <a:r>
              <a:rPr lang="en-US" altLang="en-US" sz="2400" dirty="0"/>
              <a:t> are both mandatory, </a:t>
            </a:r>
            <a:r>
              <a:rPr lang="en-US" altLang="en-US" sz="2400" i="1" dirty="0"/>
              <a:t>either</a:t>
            </a:r>
            <a:r>
              <a:rPr lang="en-US" altLang="en-US" sz="2400" dirty="0"/>
              <a:t> table can receive the FK.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</a:t>
            </a:r>
            <a:r>
              <a:rPr lang="en-US" altLang="en-US" sz="2400" dirty="0" err="1"/>
              <a:t>optionalities</a:t>
            </a:r>
            <a:r>
              <a:rPr lang="en-US" altLang="en-US" sz="2400" dirty="0"/>
              <a:t> are both optional, place FK in table with </a:t>
            </a:r>
            <a:r>
              <a:rPr lang="en-US" altLang="en-US" sz="2400" i="1" dirty="0"/>
              <a:t>fewest</a:t>
            </a:r>
            <a:r>
              <a:rPr lang="en-US" altLang="en-US" sz="2400" dirty="0"/>
              <a:t> rows.</a:t>
            </a:r>
          </a:p>
        </p:txBody>
      </p:sp>
    </p:spTree>
    <p:extLst>
      <p:ext uri="{BB962C8B-B14F-4D97-AF65-F5344CB8AC3E}">
        <p14:creationId xmlns:p14="http://schemas.microsoft.com/office/powerpoint/2010/main" val="33128830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B448D49F-426E-4B94-9ECD-FC75B7CA3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73785-25C7-42AF-A364-954466304E80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CF4A7FA5-38C7-49CB-BBA0-3D17CEFC2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6" y="53975"/>
            <a:ext cx="5243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  <a:r>
              <a:rPr lang="en-US" altLang="en-US" sz="2400" b="1" dirty="0"/>
              <a:t> 1:M Relationship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A4103368-AE8C-481D-9DA5-B090C200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541" y="685800"/>
            <a:ext cx="78366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Relationship between CUSTOMER and ORDER (1:M)</a:t>
            </a:r>
          </a:p>
        </p:txBody>
      </p:sp>
      <p:graphicFrame>
        <p:nvGraphicFramePr>
          <p:cNvPr id="24581" name="Object 6" descr="Pink tissue paper">
            <a:extLst>
              <a:ext uri="{FF2B5EF4-FFF2-40B4-BE49-F238E27FC236}">
                <a16:creationId xmlns:a16="http://schemas.microsoft.com/office/drawing/2014/main" id="{D1EF5D77-501F-4F91-AE5A-A17F008AF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6" y="1447800"/>
          <a:ext cx="74898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Visio" r:id="rId3" imgW="4158691" imgH="958291" progId="Visio.Drawing.11">
                  <p:embed/>
                </p:oleObj>
              </mc:Choice>
              <mc:Fallback>
                <p:oleObj name="Visio" r:id="rId3" imgW="4158691" imgH="958291" progId="Visio.Drawing.11">
                  <p:embed/>
                  <p:pic>
                    <p:nvPicPr>
                      <p:cNvPr id="24581" name="Object 6" descr="Pink tissue paper">
                        <a:extLst>
                          <a:ext uri="{FF2B5EF4-FFF2-40B4-BE49-F238E27FC236}">
                            <a16:creationId xmlns:a16="http://schemas.microsoft.com/office/drawing/2014/main" id="{D1EF5D77-501F-4F91-AE5A-A17F008AF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447800"/>
                        <a:ext cx="74898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7">
            <a:extLst>
              <a:ext uri="{FF2B5EF4-FFF2-40B4-BE49-F238E27FC236}">
                <a16:creationId xmlns:a16="http://schemas.microsoft.com/office/drawing/2014/main" id="{65B04C97-E2A4-4A06-804C-6792BB10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338" y="3657600"/>
            <a:ext cx="3236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Two resulting tables</a:t>
            </a:r>
          </a:p>
        </p:txBody>
      </p:sp>
      <p:graphicFrame>
        <p:nvGraphicFramePr>
          <p:cNvPr id="24583" name="Object 8" descr="Pink tissue paper">
            <a:extLst>
              <a:ext uri="{FF2B5EF4-FFF2-40B4-BE49-F238E27FC236}">
                <a16:creationId xmlns:a16="http://schemas.microsoft.com/office/drawing/2014/main" id="{A9EAC5A4-715F-4342-9773-2A42E0493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4400550"/>
          <a:ext cx="886936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Visio" r:id="rId5" imgW="5700370" imgH="1186891" progId="Visio.Drawing.11">
                  <p:embed/>
                </p:oleObj>
              </mc:Choice>
              <mc:Fallback>
                <p:oleObj name="Visio" r:id="rId5" imgW="5700370" imgH="1186891" progId="Visio.Drawing.11">
                  <p:embed/>
                  <p:pic>
                    <p:nvPicPr>
                      <p:cNvPr id="24583" name="Object 8" descr="Pink tissue paper">
                        <a:extLst>
                          <a:ext uri="{FF2B5EF4-FFF2-40B4-BE49-F238E27FC236}">
                            <a16:creationId xmlns:a16="http://schemas.microsoft.com/office/drawing/2014/main" id="{A9EAC5A4-715F-4342-9773-2A42E0493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400550"/>
                        <a:ext cx="8869362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FE232C48-AD65-48E6-B544-D09D1E1D3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40" y="5057507"/>
            <a:ext cx="4556458" cy="1492716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0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Referential integrity arrow</a:t>
            </a:r>
            <a:r>
              <a:rPr kumimoji="0" lang="en-US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used to show the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linkages between the tables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.  </a:t>
            </a:r>
            <a:endParaRPr lang="en-US" altLang="en-US" sz="2000" kern="0" dirty="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Connects the FK of one table to the related PK of another table.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</a:br>
            <a:r>
              <a:rPr kumimoji="0" lang="en-US" alt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979E46E-02FB-4CD8-9968-BEBD47EF2728}"/>
              </a:ext>
            </a:extLst>
          </p:cNvPr>
          <p:cNvSpPr/>
          <p:nvPr/>
        </p:nvSpPr>
        <p:spPr>
          <a:xfrm>
            <a:off x="6917635" y="5221357"/>
            <a:ext cx="450574" cy="1888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AEE2B633-049B-4C57-AF3C-A871DF131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09DD1E-B72E-41A6-9EA5-EBB9388D4974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B26B0AB5-6900-4E2F-8DD2-ECE18242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975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  <a:r>
              <a:rPr lang="en-US" altLang="en-US" sz="2400" b="1" dirty="0"/>
              <a:t> M:M Relationship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3BFB464F-6E4F-4D57-B801-339BD9B6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24" y="533400"/>
            <a:ext cx="39164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Notice the data intersection</a:t>
            </a:r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EFD53949-CB34-4A27-895C-E2AB8E17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827" y="3352800"/>
            <a:ext cx="3483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Three resulting tables</a:t>
            </a:r>
          </a:p>
        </p:txBody>
      </p:sp>
      <p:graphicFrame>
        <p:nvGraphicFramePr>
          <p:cNvPr id="25606" name="Object 8" descr="Pink tissue paper">
            <a:extLst>
              <a:ext uri="{FF2B5EF4-FFF2-40B4-BE49-F238E27FC236}">
                <a16:creationId xmlns:a16="http://schemas.microsoft.com/office/drawing/2014/main" id="{5D30704F-956F-40D5-A106-151B0D943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1" y="1066800"/>
          <a:ext cx="77184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Visio" r:id="rId3" imgW="4173855" imgH="1202055" progId="Visio.Drawing.11">
                  <p:embed/>
                </p:oleObj>
              </mc:Choice>
              <mc:Fallback>
                <p:oleObj name="Visio" r:id="rId3" imgW="4173855" imgH="1202055" progId="Visio.Drawing.11">
                  <p:embed/>
                  <p:pic>
                    <p:nvPicPr>
                      <p:cNvPr id="25606" name="Object 8" descr="Pink tissue paper">
                        <a:extLst>
                          <a:ext uri="{FF2B5EF4-FFF2-40B4-BE49-F238E27FC236}">
                            <a16:creationId xmlns:a16="http://schemas.microsoft.com/office/drawing/2014/main" id="{5D30704F-956F-40D5-A106-151B0D943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1066800"/>
                        <a:ext cx="77184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 descr="Pink tissue paper">
            <a:extLst>
              <a:ext uri="{FF2B5EF4-FFF2-40B4-BE49-F238E27FC236}">
                <a16:creationId xmlns:a16="http://schemas.microsoft.com/office/drawing/2014/main" id="{72C8AAD8-4EDE-4F5E-91A8-CC597E2BA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3810000"/>
          <a:ext cx="540385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Visio" r:id="rId5" imgW="3642970" imgH="1986991" progId="Visio.Drawing.11">
                  <p:embed/>
                </p:oleObj>
              </mc:Choice>
              <mc:Fallback>
                <p:oleObj name="Visio" r:id="rId5" imgW="3642970" imgH="1986991" progId="Visio.Drawing.11">
                  <p:embed/>
                  <p:pic>
                    <p:nvPicPr>
                      <p:cNvPr id="25607" name="Object 9" descr="Pink tissue paper">
                        <a:extLst>
                          <a:ext uri="{FF2B5EF4-FFF2-40B4-BE49-F238E27FC236}">
                            <a16:creationId xmlns:a16="http://schemas.microsoft.com/office/drawing/2014/main" id="{72C8AAD8-4EDE-4F5E-91A8-CC597E2BA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810000"/>
                        <a:ext cx="540385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7">
            <a:extLst>
              <a:ext uri="{FF2B5EF4-FFF2-40B4-BE49-F238E27FC236}">
                <a16:creationId xmlns:a16="http://schemas.microsoft.com/office/drawing/2014/main" id="{D54B1E84-881F-4FC6-9891-E3D7C5F3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417" y="4261541"/>
            <a:ext cx="4313583" cy="707886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Notice the CPK of the associative table linking to the originating tables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12C8D6A4-9AE6-47A4-AABC-8AB82ABA280E}"/>
              </a:ext>
            </a:extLst>
          </p:cNvPr>
          <p:cNvSpPr/>
          <p:nvPr/>
        </p:nvSpPr>
        <p:spPr>
          <a:xfrm rot="10800000">
            <a:off x="5551695" y="4582985"/>
            <a:ext cx="2107095" cy="31805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AFD63B6-86A3-4F37-AEEE-A96EDB3F9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8E2395-09B2-4F5F-8349-AA8570F22AF8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0437A50E-7C4F-4FB4-A759-180A6E742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53976"/>
            <a:ext cx="7137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  <a:r>
              <a:rPr lang="en-US" altLang="en-US" sz="2400" b="1" dirty="0"/>
              <a:t> M:M Relationship (continued)</a:t>
            </a: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FA368493-2426-4724-BC5A-2397A3BE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143251"/>
            <a:ext cx="437321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/>
              <a:t>one </a:t>
            </a:r>
            <a:r>
              <a:rPr lang="en-US" altLang="en-US" sz="1900" dirty="0" err="1"/>
              <a:t>DateAssigned</a:t>
            </a:r>
            <a:r>
              <a:rPr lang="en-US" altLang="en-US" sz="1900" dirty="0"/>
              <a:t> value per Employee-to-Project assignment </a:t>
            </a:r>
            <a:r>
              <a:rPr lang="en-US" altLang="en-US" sz="1800" dirty="0"/>
              <a:t>(the Date-Assigned is the Assignment start date)</a:t>
            </a:r>
            <a:r>
              <a:rPr lang="en-US" altLang="en-US" sz="1900" dirty="0"/>
              <a:t>:</a:t>
            </a:r>
            <a:r>
              <a:rPr lang="en-US" altLang="en-US" sz="1800" dirty="0"/>
              <a:t> </a:t>
            </a:r>
            <a:r>
              <a:rPr lang="en-US" altLang="en-US" sz="1900" dirty="0"/>
              <a:t>  </a:t>
            </a:r>
          </a:p>
        </p:txBody>
      </p:sp>
      <p:graphicFrame>
        <p:nvGraphicFramePr>
          <p:cNvPr id="26630" name="Object 9" descr="Pink tissue paper">
            <a:extLst>
              <a:ext uri="{FF2B5EF4-FFF2-40B4-BE49-F238E27FC236}">
                <a16:creationId xmlns:a16="http://schemas.microsoft.com/office/drawing/2014/main" id="{E40E7F64-3CC6-4CDA-95A4-E27DCE20A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4395788"/>
          <a:ext cx="451802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Visio" r:id="rId3" imgW="3703415" imgH="1988928" progId="Visio.Drawing.11">
                  <p:embed/>
                </p:oleObj>
              </mc:Choice>
              <mc:Fallback>
                <p:oleObj name="Visio" r:id="rId3" imgW="3703415" imgH="1988928" progId="Visio.Drawing.11">
                  <p:embed/>
                  <p:pic>
                    <p:nvPicPr>
                      <p:cNvPr id="26630" name="Object 9" descr="Pink tissue paper">
                        <a:extLst>
                          <a:ext uri="{FF2B5EF4-FFF2-40B4-BE49-F238E27FC236}">
                            <a16:creationId xmlns:a16="http://schemas.microsoft.com/office/drawing/2014/main" id="{E40E7F64-3CC6-4CDA-95A4-E27DCE20A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395788"/>
                        <a:ext cx="4518025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7" descr="Pink tissue paper">
            <a:extLst>
              <a:ext uri="{FF2B5EF4-FFF2-40B4-BE49-F238E27FC236}">
                <a16:creationId xmlns:a16="http://schemas.microsoft.com/office/drawing/2014/main" id="{A1412D77-C9C6-4741-9682-94968B1B1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1012826"/>
          <a:ext cx="69342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Visio" r:id="rId5" imgW="4173855" imgH="1316355" progId="Visio.Drawing.11">
                  <p:embed/>
                </p:oleObj>
              </mc:Choice>
              <mc:Fallback>
                <p:oleObj name="Visio" r:id="rId5" imgW="4173855" imgH="1316355" progId="Visio.Drawing.11">
                  <p:embed/>
                  <p:pic>
                    <p:nvPicPr>
                      <p:cNvPr id="26631" name="Object 67" descr="Pink tissue paper">
                        <a:extLst>
                          <a:ext uri="{FF2B5EF4-FFF2-40B4-BE49-F238E27FC236}">
                            <a16:creationId xmlns:a16="http://schemas.microsoft.com/office/drawing/2014/main" id="{A1412D77-C9C6-4741-9682-94968B1B1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012826"/>
                        <a:ext cx="69342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9" descr="Pink tissue paper">
            <a:extLst>
              <a:ext uri="{FF2B5EF4-FFF2-40B4-BE49-F238E27FC236}">
                <a16:creationId xmlns:a16="http://schemas.microsoft.com/office/drawing/2014/main" id="{E7B76D68-BF0E-4A41-8F97-DC37EE9AE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1" y="4395788"/>
          <a:ext cx="451802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Visio" r:id="rId7" imgW="3703415" imgH="1988928" progId="Visio.Drawing.11">
                  <p:embed/>
                </p:oleObj>
              </mc:Choice>
              <mc:Fallback>
                <p:oleObj name="Visio" r:id="rId7" imgW="3703415" imgH="1988928" progId="Visio.Drawing.11">
                  <p:embed/>
                  <p:pic>
                    <p:nvPicPr>
                      <p:cNvPr id="26632" name="Object 9" descr="Pink tissue paper">
                        <a:extLst>
                          <a:ext uri="{FF2B5EF4-FFF2-40B4-BE49-F238E27FC236}">
                            <a16:creationId xmlns:a16="http://schemas.microsoft.com/office/drawing/2014/main" id="{E7B76D68-BF0E-4A41-8F97-DC37EE9AE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4395788"/>
                        <a:ext cx="4518025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7">
            <a:extLst>
              <a:ext uri="{FF2B5EF4-FFF2-40B4-BE49-F238E27FC236}">
                <a16:creationId xmlns:a16="http://schemas.microsoft.com/office/drawing/2014/main" id="{7AE988B7-5706-40D7-BEBC-E0945C1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38488"/>
            <a:ext cx="544995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/>
              <a:t>more than one </a:t>
            </a:r>
            <a:r>
              <a:rPr lang="en-US" altLang="en-US" sz="1900" dirty="0" err="1"/>
              <a:t>DateAssigned</a:t>
            </a:r>
            <a:r>
              <a:rPr lang="en-US" altLang="en-US" sz="1900" dirty="0"/>
              <a:t> value per Employee-to-Project assignment </a:t>
            </a:r>
            <a:r>
              <a:rPr lang="en-US" altLang="en-US" sz="1800" dirty="0"/>
              <a:t>(a </a:t>
            </a:r>
            <a:r>
              <a:rPr lang="en-US" altLang="en-US" sz="1800" dirty="0" err="1"/>
              <a:t>DateAssigned</a:t>
            </a:r>
            <a:r>
              <a:rPr lang="en-US" altLang="en-US" sz="1800" dirty="0"/>
              <a:t> value for </a:t>
            </a:r>
            <a:r>
              <a:rPr lang="en-US" altLang="en-US" sz="1800" b="1" dirty="0"/>
              <a:t>each day </a:t>
            </a:r>
            <a:r>
              <a:rPr lang="en-US" altLang="en-US" sz="1800" dirty="0"/>
              <a:t>worked) – </a:t>
            </a:r>
            <a:r>
              <a:rPr lang="en-US" altLang="en-US" sz="1800" dirty="0">
                <a:solidFill>
                  <a:srgbClr val="FF0000"/>
                </a:solidFill>
              </a:rPr>
              <a:t>requires unique for each entry</a:t>
            </a:r>
            <a:r>
              <a:rPr lang="en-US" altLang="en-US" sz="1900" dirty="0">
                <a:solidFill>
                  <a:srgbClr val="FF0000"/>
                </a:solidFill>
              </a:rPr>
              <a:t>:   </a:t>
            </a:r>
          </a:p>
        </p:txBody>
      </p:sp>
      <p:sp>
        <p:nvSpPr>
          <p:cNvPr id="26634" name="Text Box 17">
            <a:extLst>
              <a:ext uri="{FF2B5EF4-FFF2-40B4-BE49-F238E27FC236}">
                <a16:creationId xmlns:a16="http://schemas.microsoft.com/office/drawing/2014/main" id="{6646AB69-2692-45B7-B53C-EF18DD57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008562"/>
            <a:ext cx="1600200" cy="304801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two-column CPK.</a:t>
            </a:r>
          </a:p>
        </p:txBody>
      </p:sp>
      <p:sp>
        <p:nvSpPr>
          <p:cNvPr id="26635" name="Text Box 17">
            <a:extLst>
              <a:ext uri="{FF2B5EF4-FFF2-40B4-BE49-F238E27FC236}">
                <a16:creationId xmlns:a16="http://schemas.microsoft.com/office/drawing/2014/main" id="{7510CDDC-1C78-4625-A027-457D7E5D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3" y="5029201"/>
            <a:ext cx="1784350" cy="307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three-column CPK.</a:t>
            </a:r>
          </a:p>
        </p:txBody>
      </p:sp>
    </p:spTree>
    <p:extLst>
      <p:ext uri="{BB962C8B-B14F-4D97-AF65-F5344CB8AC3E}">
        <p14:creationId xmlns:p14="http://schemas.microsoft.com/office/powerpoint/2010/main" val="369596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47552EE3-F81C-4689-B6F9-DEDE5C31E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76C32-BB46-4B19-A745-D24C329288E3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93C355E8-F221-45AE-9857-2B103F465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1" y="53975"/>
            <a:ext cx="515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Unary</a:t>
            </a:r>
            <a:r>
              <a:rPr lang="en-US" altLang="en-US" sz="2400" b="1" dirty="0"/>
              <a:t> 1:M Relationship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42CD2D2-65B1-4908-8AE4-DBDECF34C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516" y="538164"/>
            <a:ext cx="25090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(Compare to Refs)</a:t>
            </a:r>
          </a:p>
        </p:txBody>
      </p:sp>
      <p:sp>
        <p:nvSpPr>
          <p:cNvPr id="32773" name="Text Box 23">
            <a:extLst>
              <a:ext uri="{FF2B5EF4-FFF2-40B4-BE49-F238E27FC236}">
                <a16:creationId xmlns:a16="http://schemas.microsoft.com/office/drawing/2014/main" id="{1E6FE9CC-349B-4AEE-8531-B9DCBB588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180" y="4267200"/>
            <a:ext cx="591700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Employee table with </a:t>
            </a:r>
            <a:r>
              <a:rPr lang="en-US" altLang="en-US" sz="2200" b="1" i="1" dirty="0">
                <a:solidFill>
                  <a:srgbClr val="0070C0"/>
                </a:solidFill>
              </a:rPr>
              <a:t>recursive</a:t>
            </a:r>
            <a:r>
              <a:rPr lang="en-US" altLang="en-US" sz="2200" b="1" i="1" dirty="0"/>
              <a:t> foreign key</a:t>
            </a:r>
            <a:endParaRPr lang="en-US" altLang="en-US" sz="2200" b="1" dirty="0"/>
          </a:p>
        </p:txBody>
      </p:sp>
      <p:sp>
        <p:nvSpPr>
          <p:cNvPr id="32774" name="Text Box 31">
            <a:extLst>
              <a:ext uri="{FF2B5EF4-FFF2-40B4-BE49-F238E27FC236}">
                <a16:creationId xmlns:a16="http://schemas.microsoft.com/office/drawing/2014/main" id="{CCE7E71C-B6AC-45BB-88A2-527C3FA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6351589"/>
            <a:ext cx="4318000" cy="3698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Note </a:t>
            </a:r>
            <a:r>
              <a:rPr lang="en-US" altLang="en-US" sz="1800" u="sng" dirty="0">
                <a:latin typeface="Tahoma" panose="020B0604030504040204" pitchFamily="34" charset="0"/>
              </a:rPr>
              <a:t>mandatory</a:t>
            </a:r>
            <a:r>
              <a:rPr lang="en-US" altLang="en-US" sz="1800" dirty="0">
                <a:latin typeface="Tahoma" panose="020B0604030504040204" pitchFamily="34" charset="0"/>
              </a:rPr>
              <a:t> use of </a:t>
            </a:r>
            <a:r>
              <a:rPr lang="en-US" altLang="en-US" sz="1800" i="1" dirty="0">
                <a:solidFill>
                  <a:srgbClr val="0070C0"/>
                </a:solidFill>
                <a:latin typeface="Tahoma" panose="020B0604030504040204" pitchFamily="34" charset="0"/>
              </a:rPr>
              <a:t>synonym</a:t>
            </a:r>
            <a:r>
              <a:rPr lang="en-US" altLang="en-US" sz="1800" i="1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latin typeface="Tahoma" panose="020B0604030504040204" pitchFamily="34" charset="0"/>
              </a:rPr>
              <a:t>for FK.</a:t>
            </a:r>
            <a:endParaRPr lang="en-US" altLang="en-US" sz="1800" i="1" dirty="0">
              <a:latin typeface="Tahoma" panose="020B0604030504040204" pitchFamily="34" charset="0"/>
            </a:endParaRPr>
          </a:p>
        </p:txBody>
      </p:sp>
      <p:graphicFrame>
        <p:nvGraphicFramePr>
          <p:cNvPr id="32775" name="Object 33" descr="Pink tissue paper">
            <a:extLst>
              <a:ext uri="{FF2B5EF4-FFF2-40B4-BE49-F238E27FC236}">
                <a16:creationId xmlns:a16="http://schemas.microsoft.com/office/drawing/2014/main" id="{0B60F51B-3A6E-4A73-8E42-8A8873C6D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6" y="1143000"/>
          <a:ext cx="3794125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Visio" r:id="rId3" imgW="2101291" imgH="1586789" progId="Visio.Drawing.11">
                  <p:embed/>
                </p:oleObj>
              </mc:Choice>
              <mc:Fallback>
                <p:oleObj name="Visio" r:id="rId3" imgW="2101291" imgH="1586789" progId="Visio.Drawing.11">
                  <p:embed/>
                  <p:pic>
                    <p:nvPicPr>
                      <p:cNvPr id="32775" name="Object 33" descr="Pink tissue paper">
                        <a:extLst>
                          <a:ext uri="{FF2B5EF4-FFF2-40B4-BE49-F238E27FC236}">
                            <a16:creationId xmlns:a16="http://schemas.microsoft.com/office/drawing/2014/main" id="{0B60F51B-3A6E-4A73-8E42-8A8873C6D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1143000"/>
                        <a:ext cx="3794125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36" descr="Pink tissue paper">
            <a:extLst>
              <a:ext uri="{FF2B5EF4-FFF2-40B4-BE49-F238E27FC236}">
                <a16:creationId xmlns:a16="http://schemas.microsoft.com/office/drawing/2014/main" id="{0390A674-BB3D-4C3D-8B2C-17B901571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4908550"/>
          <a:ext cx="7681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Visio" r:id="rId5" imgW="4328770" imgH="624840" progId="Visio.Drawing.11">
                  <p:embed/>
                </p:oleObj>
              </mc:Choice>
              <mc:Fallback>
                <p:oleObj name="Visio" r:id="rId5" imgW="4328770" imgH="624840" progId="Visio.Drawing.11">
                  <p:embed/>
                  <p:pic>
                    <p:nvPicPr>
                      <p:cNvPr id="32776" name="Object 36" descr="Pink tissue paper">
                        <a:extLst>
                          <a:ext uri="{FF2B5EF4-FFF2-40B4-BE49-F238E27FC236}">
                            <a16:creationId xmlns:a16="http://schemas.microsoft.com/office/drawing/2014/main" id="{0390A674-BB3D-4C3D-8B2C-17B901571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908550"/>
                        <a:ext cx="76819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22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9FB79DBA-3835-4240-95FD-BA7FD2048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72830-A469-4CF1-87CB-79436E10B3DE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33795" name="Text Box 87" descr="Pink tissue paper">
            <a:extLst>
              <a:ext uri="{FF2B5EF4-FFF2-40B4-BE49-F238E27FC236}">
                <a16:creationId xmlns:a16="http://schemas.microsoft.com/office/drawing/2014/main" id="{361DB791-E1F4-4986-986A-8CF50D62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1325564"/>
            <a:ext cx="68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/>
              <a:t>FK</a:t>
            </a:r>
          </a:p>
        </p:txBody>
      </p:sp>
      <p:sp>
        <p:nvSpPr>
          <p:cNvPr id="33796" name="Text Box 88" descr="Pink tissue paper">
            <a:extLst>
              <a:ext uri="{FF2B5EF4-FFF2-40B4-BE49-F238E27FC236}">
                <a16:creationId xmlns:a16="http://schemas.microsoft.com/office/drawing/2014/main" id="{38D97006-0833-4DDB-A056-1CEAD9F9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325564"/>
            <a:ext cx="68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/>
              <a:t>PK</a:t>
            </a:r>
          </a:p>
        </p:txBody>
      </p:sp>
      <p:sp>
        <p:nvSpPr>
          <p:cNvPr id="33797" name="Rectangle 82">
            <a:extLst>
              <a:ext uri="{FF2B5EF4-FFF2-40B4-BE49-F238E27FC236}">
                <a16:creationId xmlns:a16="http://schemas.microsoft.com/office/drawing/2014/main" id="{56A62818-8794-4898-84C9-D5F26FB7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57875"/>
            <a:ext cx="899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Requires a column in the table to act as a </a:t>
            </a:r>
            <a:r>
              <a:rPr lang="en-US" altLang="en-US" sz="2800" i="1"/>
              <a:t>recursive foreign key </a:t>
            </a:r>
            <a:r>
              <a:rPr lang="en-US" altLang="en-US" sz="2800"/>
              <a:t>referencing the primary key of the table.</a:t>
            </a:r>
          </a:p>
        </p:txBody>
      </p:sp>
      <p:sp>
        <p:nvSpPr>
          <p:cNvPr id="33799" name="Text Box 3">
            <a:extLst>
              <a:ext uri="{FF2B5EF4-FFF2-40B4-BE49-F238E27FC236}">
                <a16:creationId xmlns:a16="http://schemas.microsoft.com/office/drawing/2014/main" id="{09EF9C37-A7E0-4E72-AFBD-4465D0EC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36" y="538164"/>
            <a:ext cx="40943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Employee example as a table</a:t>
            </a:r>
          </a:p>
        </p:txBody>
      </p:sp>
      <p:graphicFrame>
        <p:nvGraphicFramePr>
          <p:cNvPr id="221281" name="Group 97">
            <a:extLst>
              <a:ext uri="{FF2B5EF4-FFF2-40B4-BE49-F238E27FC236}">
                <a16:creationId xmlns:a16="http://schemas.microsoft.com/office/drawing/2014/main" id="{FA83A983-C7EE-45F2-A3FD-635C5A462213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87513"/>
          <a:ext cx="7289800" cy="401479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EmployeeID</a:t>
                      </a:r>
                    </a:p>
                  </a:txBody>
                  <a:tcPr marT="45724" marB="457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FirstName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LastName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DateOfBirth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ManagerID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John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03/15/1980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Brown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05/16/1982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George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Turner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11/04/1969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Stephen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09/17/1978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Amanda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Walters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12/17/1984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Ernest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Hodges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08/29/1972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Michael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Rogers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01/02/1985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Rodriguez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10/10/1968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Kevin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McFadden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11/11/1977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Charles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Robideaux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02/28/1980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874" name="Line 84">
            <a:extLst>
              <a:ext uri="{FF2B5EF4-FFF2-40B4-BE49-F238E27FC236}">
                <a16:creationId xmlns:a16="http://schemas.microsoft.com/office/drawing/2014/main" id="{2868CB02-126F-431A-B40D-9B1F21FC4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6" y="1304925"/>
            <a:ext cx="5667375" cy="0"/>
          </a:xfrm>
          <a:prstGeom prst="line">
            <a:avLst/>
          </a:prstGeom>
          <a:noFill/>
          <a:ln w="50800">
            <a:solidFill>
              <a:srgbClr val="FF381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5" name="Line 85">
            <a:extLst>
              <a:ext uri="{FF2B5EF4-FFF2-40B4-BE49-F238E27FC236}">
                <a16:creationId xmlns:a16="http://schemas.microsoft.com/office/drawing/2014/main" id="{A1055FFA-3504-4764-B68B-09283550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3650" y="1295400"/>
            <a:ext cx="0" cy="381000"/>
          </a:xfrm>
          <a:prstGeom prst="line">
            <a:avLst/>
          </a:prstGeom>
          <a:noFill/>
          <a:ln w="50800">
            <a:solidFill>
              <a:srgbClr val="FF381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6" name="Line 86">
            <a:extLst>
              <a:ext uri="{FF2B5EF4-FFF2-40B4-BE49-F238E27FC236}">
                <a16:creationId xmlns:a16="http://schemas.microsoft.com/office/drawing/2014/main" id="{ECD52B0D-442E-4632-AD9A-0E9485DF2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1295401"/>
            <a:ext cx="0" cy="384175"/>
          </a:xfrm>
          <a:prstGeom prst="line">
            <a:avLst/>
          </a:prstGeom>
          <a:noFill/>
          <a:ln w="50800">
            <a:solidFill>
              <a:srgbClr val="FF381A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F99C2FB2-3947-4A58-8C97-C506192D4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35FAB-0B89-4A53-8060-66E20498316F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9FC9091B-EF27-4194-B7E5-65D26DCDE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4" y="76200"/>
            <a:ext cx="480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Ternary</a:t>
            </a:r>
            <a:r>
              <a:rPr lang="en-US" altLang="en-US" sz="2400" b="1" dirty="0"/>
              <a:t> Relationship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D74F5DD6-6BDE-4B1B-BF02-4CD3B6F9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64" y="522289"/>
            <a:ext cx="84096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Notice Relation and Data Intersection is an associative entity here</a:t>
            </a:r>
          </a:p>
        </p:txBody>
      </p:sp>
      <p:graphicFrame>
        <p:nvGraphicFramePr>
          <p:cNvPr id="38917" name="Object 7" descr="Pink tissue paper">
            <a:extLst>
              <a:ext uri="{FF2B5EF4-FFF2-40B4-BE49-F238E27FC236}">
                <a16:creationId xmlns:a16="http://schemas.microsoft.com/office/drawing/2014/main" id="{9C8E838D-02CC-43F0-9E4E-CF319A386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4057650"/>
          <a:ext cx="68897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Visio" r:id="rId3" imgW="5316977" imgH="2116437" progId="Visio.Drawing.11">
                  <p:embed/>
                </p:oleObj>
              </mc:Choice>
              <mc:Fallback>
                <p:oleObj name="Visio" r:id="rId3" imgW="5316977" imgH="2116437" progId="Visio.Drawing.11">
                  <p:embed/>
                  <p:pic>
                    <p:nvPicPr>
                      <p:cNvPr id="38917" name="Object 7" descr="Pink tissue paper">
                        <a:extLst>
                          <a:ext uri="{FF2B5EF4-FFF2-40B4-BE49-F238E27FC236}">
                            <a16:creationId xmlns:a16="http://schemas.microsoft.com/office/drawing/2014/main" id="{9C8E838D-02CC-43F0-9E4E-CF319A386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057650"/>
                        <a:ext cx="688975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8">
            <a:extLst>
              <a:ext uri="{FF2B5EF4-FFF2-40B4-BE49-F238E27FC236}">
                <a16:creationId xmlns:a16="http://schemas.microsoft.com/office/drawing/2014/main" id="{96CFE8A1-7BEE-4A17-882A-2817F8A9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58" y="3668714"/>
            <a:ext cx="30764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Four resulting tables</a:t>
            </a:r>
          </a:p>
        </p:txBody>
      </p:sp>
      <p:graphicFrame>
        <p:nvGraphicFramePr>
          <p:cNvPr id="38919" name="Object 9" descr="Pink tissue paper">
            <a:extLst>
              <a:ext uri="{FF2B5EF4-FFF2-40B4-BE49-F238E27FC236}">
                <a16:creationId xmlns:a16="http://schemas.microsoft.com/office/drawing/2014/main" id="{EA781231-8D9C-47C7-9B7E-5E2A15189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6" y="952501"/>
          <a:ext cx="6403975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Visio" r:id="rId5" imgW="5202631" imgH="2230831" progId="Visio.Drawing.11">
                  <p:embed/>
                </p:oleObj>
              </mc:Choice>
              <mc:Fallback>
                <p:oleObj name="Visio" r:id="rId5" imgW="5202631" imgH="2230831" progId="Visio.Drawing.11">
                  <p:embed/>
                  <p:pic>
                    <p:nvPicPr>
                      <p:cNvPr id="38919" name="Object 9" descr="Pink tissue paper">
                        <a:extLst>
                          <a:ext uri="{FF2B5EF4-FFF2-40B4-BE49-F238E27FC236}">
                            <a16:creationId xmlns:a16="http://schemas.microsoft.com/office/drawing/2014/main" id="{EA781231-8D9C-47C7-9B7E-5E2A15189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952501"/>
                        <a:ext cx="6403975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0">
            <a:extLst>
              <a:ext uri="{FF2B5EF4-FFF2-40B4-BE49-F238E27FC236}">
                <a16:creationId xmlns:a16="http://schemas.microsoft.com/office/drawing/2014/main" id="{9B31490D-FE65-468A-B330-F4A166013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4305024"/>
            <a:ext cx="2568575" cy="1015663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Note the CPK of the associative table (linking table).  </a:t>
            </a:r>
          </a:p>
        </p:txBody>
      </p:sp>
      <p:sp>
        <p:nvSpPr>
          <p:cNvPr id="38921" name="Text Box 11">
            <a:extLst>
              <a:ext uri="{FF2B5EF4-FFF2-40B4-BE49-F238E27FC236}">
                <a16:creationId xmlns:a16="http://schemas.microsoft.com/office/drawing/2014/main" id="{00A11ED0-3F7D-46C2-8204-90AC3943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72201"/>
            <a:ext cx="3683000" cy="6127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Remember that the CPK must represent a </a:t>
            </a:r>
            <a:r>
              <a:rPr lang="en-US" altLang="en-US" sz="1800" u="sng">
                <a:latin typeface="Tahoma" panose="020B0604030504040204" pitchFamily="34" charset="0"/>
              </a:rPr>
              <a:t>unique</a:t>
            </a:r>
            <a:r>
              <a:rPr lang="en-US" altLang="en-US" sz="1800">
                <a:latin typeface="Tahoma" panose="020B0604030504040204" pitchFamily="34" charset="0"/>
              </a:rPr>
              <a:t> set of values.</a:t>
            </a:r>
          </a:p>
        </p:txBody>
      </p:sp>
    </p:spTree>
    <p:extLst>
      <p:ext uri="{BB962C8B-B14F-4D97-AF65-F5344CB8AC3E}">
        <p14:creationId xmlns:p14="http://schemas.microsoft.com/office/powerpoint/2010/main" val="155535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40F0D8-681A-4D1F-89B5-2556171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36524"/>
            <a:ext cx="9144000" cy="63800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Functional Dependency</a:t>
            </a:r>
            <a:br>
              <a:rPr lang="en-US" altLang="en-US" dirty="0"/>
            </a:br>
            <a:r>
              <a:rPr lang="en-US" altLang="en-US" sz="2200" b="1" dirty="0">
                <a:solidFill>
                  <a:srgbClr val="FF0000"/>
                </a:solidFill>
              </a:rPr>
              <a:t>2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nd</a:t>
            </a:r>
            <a:r>
              <a:rPr lang="en-US" altLang="en-US" sz="2200" b="1" dirty="0">
                <a:solidFill>
                  <a:srgbClr val="FF0000"/>
                </a:solidFill>
              </a:rPr>
              <a:t> Normal Form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E2CBB3F-2FC4-4CDF-A2A0-1001445D9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9B2C7-8538-410A-BC85-70E54CC5C17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2228" name="Rectangle 2" descr="Pink tissue paper">
            <a:extLst>
              <a:ext uri="{FF2B5EF4-FFF2-40B4-BE49-F238E27FC236}">
                <a16:creationId xmlns:a16="http://schemas.microsoft.com/office/drawing/2014/main" id="{25E308CF-83A5-4285-AC5F-AAABFCA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2229" name="Object 1">
            <a:extLst>
              <a:ext uri="{FF2B5EF4-FFF2-40B4-BE49-F238E27FC236}">
                <a16:creationId xmlns:a16="http://schemas.microsoft.com/office/drawing/2014/main" id="{93B81964-F7C3-466F-A9FE-731FE653022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39900" y="1000298"/>
          <a:ext cx="89281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3" imgW="5929009" imgH="3238141" progId="Visio.Drawing.11">
                  <p:embed/>
                </p:oleObj>
              </mc:Choice>
              <mc:Fallback>
                <p:oleObj name="Visio" r:id="rId3" imgW="5929009" imgH="3238141" progId="Visio.Drawing.11">
                  <p:embed/>
                  <p:pic>
                    <p:nvPicPr>
                      <p:cNvPr id="52229" name="Object 1">
                        <a:extLst>
                          <a:ext uri="{FF2B5EF4-FFF2-40B4-BE49-F238E27FC236}">
                            <a16:creationId xmlns:a16="http://schemas.microsoft.com/office/drawing/2014/main" id="{93B81964-F7C3-466F-A9FE-731FE6530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000298"/>
                        <a:ext cx="89281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B22C15FF-5193-4DED-BD4C-6421BB49A24E}"/>
              </a:ext>
            </a:extLst>
          </p:cNvPr>
          <p:cNvSpPr/>
          <p:nvPr/>
        </p:nvSpPr>
        <p:spPr>
          <a:xfrm>
            <a:off x="3723858" y="901268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046DD7-B82D-49A8-965D-47913AC953B6}"/>
              </a:ext>
            </a:extLst>
          </p:cNvPr>
          <p:cNvSpPr/>
          <p:nvPr/>
        </p:nvSpPr>
        <p:spPr>
          <a:xfrm>
            <a:off x="3594650" y="2992750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716F0A-0ABE-4B8B-BB94-10988FF585D4}"/>
              </a:ext>
            </a:extLst>
          </p:cNvPr>
          <p:cNvSpPr/>
          <p:nvPr/>
        </p:nvSpPr>
        <p:spPr>
          <a:xfrm>
            <a:off x="3684101" y="1947009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5E0E7C-6AED-47DE-8504-C03ABFBD7FD5}"/>
              </a:ext>
            </a:extLst>
          </p:cNvPr>
          <p:cNvSpPr/>
          <p:nvPr/>
        </p:nvSpPr>
        <p:spPr>
          <a:xfrm>
            <a:off x="3723858" y="4014648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C2A4A8-D542-4508-9BE7-B47C95430EF2}"/>
              </a:ext>
            </a:extLst>
          </p:cNvPr>
          <p:cNvSpPr/>
          <p:nvPr/>
        </p:nvSpPr>
        <p:spPr>
          <a:xfrm>
            <a:off x="4200938" y="5068233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FB6EDFC-0DAB-4761-A851-24DB8E435AF0}"/>
              </a:ext>
            </a:extLst>
          </p:cNvPr>
          <p:cNvSpPr/>
          <p:nvPr/>
        </p:nvSpPr>
        <p:spPr>
          <a:xfrm>
            <a:off x="2371725" y="2843213"/>
            <a:ext cx="714375" cy="2257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0E1583-E394-4041-B577-B597F9F23654}"/>
              </a:ext>
            </a:extLst>
          </p:cNvPr>
          <p:cNvSpPr/>
          <p:nvPr/>
        </p:nvSpPr>
        <p:spPr>
          <a:xfrm>
            <a:off x="3594650" y="4911898"/>
            <a:ext cx="434009" cy="1563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EE3D60-64CF-4EEE-8915-86B2D6B2AB1C}"/>
              </a:ext>
            </a:extLst>
          </p:cNvPr>
          <p:cNvSpPr/>
          <p:nvPr/>
        </p:nvSpPr>
        <p:spPr>
          <a:xfrm>
            <a:off x="3723858" y="1721238"/>
            <a:ext cx="304801" cy="2019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D4D9F-D1F8-4E1A-BB7F-9766BB00969E}"/>
              </a:ext>
            </a:extLst>
          </p:cNvPr>
          <p:cNvSpPr/>
          <p:nvPr/>
        </p:nvSpPr>
        <p:spPr>
          <a:xfrm>
            <a:off x="3684101" y="2728913"/>
            <a:ext cx="344558" cy="2257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8DFF9-E0A3-420B-85A5-67542D724148}"/>
              </a:ext>
            </a:extLst>
          </p:cNvPr>
          <p:cNvSpPr txBox="1"/>
          <p:nvPr/>
        </p:nvSpPr>
        <p:spPr>
          <a:xfrm>
            <a:off x="65669" y="1822202"/>
            <a:ext cx="18859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Relational tables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6DD3-F722-4CD0-9C80-B9817506D532}"/>
              </a:ext>
            </a:extLst>
          </p:cNvPr>
          <p:cNvSpPr txBox="1"/>
          <p:nvPr/>
        </p:nvSpPr>
        <p:spPr>
          <a:xfrm>
            <a:off x="65669" y="3719944"/>
            <a:ext cx="212883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381371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BD1-0CED-41AA-B7E9-86DDC2D0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Examples for you to Practice with</a:t>
            </a:r>
          </a:p>
        </p:txBody>
      </p:sp>
    </p:spTree>
    <p:extLst>
      <p:ext uri="{BB962C8B-B14F-4D97-AF65-F5344CB8AC3E}">
        <p14:creationId xmlns:p14="http://schemas.microsoft.com/office/powerpoint/2010/main" val="29483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14CD-67CB-41A1-BB20-5572D9BA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DDL: Phase 1 </a:t>
            </a:r>
            <a:r>
              <a:rPr lang="en-US" sz="4000" dirty="0"/>
              <a:t>Design, </a:t>
            </a:r>
            <a:r>
              <a:rPr lang="en-US" dirty="0"/>
              <a:t>Phase 2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E051-3418-4EE3-A5C0-3713E9E6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4922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ERD, EERD</a:t>
            </a:r>
          </a:p>
          <a:p>
            <a:r>
              <a:rPr lang="en-US" sz="3200" dirty="0">
                <a:solidFill>
                  <a:srgbClr val="0070C0"/>
                </a:solidFill>
              </a:rPr>
              <a:t>Relational Schema</a:t>
            </a:r>
          </a:p>
          <a:p>
            <a:r>
              <a:rPr lang="en-US" sz="3200" dirty="0">
                <a:solidFill>
                  <a:srgbClr val="0070C0"/>
                </a:solidFill>
              </a:rPr>
              <a:t>Keys (PK, FK, UN), candidate/alternate, composite (CPK)</a:t>
            </a:r>
          </a:p>
          <a:p>
            <a:r>
              <a:rPr lang="en-US" sz="3200" dirty="0">
                <a:solidFill>
                  <a:srgbClr val="0070C0"/>
                </a:solidFill>
              </a:rPr>
              <a:t>Normalization (1</a:t>
            </a:r>
            <a:r>
              <a:rPr lang="en-US" sz="3200" baseline="30000" dirty="0">
                <a:solidFill>
                  <a:srgbClr val="0070C0"/>
                </a:solidFill>
              </a:rPr>
              <a:t>st</a:t>
            </a:r>
            <a:r>
              <a:rPr lang="en-US" sz="3200" dirty="0">
                <a:solidFill>
                  <a:srgbClr val="0070C0"/>
                </a:solidFill>
              </a:rPr>
              <a:t>, 2</a:t>
            </a:r>
            <a:r>
              <a:rPr lang="en-US" sz="3200" baseline="30000" dirty="0">
                <a:solidFill>
                  <a:srgbClr val="0070C0"/>
                </a:solidFill>
              </a:rPr>
              <a:t>nd</a:t>
            </a:r>
            <a:r>
              <a:rPr lang="en-US" sz="3200" dirty="0">
                <a:solidFill>
                  <a:srgbClr val="0070C0"/>
                </a:solidFill>
              </a:rPr>
              <a:t>, 3</a:t>
            </a:r>
            <a:r>
              <a:rPr lang="en-US" sz="3200" baseline="30000" dirty="0">
                <a:solidFill>
                  <a:srgbClr val="0070C0"/>
                </a:solidFill>
              </a:rPr>
              <a:t>rd</a:t>
            </a:r>
            <a:r>
              <a:rPr lang="en-US" sz="3200" dirty="0">
                <a:solidFill>
                  <a:srgbClr val="0070C0"/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Codd, 4</a:t>
            </a:r>
            <a:r>
              <a:rPr lang="en-US" sz="32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5</a:t>
            </a:r>
            <a:r>
              <a:rPr lang="en-US" sz="32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 Dictionary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Create Tables, Views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SPROCS, Rules, Defaults, Triggers, Constraints, Indexes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SQL queries, complex queries, and joins.</a:t>
            </a: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4BB0CD2-EF72-4BA8-8DBF-75943BA11222}"/>
              </a:ext>
            </a:extLst>
          </p:cNvPr>
          <p:cNvSpPr/>
          <p:nvPr/>
        </p:nvSpPr>
        <p:spPr>
          <a:xfrm>
            <a:off x="224853" y="2563318"/>
            <a:ext cx="613348" cy="1528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8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>
            <a:extLst>
              <a:ext uri="{FF2B5EF4-FFF2-40B4-BE49-F238E27FC236}">
                <a16:creationId xmlns:a16="http://schemas.microsoft.com/office/drawing/2014/main" id="{3D1BBFE3-6315-4F93-892C-4455AA708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57655-99B5-4934-96C8-6AFBC188CD5E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4CF6A43-416F-4811-A709-F30767D51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7879" y="617814"/>
            <a:ext cx="5035826" cy="1143000"/>
          </a:xfrm>
        </p:spPr>
        <p:txBody>
          <a:bodyPr vert="horz" lIns="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From This…</a:t>
            </a:r>
            <a:endParaRPr lang="en-US" altLang="en-US" sz="2800" dirty="0"/>
          </a:p>
        </p:txBody>
      </p:sp>
      <p:graphicFrame>
        <p:nvGraphicFramePr>
          <p:cNvPr id="45060" name="Object 1">
            <a:extLst>
              <a:ext uri="{FF2B5EF4-FFF2-40B4-BE49-F238E27FC236}">
                <a16:creationId xmlns:a16="http://schemas.microsoft.com/office/drawing/2014/main" id="{586C8396-A735-4649-A3D3-74F4D98E7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02322"/>
              </p:ext>
            </p:extLst>
          </p:nvPr>
        </p:nvGraphicFramePr>
        <p:xfrm>
          <a:off x="1179443" y="76201"/>
          <a:ext cx="4916557" cy="670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Visio" r:id="rId3" imgW="4158574" imgH="7244841" progId="Visio.Drawing.11">
                  <p:embed/>
                </p:oleObj>
              </mc:Choice>
              <mc:Fallback>
                <p:oleObj name="Visio" r:id="rId3" imgW="4158574" imgH="7244841" progId="Visio.Drawing.11">
                  <p:embed/>
                  <p:pic>
                    <p:nvPicPr>
                      <p:cNvPr id="45060" name="Object 1">
                        <a:extLst>
                          <a:ext uri="{FF2B5EF4-FFF2-40B4-BE49-F238E27FC236}">
                            <a16:creationId xmlns:a16="http://schemas.microsoft.com/office/drawing/2014/main" id="{586C8396-A735-4649-A3D3-74F4D98E7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76201"/>
                        <a:ext cx="4916557" cy="670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DD7AA68-1619-4742-85E0-B76B4AD38A10}"/>
              </a:ext>
            </a:extLst>
          </p:cNvPr>
          <p:cNvSpPr/>
          <p:nvPr/>
        </p:nvSpPr>
        <p:spPr>
          <a:xfrm>
            <a:off x="4457701" y="3429000"/>
            <a:ext cx="1779814" cy="2416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213792E-C579-4877-8DA4-82388A4F7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405516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To this…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4F5CB16-B812-49D6-AE65-35BCF8A99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D19B8-D87B-4488-92A8-B09242DF0421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graphicFrame>
        <p:nvGraphicFramePr>
          <p:cNvPr id="46084" name="Object 1">
            <a:extLst>
              <a:ext uri="{FF2B5EF4-FFF2-40B4-BE49-F238E27FC236}">
                <a16:creationId xmlns:a16="http://schemas.microsoft.com/office/drawing/2014/main" id="{117CC26B-B0D6-421C-96D7-1E48B7EB8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44102"/>
              </p:ext>
            </p:extLst>
          </p:nvPr>
        </p:nvGraphicFramePr>
        <p:xfrm>
          <a:off x="2696818" y="795613"/>
          <a:ext cx="8831263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Visio" r:id="rId3" imgW="6402691" imgH="4303772" progId="Visio.Drawing.11">
                  <p:embed/>
                </p:oleObj>
              </mc:Choice>
              <mc:Fallback>
                <p:oleObj name="Visio" r:id="rId3" imgW="6402691" imgH="4303772" progId="Visio.Drawing.11">
                  <p:embed/>
                  <p:pic>
                    <p:nvPicPr>
                      <p:cNvPr id="46084" name="Object 1">
                        <a:extLst>
                          <a:ext uri="{FF2B5EF4-FFF2-40B4-BE49-F238E27FC236}">
                            <a16:creationId xmlns:a16="http://schemas.microsoft.com/office/drawing/2014/main" id="{117CC26B-B0D6-421C-96D7-1E48B7EB8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18" y="795613"/>
                        <a:ext cx="8831263" cy="571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48">
            <a:extLst>
              <a:ext uri="{FF2B5EF4-FFF2-40B4-BE49-F238E27FC236}">
                <a16:creationId xmlns:a16="http://schemas.microsoft.com/office/drawing/2014/main" id="{32D3C6FD-9CE0-402D-AE41-6488DB0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165" y="210838"/>
            <a:ext cx="3107634" cy="5847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Tahoma" panose="020B0604030504040204" pitchFamily="34" charset="0"/>
              </a:rPr>
              <a:t>functional dependency arrows</a:t>
            </a:r>
            <a:r>
              <a:rPr lang="en-US" altLang="en-US" sz="1600" dirty="0">
                <a:latin typeface="Tahoma" panose="020B0604030504040204" pitchFamily="34" charset="0"/>
              </a:rPr>
              <a:t> along the tops of the tables</a:t>
            </a:r>
            <a:endParaRPr lang="en-US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8281D-9253-4952-ADB1-53505EC38340}"/>
              </a:ext>
            </a:extLst>
          </p:cNvPr>
          <p:cNvSpPr/>
          <p:nvPr/>
        </p:nvSpPr>
        <p:spPr>
          <a:xfrm>
            <a:off x="4392386" y="2481943"/>
            <a:ext cx="604157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67E-313C-4E2B-B84A-2C88A0721209}"/>
              </a:ext>
            </a:extLst>
          </p:cNvPr>
          <p:cNvSpPr/>
          <p:nvPr/>
        </p:nvSpPr>
        <p:spPr>
          <a:xfrm>
            <a:off x="2696818" y="2988129"/>
            <a:ext cx="1466968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>
            <a:extLst>
              <a:ext uri="{FF2B5EF4-FFF2-40B4-BE49-F238E27FC236}">
                <a16:creationId xmlns:a16="http://schemas.microsoft.com/office/drawing/2014/main" id="{019BBE40-12C0-469A-9DA3-B83182EC4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F62345-EA72-4F15-ACDB-7FFFF96C1E69}" type="slidenum">
              <a:rPr lang="en-US" altLang="en-US" sz="1400">
                <a:solidFill>
                  <a:srgbClr val="33339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333399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C987D9B-15BE-4733-8D54-22E5F8E34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This…</a:t>
            </a:r>
            <a:endParaRPr lang="en-US" altLang="en-US" sz="2800" dirty="0"/>
          </a:p>
        </p:txBody>
      </p:sp>
      <p:graphicFrame>
        <p:nvGraphicFramePr>
          <p:cNvPr id="47109" name="Object 1">
            <a:extLst>
              <a:ext uri="{FF2B5EF4-FFF2-40B4-BE49-F238E27FC236}">
                <a16:creationId xmlns:a16="http://schemas.microsoft.com/office/drawing/2014/main" id="{DA0EAEF9-2938-48C5-B6E4-F6E251994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6" y="1576389"/>
          <a:ext cx="8874125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Visio" r:id="rId3" imgW="7016074" imgH="3587241" progId="Visio.Drawing.11">
                  <p:embed/>
                </p:oleObj>
              </mc:Choice>
              <mc:Fallback>
                <p:oleObj name="Visio" r:id="rId3" imgW="7016074" imgH="3587241" progId="Visio.Drawing.11">
                  <p:embed/>
                  <p:pic>
                    <p:nvPicPr>
                      <p:cNvPr id="47109" name="Object 1">
                        <a:extLst>
                          <a:ext uri="{FF2B5EF4-FFF2-40B4-BE49-F238E27FC236}">
                            <a16:creationId xmlns:a16="http://schemas.microsoft.com/office/drawing/2014/main" id="{DA0EAEF9-2938-48C5-B6E4-F6E251994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6" y="1576389"/>
                        <a:ext cx="8874125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3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F8C53C7-B5EB-4EAA-A0A5-C44FF153B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407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To this…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D5269A9-2A9D-4317-A81D-AFBF43700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81828-CEE7-4168-9D02-F77CBB522039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graphicFrame>
        <p:nvGraphicFramePr>
          <p:cNvPr id="48132" name="Object 1">
            <a:extLst>
              <a:ext uri="{FF2B5EF4-FFF2-40B4-BE49-F238E27FC236}">
                <a16:creationId xmlns:a16="http://schemas.microsoft.com/office/drawing/2014/main" id="{57606EBB-2022-4814-BCE4-6DE703AAC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619125"/>
          <a:ext cx="7924800" cy="616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Visio" r:id="rId3" imgW="5989468" imgH="4693694" progId="Visio.Drawing.11">
                  <p:embed/>
                </p:oleObj>
              </mc:Choice>
              <mc:Fallback>
                <p:oleObj name="Visio" r:id="rId3" imgW="5989468" imgH="4693694" progId="Visio.Drawing.11">
                  <p:embed/>
                  <p:pic>
                    <p:nvPicPr>
                      <p:cNvPr id="48132" name="Object 1">
                        <a:extLst>
                          <a:ext uri="{FF2B5EF4-FFF2-40B4-BE49-F238E27FC236}">
                            <a16:creationId xmlns:a16="http://schemas.microsoft.com/office/drawing/2014/main" id="{57606EBB-2022-4814-BCE4-6DE703AAC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19125"/>
                        <a:ext cx="7924800" cy="616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63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DC6DAE58-2D5E-4807-A76B-53F0C8756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E40C7-7555-457A-8F1A-A48E0E0B1F83}" type="slidenum">
              <a:rPr lang="en-US" altLang="en-US" sz="1400">
                <a:solidFill>
                  <a:srgbClr val="33339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333399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124B021-0A81-45A7-9F0C-5D286526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2660" y="153988"/>
            <a:ext cx="5115339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This…</a:t>
            </a:r>
            <a:endParaRPr lang="en-US" altLang="en-US" sz="2800" dirty="0"/>
          </a:p>
        </p:txBody>
      </p:sp>
      <p:graphicFrame>
        <p:nvGraphicFramePr>
          <p:cNvPr id="51204" name="Object 1">
            <a:extLst>
              <a:ext uri="{FF2B5EF4-FFF2-40B4-BE49-F238E27FC236}">
                <a16:creationId xmlns:a16="http://schemas.microsoft.com/office/drawing/2014/main" id="{F6FE8DB4-ED80-4F97-89CC-90201C453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90488"/>
          <a:ext cx="3625850" cy="669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Visio" r:id="rId3" imgW="3244174" imgH="5987541" progId="Visio.Drawing.11">
                  <p:embed/>
                </p:oleObj>
              </mc:Choice>
              <mc:Fallback>
                <p:oleObj name="Visio" r:id="rId3" imgW="3244174" imgH="5987541" progId="Visio.Drawing.11">
                  <p:embed/>
                  <p:pic>
                    <p:nvPicPr>
                      <p:cNvPr id="51204" name="Object 1">
                        <a:extLst>
                          <a:ext uri="{FF2B5EF4-FFF2-40B4-BE49-F238E27FC236}">
                            <a16:creationId xmlns:a16="http://schemas.microsoft.com/office/drawing/2014/main" id="{F6FE8DB4-ED80-4F97-89CC-90201C453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90488"/>
                        <a:ext cx="3625850" cy="669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13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40F0D8-681A-4D1F-89B5-2556171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1" y="197918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To this…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E2CBB3F-2FC4-4CDF-A2A0-1001445D9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9B2C7-8538-410A-BC85-70E54CC5C17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2228" name="Rectangle 2" descr="Pink tissue paper">
            <a:extLst>
              <a:ext uri="{FF2B5EF4-FFF2-40B4-BE49-F238E27FC236}">
                <a16:creationId xmlns:a16="http://schemas.microsoft.com/office/drawing/2014/main" id="{25E308CF-83A5-4285-AC5F-AAABFCA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2229" name="Object 1">
            <a:extLst>
              <a:ext uri="{FF2B5EF4-FFF2-40B4-BE49-F238E27FC236}">
                <a16:creationId xmlns:a16="http://schemas.microsoft.com/office/drawing/2014/main" id="{93B81964-F7C3-466F-A9FE-731FE653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887413"/>
          <a:ext cx="89281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Visio" r:id="rId3" imgW="5929009" imgH="3238141" progId="Visio.Drawing.11">
                  <p:embed/>
                </p:oleObj>
              </mc:Choice>
              <mc:Fallback>
                <p:oleObj name="Visio" r:id="rId3" imgW="5929009" imgH="3238141" progId="Visio.Drawing.11">
                  <p:embed/>
                  <p:pic>
                    <p:nvPicPr>
                      <p:cNvPr id="52229" name="Object 1">
                        <a:extLst>
                          <a:ext uri="{FF2B5EF4-FFF2-40B4-BE49-F238E27FC236}">
                            <a16:creationId xmlns:a16="http://schemas.microsoft.com/office/drawing/2014/main" id="{93B81964-F7C3-466F-A9FE-731FE6530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7413"/>
                        <a:ext cx="89281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46B9-CAD2-44FA-BB3D-D6153C03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1" y="2961090"/>
            <a:ext cx="109164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Walkthrough: </a:t>
            </a:r>
            <a:br>
              <a:rPr lang="en-US" dirty="0"/>
            </a:b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Break out tables, choose CPKs, connect tables</a:t>
            </a:r>
            <a:b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Hospital, Acme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0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0D60-68BF-429F-B7EE-58C5644D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by 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A350-0D86-4236-ABC9-09F41577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Entities, attributes, tables. </a:t>
            </a:r>
          </a:p>
          <a:p>
            <a:r>
              <a:rPr lang="en-US" sz="3600" dirty="0"/>
              <a:t>ERD, relations, cardinality, optionality. </a:t>
            </a:r>
          </a:p>
          <a:p>
            <a:r>
              <a:rPr lang="en-US" sz="3600" dirty="0"/>
              <a:t>Relational Schema, PK, FK, CPK, Candidate, Alternate</a:t>
            </a:r>
          </a:p>
          <a:p>
            <a:r>
              <a:rPr lang="en-US" sz="3600" dirty="0"/>
              <a:t>1</a:t>
            </a:r>
            <a:r>
              <a:rPr lang="en-US" sz="3600" baseline="30000" dirty="0"/>
              <a:t>st</a:t>
            </a:r>
            <a:r>
              <a:rPr lang="en-US" sz="3600" dirty="0"/>
              <a:t> normal form.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normal form. </a:t>
            </a:r>
          </a:p>
        </p:txBody>
      </p:sp>
    </p:spTree>
    <p:extLst>
      <p:ext uri="{BB962C8B-B14F-4D97-AF65-F5344CB8AC3E}">
        <p14:creationId xmlns:p14="http://schemas.microsoft.com/office/powerpoint/2010/main" val="11671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0167-21B9-42DA-A3E0-EBF7BE8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 Simple Rules to Remember for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FD4B-8286-449A-9FEF-27A0D72D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Multivalued</a:t>
            </a:r>
            <a:r>
              <a:rPr lang="en-US" dirty="0"/>
              <a:t> – Break out to a new table. PK becomes FK linking to PK of original table. New table still needs its own PK which will be the CPK of FK and the multivalued attribute.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Many to Many </a:t>
            </a:r>
            <a:r>
              <a:rPr lang="en-US" dirty="0"/>
              <a:t>–PKs become the FKs in NEW linking table.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One to many </a:t>
            </a:r>
            <a:r>
              <a:rPr lang="en-US" dirty="0"/>
              <a:t>– PK of one becomes FK in many. 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One to One </a:t>
            </a:r>
            <a:r>
              <a:rPr lang="en-US" dirty="0"/>
              <a:t>– PK of mandatory becomes FK in optional.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both mandatory, </a:t>
            </a:r>
            <a:r>
              <a:rPr lang="en-US" altLang="en-US" sz="2400" i="1" dirty="0"/>
              <a:t>either</a:t>
            </a:r>
            <a:r>
              <a:rPr lang="en-US" altLang="en-US" sz="2400" dirty="0"/>
              <a:t> table can receive the FK.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both optional, FK in table with </a:t>
            </a:r>
            <a:r>
              <a:rPr lang="en-US" altLang="en-US" sz="2400" i="1" dirty="0"/>
              <a:t>fewest</a:t>
            </a:r>
            <a:r>
              <a:rPr lang="en-US" altLang="en-US" sz="2400" dirty="0"/>
              <a:t> rows.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2" descr="Pink tissue paper">
            <a:extLst>
              <a:ext uri="{FF2B5EF4-FFF2-40B4-BE49-F238E27FC236}">
                <a16:creationId xmlns:a16="http://schemas.microsoft.com/office/drawing/2014/main" id="{F9869C6A-5E50-4DBF-8E72-2AF528E79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28212"/>
              </p:ext>
            </p:extLst>
          </p:nvPr>
        </p:nvGraphicFramePr>
        <p:xfrm>
          <a:off x="9069049" y="2578308"/>
          <a:ext cx="2962692" cy="200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Visio" r:id="rId3" imgW="1301191" imgH="900989" progId="Visio.Drawing.11">
                  <p:embed/>
                </p:oleObj>
              </mc:Choice>
              <mc:Fallback>
                <p:oleObj name="Visio" r:id="rId3" imgW="1301191" imgH="900989" progId="Visio.Drawing.11">
                  <p:embed/>
                  <p:pic>
                    <p:nvPicPr>
                      <p:cNvPr id="19463" name="Object 52" descr="Pink tissue paper">
                        <a:extLst>
                          <a:ext uri="{FF2B5EF4-FFF2-40B4-BE49-F238E27FC236}">
                            <a16:creationId xmlns:a16="http://schemas.microsoft.com/office/drawing/2014/main" id="{6C22BEB1-6FBF-424A-8555-50C4857D4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049" y="2578308"/>
                        <a:ext cx="2962692" cy="200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F882BCB-F00E-4BB5-97E0-72C03A06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049" y="4724546"/>
            <a:ext cx="2962692" cy="17683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6616F01-1E09-49BC-96FC-1061C2EB348E}"/>
              </a:ext>
            </a:extLst>
          </p:cNvPr>
          <p:cNvSpPr/>
          <p:nvPr/>
        </p:nvSpPr>
        <p:spPr>
          <a:xfrm rot="10800000">
            <a:off x="9863528" y="4024656"/>
            <a:ext cx="569626" cy="3612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BD4488-984C-4229-A160-2786B1E8CA58}"/>
              </a:ext>
            </a:extLst>
          </p:cNvPr>
          <p:cNvSpPr/>
          <p:nvPr/>
        </p:nvSpPr>
        <p:spPr>
          <a:xfrm rot="10800000">
            <a:off x="11353800" y="5996318"/>
            <a:ext cx="569626" cy="3612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94308-882C-4893-8ED4-9FA5FE7B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118" cy="1199217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u="sng" dirty="0"/>
              <a:t>Entities</a:t>
            </a:r>
            <a:r>
              <a:rPr lang="en-US" dirty="0"/>
              <a:t> and their </a:t>
            </a:r>
            <a:r>
              <a:rPr lang="en-US" u="sng" dirty="0"/>
              <a:t>relations</a:t>
            </a:r>
            <a:r>
              <a:rPr lang="en-US" dirty="0"/>
              <a:t>, become </a:t>
            </a:r>
            <a:r>
              <a:rPr lang="en-US" u="sng" dirty="0"/>
              <a:t>tables</a:t>
            </a:r>
            <a:r>
              <a:rPr lang="en-US" dirty="0"/>
              <a:t> and their relational </a:t>
            </a:r>
            <a:r>
              <a:rPr lang="en-US" u="sng" dirty="0"/>
              <a:t>arrows</a:t>
            </a:r>
            <a:r>
              <a:rPr lang="en-US" dirty="0"/>
              <a:t>. The FK points back to the PK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1E82A-FCE8-4AC4-9583-ABBF7AA0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9744"/>
            <a:ext cx="4691063" cy="16374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B1882-B03A-4235-978C-DDD9EE65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9" y="3029744"/>
            <a:ext cx="4852987" cy="16374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D58B8-E3C8-491E-AF66-7F622D5F30E6}"/>
              </a:ext>
            </a:extLst>
          </p:cNvPr>
          <p:cNvSpPr txBox="1"/>
          <p:nvPr/>
        </p:nvSpPr>
        <p:spPr>
          <a:xfrm>
            <a:off x="2547938" y="2204710"/>
            <a:ext cx="204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958F7-9A63-4D82-8EC1-CF3C6158E2FF}"/>
              </a:ext>
            </a:extLst>
          </p:cNvPr>
          <p:cNvSpPr txBox="1"/>
          <p:nvPr/>
        </p:nvSpPr>
        <p:spPr>
          <a:xfrm>
            <a:off x="8153400" y="2204710"/>
            <a:ext cx="1871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E228B-9152-4AE5-93BC-9C6827AB19EA}"/>
              </a:ext>
            </a:extLst>
          </p:cNvPr>
          <p:cNvSpPr txBox="1"/>
          <p:nvPr/>
        </p:nvSpPr>
        <p:spPr>
          <a:xfrm>
            <a:off x="5786437" y="2389376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5F801-DB20-4F21-9F3B-759BCD516C81}"/>
              </a:ext>
            </a:extLst>
          </p:cNvPr>
          <p:cNvSpPr txBox="1"/>
          <p:nvPr/>
        </p:nvSpPr>
        <p:spPr>
          <a:xfrm>
            <a:off x="1394085" y="5246558"/>
            <a:ext cx="936900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how this starts to look like the header row of a spreadsheet table?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FBF5F4F-24FC-4732-B188-DC6DFCEC40B7}"/>
              </a:ext>
            </a:extLst>
          </p:cNvPr>
          <p:cNvSpPr/>
          <p:nvPr/>
        </p:nvSpPr>
        <p:spPr>
          <a:xfrm rot="5400000">
            <a:off x="11315694" y="2950701"/>
            <a:ext cx="764499" cy="68829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0B16-6A42-4138-B8B4-67F0C132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365125"/>
            <a:ext cx="3882452" cy="13255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Acme Example:</a:t>
            </a:r>
            <a:br>
              <a:rPr lang="en-US" dirty="0"/>
            </a:br>
            <a:r>
              <a:rPr lang="en-US" dirty="0"/>
              <a:t>From this…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76F4A6-71DD-4500-9E00-689A4B6E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61" y="1339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2B4CDC-6411-4129-B45C-1147944E5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84977"/>
              </p:ext>
            </p:extLst>
          </p:nvPr>
        </p:nvGraphicFramePr>
        <p:xfrm>
          <a:off x="2803161" y="365126"/>
          <a:ext cx="8034728" cy="61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3" imgW="6270017" imgH="5444616" progId="Visio.Drawing.11">
                  <p:embed/>
                </p:oleObj>
              </mc:Choice>
              <mc:Fallback>
                <p:oleObj r:id="rId3" imgW="6270017" imgH="54446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161" y="365126"/>
                        <a:ext cx="8034728" cy="612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4B4EE8B-3B7A-40C8-AC16-E2B598C2CCEF}"/>
              </a:ext>
            </a:extLst>
          </p:cNvPr>
          <p:cNvSpPr/>
          <p:nvPr/>
        </p:nvSpPr>
        <p:spPr>
          <a:xfrm rot="10800000">
            <a:off x="11060242" y="5255828"/>
            <a:ext cx="569627" cy="5246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F9011-BBCC-4865-87AB-610B9879D355}"/>
              </a:ext>
            </a:extLst>
          </p:cNvPr>
          <p:cNvSpPr txBox="1"/>
          <p:nvPr/>
        </p:nvSpPr>
        <p:spPr>
          <a:xfrm>
            <a:off x="10498112" y="4751881"/>
            <a:ext cx="169388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Associate 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A39E-018D-4EB1-8D17-73615B5FE03D}"/>
              </a:ext>
            </a:extLst>
          </p:cNvPr>
          <p:cNvSpPr txBox="1"/>
          <p:nvPr/>
        </p:nvSpPr>
        <p:spPr>
          <a:xfrm>
            <a:off x="4212236" y="4751881"/>
            <a:ext cx="1883764" cy="369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Dependent entity</a:t>
            </a:r>
          </a:p>
        </p:txBody>
      </p:sp>
    </p:spTree>
    <p:extLst>
      <p:ext uri="{BB962C8B-B14F-4D97-AF65-F5344CB8AC3E}">
        <p14:creationId xmlns:p14="http://schemas.microsoft.com/office/powerpoint/2010/main" val="26733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6498-B404-42C9-BDE9-1F79DD8F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9" y="365125"/>
            <a:ext cx="2608913" cy="74414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To this…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A023-00DF-4B7B-94F8-D6983F5C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25" y="365125"/>
            <a:ext cx="8814216" cy="6127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4E06944-A989-4621-B8AA-5F1125077CFE}"/>
              </a:ext>
            </a:extLst>
          </p:cNvPr>
          <p:cNvSpPr/>
          <p:nvPr/>
        </p:nvSpPr>
        <p:spPr>
          <a:xfrm>
            <a:off x="1993692" y="4257207"/>
            <a:ext cx="1054933" cy="3897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33794-0AE8-40B9-BD28-6722B5F1C45F}"/>
              </a:ext>
            </a:extLst>
          </p:cNvPr>
          <p:cNvSpPr txBox="1"/>
          <p:nvPr/>
        </p:nvSpPr>
        <p:spPr>
          <a:xfrm>
            <a:off x="644577" y="3902804"/>
            <a:ext cx="14990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Linking Table</a:t>
            </a:r>
          </a:p>
        </p:txBody>
      </p:sp>
    </p:spTree>
    <p:extLst>
      <p:ext uri="{BB962C8B-B14F-4D97-AF65-F5344CB8AC3E}">
        <p14:creationId xmlns:p14="http://schemas.microsoft.com/office/powerpoint/2010/main" val="16468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3523-2428-4844-9108-5DF9211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Detailed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5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8D446166-4A45-4733-B98E-B77D3C76B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F8D83-F9D3-4D7C-8CA8-822E66104D0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25DAEE-9F50-43E6-B9DB-99FA8748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36965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Transforming ERDs into Schemas – “Mapping”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FF0000"/>
                </a:solidFill>
              </a:rPr>
              <a:t>THIS STARTS NORMALIZATION (1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st</a:t>
            </a:r>
            <a:r>
              <a:rPr lang="en-US" altLang="en-US" sz="2400" dirty="0">
                <a:solidFill>
                  <a:srgbClr val="FF0000"/>
                </a:solidFill>
              </a:rPr>
              <a:t> form)</a:t>
            </a:r>
            <a:endParaRPr lang="en-US" altLang="en-US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3FA048-9FAE-4869-B76F-F9E0F99E0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6836" y="1690688"/>
            <a:ext cx="11277599" cy="51673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buNone/>
            </a:pPr>
            <a:r>
              <a:rPr lang="en-US" altLang="en-US" sz="3200" dirty="0"/>
              <a:t>Step 1: Map </a:t>
            </a:r>
            <a:r>
              <a:rPr lang="en-US" altLang="en-US" sz="3200" dirty="0">
                <a:solidFill>
                  <a:srgbClr val="0000CC"/>
                </a:solidFill>
              </a:rPr>
              <a:t>Regular Entities</a:t>
            </a:r>
            <a:r>
              <a:rPr lang="en-US" altLang="en-US" sz="3200" dirty="0"/>
              <a:t> to Tables…</a:t>
            </a:r>
          </a:p>
          <a:p>
            <a:pPr>
              <a:buNone/>
            </a:pPr>
            <a:endParaRPr lang="en-US" altLang="en-US" sz="1600" dirty="0"/>
          </a:p>
          <a:p>
            <a:pPr marL="914400" lvl="1"/>
            <a:r>
              <a:rPr lang="en-US" altLang="en-US" sz="2800" dirty="0">
                <a:solidFill>
                  <a:srgbClr val="FF0000"/>
                </a:solidFill>
              </a:rPr>
              <a:t>Composite</a:t>
            </a:r>
            <a:r>
              <a:rPr lang="en-US" altLang="en-US" sz="2800" dirty="0">
                <a:solidFill>
                  <a:srgbClr val="0070C0"/>
                </a:solidFill>
              </a:rPr>
              <a:t> Attributes</a:t>
            </a:r>
            <a:r>
              <a:rPr lang="en-US" altLang="en-US" sz="2800" dirty="0"/>
              <a:t>:  </a:t>
            </a:r>
            <a:r>
              <a:rPr lang="en-US" altLang="en-US" sz="2800" b="1" dirty="0"/>
              <a:t>Break into simple attributes</a:t>
            </a:r>
            <a:r>
              <a:rPr lang="en-US" altLang="en-US" sz="2800" dirty="0"/>
              <a:t>.</a:t>
            </a:r>
          </a:p>
          <a:p>
            <a:pPr marL="914400" lvl="1"/>
            <a:endParaRPr lang="en-US" altLang="en-US" sz="700" dirty="0"/>
          </a:p>
          <a:p>
            <a:pPr marL="914400" lvl="1"/>
            <a:r>
              <a:rPr lang="en-US" altLang="en-US" sz="2800" dirty="0">
                <a:solidFill>
                  <a:srgbClr val="FF0000"/>
                </a:solidFill>
              </a:rPr>
              <a:t>Multivalued</a:t>
            </a:r>
            <a:r>
              <a:rPr lang="en-US" altLang="en-US" sz="2800" dirty="0">
                <a:solidFill>
                  <a:srgbClr val="0070C0"/>
                </a:solidFill>
              </a:rPr>
              <a:t> Attributes</a:t>
            </a:r>
            <a:r>
              <a:rPr lang="en-US" altLang="en-US" sz="2800" dirty="0"/>
              <a:t>:  </a:t>
            </a:r>
            <a:r>
              <a:rPr lang="en-US" altLang="en-US" sz="2800" b="1" dirty="0"/>
              <a:t>Break out to separate table</a:t>
            </a:r>
            <a:r>
              <a:rPr lang="en-US" altLang="en-US" sz="3200" b="1" dirty="0"/>
              <a:t> </a:t>
            </a:r>
            <a:r>
              <a:rPr lang="en-US" altLang="en-US" sz="2800" dirty="0"/>
              <a:t>with</a:t>
            </a:r>
            <a:r>
              <a:rPr lang="en-US" altLang="en-US" sz="3200" dirty="0"/>
              <a:t> </a:t>
            </a:r>
            <a:r>
              <a:rPr lang="en-US" altLang="en-US" sz="2800" dirty="0"/>
              <a:t>a</a:t>
            </a:r>
            <a:r>
              <a:rPr lang="en-US" altLang="en-US" sz="3200" dirty="0"/>
              <a:t> </a:t>
            </a:r>
            <a:r>
              <a:rPr lang="en-US" altLang="en-US" sz="2800" dirty="0"/>
              <a:t>foreign</a:t>
            </a:r>
            <a:r>
              <a:rPr lang="en-US" altLang="en-US" sz="3200" dirty="0"/>
              <a:t> </a:t>
            </a:r>
            <a:r>
              <a:rPr lang="en-US" altLang="en-US" sz="2800" dirty="0"/>
              <a:t>key</a:t>
            </a:r>
            <a:r>
              <a:rPr lang="en-US" altLang="en-US" sz="3200" dirty="0"/>
              <a:t> </a:t>
            </a:r>
            <a:r>
              <a:rPr lang="en-US" altLang="en-US" sz="2800" dirty="0"/>
              <a:t>referencing</a:t>
            </a:r>
            <a:r>
              <a:rPr lang="en-US" altLang="en-US" sz="3200" dirty="0"/>
              <a:t> </a:t>
            </a:r>
            <a:r>
              <a:rPr lang="en-US" altLang="en-US" sz="2800" dirty="0"/>
              <a:t>the</a:t>
            </a:r>
            <a:r>
              <a:rPr lang="en-US" altLang="en-US" sz="3200" dirty="0"/>
              <a:t> </a:t>
            </a:r>
            <a:r>
              <a:rPr lang="en-US" altLang="en-US" sz="2800" dirty="0"/>
              <a:t>primary key of the table with original entity.</a:t>
            </a:r>
          </a:p>
          <a:p>
            <a:pPr marL="1371600" lvl="2"/>
            <a:r>
              <a:rPr lang="en-US" altLang="en-US" sz="2400" dirty="0"/>
              <a:t>(leads to composite primary key (CPK) of the two attributes)</a:t>
            </a:r>
            <a:r>
              <a:rPr lang="en-US" altLang="en-US" sz="1800" dirty="0"/>
              <a:t>.</a:t>
            </a:r>
          </a:p>
          <a:p>
            <a:pPr marL="1371600" lvl="2"/>
            <a:endParaRPr lang="en-US" altLang="en-US" dirty="0"/>
          </a:p>
          <a:p>
            <a:pPr marL="914400" lvl="1"/>
            <a:r>
              <a:rPr lang="en-US" altLang="en-US" sz="2800" dirty="0">
                <a:solidFill>
                  <a:srgbClr val="0070C0"/>
                </a:solidFill>
              </a:rPr>
              <a:t>Derived Attributes</a:t>
            </a:r>
            <a:r>
              <a:rPr lang="en-US" altLang="en-US" sz="2800" dirty="0"/>
              <a:t>:  Are not included in a relational schema.</a:t>
            </a:r>
          </a:p>
          <a:p>
            <a:pPr marL="1371600" lvl="2"/>
            <a:r>
              <a:rPr lang="en-US" altLang="en-US" sz="2400" dirty="0"/>
              <a:t>(represent data </a:t>
            </a:r>
            <a:r>
              <a:rPr lang="en-US" altLang="en-US" sz="2400" u="sng" dirty="0"/>
              <a:t>not stored</a:t>
            </a:r>
            <a:r>
              <a:rPr lang="en-US" altLang="en-US" sz="2400" dirty="0"/>
              <a:t>, only calculated as needed).</a:t>
            </a:r>
          </a:p>
          <a:p>
            <a:pPr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564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FC616DFD-30DF-4C3E-B325-832535DEC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2BF3E-BE79-4B23-8E7C-FB4770EDEF2A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FAD031D1-78EA-4E86-8011-4DF17D3E7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74" y="461964"/>
            <a:ext cx="72047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CUSTOMER entity with Address </a:t>
            </a:r>
            <a:r>
              <a:rPr lang="en-US" altLang="en-US" sz="2200" b="1" dirty="0">
                <a:solidFill>
                  <a:srgbClr val="0070C0"/>
                </a:solidFill>
              </a:rPr>
              <a:t>compound</a:t>
            </a:r>
            <a:r>
              <a:rPr lang="en-US" altLang="en-US" sz="2200" b="1" dirty="0"/>
              <a:t> attribute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1F88C631-E2BA-4167-85B2-E8927C24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283" y="0"/>
            <a:ext cx="4767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Compound Attribute</a:t>
            </a: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A28E4BF7-E629-41F0-AD7A-DBCFC38D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450" y="4244975"/>
            <a:ext cx="52565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Customer table with </a:t>
            </a:r>
            <a:r>
              <a:rPr lang="en-US" altLang="en-US" sz="2200" b="1" dirty="0">
                <a:solidFill>
                  <a:srgbClr val="0070C0"/>
                </a:solidFill>
              </a:rPr>
              <a:t>simple</a:t>
            </a:r>
            <a:r>
              <a:rPr lang="en-US" altLang="en-US" sz="2200" b="1" dirty="0"/>
              <a:t> attributes</a:t>
            </a:r>
          </a:p>
        </p:txBody>
      </p:sp>
      <p:graphicFrame>
        <p:nvGraphicFramePr>
          <p:cNvPr id="18438" name="Object 9" descr="Pink tissue paper">
            <a:extLst>
              <a:ext uri="{FF2B5EF4-FFF2-40B4-BE49-F238E27FC236}">
                <a16:creationId xmlns:a16="http://schemas.microsoft.com/office/drawing/2014/main" id="{1C6DAACC-0869-4AE7-872B-3AB59712F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6" y="1311276"/>
          <a:ext cx="349567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Visio" r:id="rId3" imgW="1301191" imgH="900989" progId="Visio.Drawing.11">
                  <p:embed/>
                </p:oleObj>
              </mc:Choice>
              <mc:Fallback>
                <p:oleObj name="Visio" r:id="rId3" imgW="1301191" imgH="900989" progId="Visio.Drawing.11">
                  <p:embed/>
                  <p:pic>
                    <p:nvPicPr>
                      <p:cNvPr id="18438" name="Object 9" descr="Pink tissue paper">
                        <a:extLst>
                          <a:ext uri="{FF2B5EF4-FFF2-40B4-BE49-F238E27FC236}">
                            <a16:creationId xmlns:a16="http://schemas.microsoft.com/office/drawing/2014/main" id="{1C6DAACC-0869-4AE7-872B-3AB59712F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6" y="1311276"/>
                        <a:ext cx="349567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1" descr="Pink tissue paper">
            <a:extLst>
              <a:ext uri="{FF2B5EF4-FFF2-40B4-BE49-F238E27FC236}">
                <a16:creationId xmlns:a16="http://schemas.microsoft.com/office/drawing/2014/main" id="{1D8772FD-5C12-46CD-B890-5DD521B13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1" y="5106988"/>
          <a:ext cx="88820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Visio" r:id="rId5" imgW="4843272" imgH="386791" progId="Visio.Drawing.11">
                  <p:embed/>
                </p:oleObj>
              </mc:Choice>
              <mc:Fallback>
                <p:oleObj name="Visio" r:id="rId5" imgW="4843272" imgH="386791" progId="Visio.Drawing.11">
                  <p:embed/>
                  <p:pic>
                    <p:nvPicPr>
                      <p:cNvPr id="18439" name="Object 11" descr="Pink tissue paper">
                        <a:extLst>
                          <a:ext uri="{FF2B5EF4-FFF2-40B4-BE49-F238E27FC236}">
                            <a16:creationId xmlns:a16="http://schemas.microsoft.com/office/drawing/2014/main" id="{1D8772FD-5C12-46CD-B890-5DD521B13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5106988"/>
                        <a:ext cx="88820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6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851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Wingdings</vt:lpstr>
      <vt:lpstr>Office Theme</vt:lpstr>
      <vt:lpstr>Visio</vt:lpstr>
      <vt:lpstr>Microsoft Visio 2003-2010 Drawing</vt:lpstr>
      <vt:lpstr>Relational Schema</vt:lpstr>
      <vt:lpstr>DDL: Phase 1 Design, Phase 2 Build</vt:lpstr>
      <vt:lpstr>4 Simple Rules to Remember for design:</vt:lpstr>
      <vt:lpstr>Entities and their relations, become tables and their relational arrows. The FK points back to the PK</vt:lpstr>
      <vt:lpstr>Acme Example: From this…</vt:lpstr>
      <vt:lpstr>To this…</vt:lpstr>
      <vt:lpstr>Detailed Application</vt:lpstr>
      <vt:lpstr>Transforming ERDs into Schemas – “Mapping” THIS STARTS NORMALIZATION (1st form)</vt:lpstr>
      <vt:lpstr>PowerPoint Presentation</vt:lpstr>
      <vt:lpstr>PowerPoint Presentation</vt:lpstr>
      <vt:lpstr>Transforming ERDs into Schemas – “Mapping” THIS IS THE REASON CARDINALITY and OPTIONALITY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Dependency 2nd Normal Form</vt:lpstr>
      <vt:lpstr>Examples for you to Practice with</vt:lpstr>
      <vt:lpstr>From This…</vt:lpstr>
      <vt:lpstr>To this…</vt:lpstr>
      <vt:lpstr>This…</vt:lpstr>
      <vt:lpstr>To this…</vt:lpstr>
      <vt:lpstr>This…</vt:lpstr>
      <vt:lpstr>To this…</vt:lpstr>
      <vt:lpstr>Walkthrough:  Break out tables, choose CPKs, connect tables Hospital, Acme</vt:lpstr>
      <vt:lpstr>What you should know by now: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Pending Items:</dc:title>
  <dc:creator>Harvey Hyman</dc:creator>
  <cp:lastModifiedBy>Harvey Hyman</cp:lastModifiedBy>
  <cp:revision>68</cp:revision>
  <dcterms:created xsi:type="dcterms:W3CDTF">2018-08-29T21:21:21Z</dcterms:created>
  <dcterms:modified xsi:type="dcterms:W3CDTF">2019-04-04T00:22:15Z</dcterms:modified>
</cp:coreProperties>
</file>