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263" r:id="rId5"/>
    <p:sldId id="267" r:id="rId6"/>
    <p:sldId id="257" r:id="rId7"/>
    <p:sldId id="266" r:id="rId8"/>
    <p:sldId id="261" r:id="rId9"/>
    <p:sldId id="258" r:id="rId10"/>
    <p:sldId id="260" r:id="rId11"/>
    <p:sldId id="265" r:id="rId12"/>
    <p:sldId id="268" r:id="rId13"/>
    <p:sldId id="269" r:id="rId14"/>
    <p:sldId id="270" r:id="rId15"/>
    <p:sldId id="274" r:id="rId16"/>
    <p:sldId id="277" r:id="rId17"/>
    <p:sldId id="272" r:id="rId18"/>
    <p:sldId id="275" r:id="rId19"/>
    <p:sldId id="276" r:id="rId20"/>
    <p:sldId id="271" r:id="rId21"/>
    <p:sldId id="273"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0" autoAdjust="0"/>
    <p:restoredTop sz="94660"/>
  </p:normalViewPr>
  <p:slideViewPr>
    <p:cSldViewPr snapToGrid="0">
      <p:cViewPr varScale="1">
        <p:scale>
          <a:sx n="64" d="100"/>
          <a:sy n="64" d="100"/>
        </p:scale>
        <p:origin x="14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68F1-01C2-45BA-9625-3C8EF92DB0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B148F5-1EC5-472C-BD60-65AC8730B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10BAF6-14BA-4EA3-8E1F-EB82E376E24A}"/>
              </a:ext>
            </a:extLst>
          </p:cNvPr>
          <p:cNvSpPr>
            <a:spLocks noGrp="1"/>
          </p:cNvSpPr>
          <p:nvPr>
            <p:ph type="dt" sz="half" idx="10"/>
          </p:nvPr>
        </p:nvSpPr>
        <p:spPr/>
        <p:txBody>
          <a:bodyPr/>
          <a:lstStyle/>
          <a:p>
            <a:fld id="{80E775F9-74B9-4FFA-B498-BC4DAF4F845A}" type="datetimeFigureOut">
              <a:rPr lang="en-US" smtClean="0"/>
              <a:t>7/30/2019</a:t>
            </a:fld>
            <a:endParaRPr lang="en-US"/>
          </a:p>
        </p:txBody>
      </p:sp>
      <p:sp>
        <p:nvSpPr>
          <p:cNvPr id="5" name="Footer Placeholder 4">
            <a:extLst>
              <a:ext uri="{FF2B5EF4-FFF2-40B4-BE49-F238E27FC236}">
                <a16:creationId xmlns:a16="http://schemas.microsoft.com/office/drawing/2014/main" id="{E185FD4D-7A1A-4945-9506-DCDE72D53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AE9AA-32D7-4657-820A-FBDFE4DC302A}"/>
              </a:ext>
            </a:extLst>
          </p:cNvPr>
          <p:cNvSpPr>
            <a:spLocks noGrp="1"/>
          </p:cNvSpPr>
          <p:nvPr>
            <p:ph type="sldNum" sz="quarter" idx="12"/>
          </p:nvPr>
        </p:nvSpPr>
        <p:spPr/>
        <p:txBody>
          <a:bodyPr/>
          <a:lstStyle/>
          <a:p>
            <a:fld id="{CA12E9DB-AD6D-45C6-B5E0-5644F5DDD418}" type="slidenum">
              <a:rPr lang="en-US" smtClean="0"/>
              <a:t>‹#›</a:t>
            </a:fld>
            <a:endParaRPr lang="en-US"/>
          </a:p>
        </p:txBody>
      </p:sp>
    </p:spTree>
    <p:extLst>
      <p:ext uri="{BB962C8B-B14F-4D97-AF65-F5344CB8AC3E}">
        <p14:creationId xmlns:p14="http://schemas.microsoft.com/office/powerpoint/2010/main" val="150436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A747-BD09-44A5-AD35-DE43C84ED1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5F7E01-8B94-46E5-B9CF-E28C1CF3D1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84C526-F24B-4E1F-BAD5-720D6A52EBA2}"/>
              </a:ext>
            </a:extLst>
          </p:cNvPr>
          <p:cNvSpPr>
            <a:spLocks noGrp="1"/>
          </p:cNvSpPr>
          <p:nvPr>
            <p:ph type="dt" sz="half" idx="10"/>
          </p:nvPr>
        </p:nvSpPr>
        <p:spPr/>
        <p:txBody>
          <a:bodyPr/>
          <a:lstStyle/>
          <a:p>
            <a:fld id="{80E775F9-74B9-4FFA-B498-BC4DAF4F845A}" type="datetimeFigureOut">
              <a:rPr lang="en-US" smtClean="0"/>
              <a:t>7/30/2019</a:t>
            </a:fld>
            <a:endParaRPr lang="en-US"/>
          </a:p>
        </p:txBody>
      </p:sp>
      <p:sp>
        <p:nvSpPr>
          <p:cNvPr id="5" name="Footer Placeholder 4">
            <a:extLst>
              <a:ext uri="{FF2B5EF4-FFF2-40B4-BE49-F238E27FC236}">
                <a16:creationId xmlns:a16="http://schemas.microsoft.com/office/drawing/2014/main" id="{22D8190A-6D91-4329-9BA9-2C7CA8923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D8424-DE09-4708-A040-D8DCD46E8EDC}"/>
              </a:ext>
            </a:extLst>
          </p:cNvPr>
          <p:cNvSpPr>
            <a:spLocks noGrp="1"/>
          </p:cNvSpPr>
          <p:nvPr>
            <p:ph type="sldNum" sz="quarter" idx="12"/>
          </p:nvPr>
        </p:nvSpPr>
        <p:spPr/>
        <p:txBody>
          <a:bodyPr/>
          <a:lstStyle/>
          <a:p>
            <a:fld id="{CA12E9DB-AD6D-45C6-B5E0-5644F5DDD418}" type="slidenum">
              <a:rPr lang="en-US" smtClean="0"/>
              <a:t>‹#›</a:t>
            </a:fld>
            <a:endParaRPr lang="en-US"/>
          </a:p>
        </p:txBody>
      </p:sp>
    </p:spTree>
    <p:extLst>
      <p:ext uri="{BB962C8B-B14F-4D97-AF65-F5344CB8AC3E}">
        <p14:creationId xmlns:p14="http://schemas.microsoft.com/office/powerpoint/2010/main" val="3934623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25ABC6-720E-4E2C-A9B5-A5E0CD7066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EE7D47-E83D-414F-BF14-CE1FF9545F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976B1-ABF7-4338-8F5B-E2D3E411E575}"/>
              </a:ext>
            </a:extLst>
          </p:cNvPr>
          <p:cNvSpPr>
            <a:spLocks noGrp="1"/>
          </p:cNvSpPr>
          <p:nvPr>
            <p:ph type="dt" sz="half" idx="10"/>
          </p:nvPr>
        </p:nvSpPr>
        <p:spPr/>
        <p:txBody>
          <a:bodyPr/>
          <a:lstStyle/>
          <a:p>
            <a:fld id="{80E775F9-74B9-4FFA-B498-BC4DAF4F845A}" type="datetimeFigureOut">
              <a:rPr lang="en-US" smtClean="0"/>
              <a:t>7/30/2019</a:t>
            </a:fld>
            <a:endParaRPr lang="en-US"/>
          </a:p>
        </p:txBody>
      </p:sp>
      <p:sp>
        <p:nvSpPr>
          <p:cNvPr id="5" name="Footer Placeholder 4">
            <a:extLst>
              <a:ext uri="{FF2B5EF4-FFF2-40B4-BE49-F238E27FC236}">
                <a16:creationId xmlns:a16="http://schemas.microsoft.com/office/drawing/2014/main" id="{55545D89-13BC-4A65-9B29-06495C7C8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F29BD-5B0C-42B3-8244-7BAF3FF3A20E}"/>
              </a:ext>
            </a:extLst>
          </p:cNvPr>
          <p:cNvSpPr>
            <a:spLocks noGrp="1"/>
          </p:cNvSpPr>
          <p:nvPr>
            <p:ph type="sldNum" sz="quarter" idx="12"/>
          </p:nvPr>
        </p:nvSpPr>
        <p:spPr/>
        <p:txBody>
          <a:bodyPr/>
          <a:lstStyle/>
          <a:p>
            <a:fld id="{CA12E9DB-AD6D-45C6-B5E0-5644F5DDD418}" type="slidenum">
              <a:rPr lang="en-US" smtClean="0"/>
              <a:t>‹#›</a:t>
            </a:fld>
            <a:endParaRPr lang="en-US"/>
          </a:p>
        </p:txBody>
      </p:sp>
    </p:spTree>
    <p:extLst>
      <p:ext uri="{BB962C8B-B14F-4D97-AF65-F5344CB8AC3E}">
        <p14:creationId xmlns:p14="http://schemas.microsoft.com/office/powerpoint/2010/main" val="147780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58EA-5CFF-44E3-8489-8CDBAEAFA5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66775-52F0-499B-82FB-A257831A135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AF32E-531B-4143-8119-9A930171B40D}"/>
              </a:ext>
            </a:extLst>
          </p:cNvPr>
          <p:cNvSpPr>
            <a:spLocks noGrp="1"/>
          </p:cNvSpPr>
          <p:nvPr>
            <p:ph type="dt" sz="half" idx="10"/>
          </p:nvPr>
        </p:nvSpPr>
        <p:spPr/>
        <p:txBody>
          <a:bodyPr/>
          <a:lstStyle/>
          <a:p>
            <a:fld id="{80E775F9-74B9-4FFA-B498-BC4DAF4F845A}" type="datetimeFigureOut">
              <a:rPr lang="en-US" smtClean="0"/>
              <a:t>7/30/2019</a:t>
            </a:fld>
            <a:endParaRPr lang="en-US"/>
          </a:p>
        </p:txBody>
      </p:sp>
      <p:sp>
        <p:nvSpPr>
          <p:cNvPr id="5" name="Footer Placeholder 4">
            <a:extLst>
              <a:ext uri="{FF2B5EF4-FFF2-40B4-BE49-F238E27FC236}">
                <a16:creationId xmlns:a16="http://schemas.microsoft.com/office/drawing/2014/main" id="{768F3A9E-C9C6-4364-A9B5-6781C44F0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E2C67-CCB8-425F-B72B-51B3461AC95F}"/>
              </a:ext>
            </a:extLst>
          </p:cNvPr>
          <p:cNvSpPr>
            <a:spLocks noGrp="1"/>
          </p:cNvSpPr>
          <p:nvPr>
            <p:ph type="sldNum" sz="quarter" idx="12"/>
          </p:nvPr>
        </p:nvSpPr>
        <p:spPr/>
        <p:txBody>
          <a:bodyPr/>
          <a:lstStyle/>
          <a:p>
            <a:fld id="{CA12E9DB-AD6D-45C6-B5E0-5644F5DDD418}" type="slidenum">
              <a:rPr lang="en-US" smtClean="0"/>
              <a:t>‹#›</a:t>
            </a:fld>
            <a:endParaRPr lang="en-US"/>
          </a:p>
        </p:txBody>
      </p:sp>
    </p:spTree>
    <p:extLst>
      <p:ext uri="{BB962C8B-B14F-4D97-AF65-F5344CB8AC3E}">
        <p14:creationId xmlns:p14="http://schemas.microsoft.com/office/powerpoint/2010/main" val="312526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91FCC-AEC7-448F-888F-59A6D59E85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382ACE-1357-4C1D-BE35-7CE7864EA9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12961EF-7D1E-4E38-A3D0-C0D59E448DB3}"/>
              </a:ext>
            </a:extLst>
          </p:cNvPr>
          <p:cNvSpPr>
            <a:spLocks noGrp="1"/>
          </p:cNvSpPr>
          <p:nvPr>
            <p:ph type="dt" sz="half" idx="10"/>
          </p:nvPr>
        </p:nvSpPr>
        <p:spPr/>
        <p:txBody>
          <a:bodyPr/>
          <a:lstStyle/>
          <a:p>
            <a:fld id="{80E775F9-74B9-4FFA-B498-BC4DAF4F845A}" type="datetimeFigureOut">
              <a:rPr lang="en-US" smtClean="0"/>
              <a:t>7/30/2019</a:t>
            </a:fld>
            <a:endParaRPr lang="en-US"/>
          </a:p>
        </p:txBody>
      </p:sp>
      <p:sp>
        <p:nvSpPr>
          <p:cNvPr id="5" name="Footer Placeholder 4">
            <a:extLst>
              <a:ext uri="{FF2B5EF4-FFF2-40B4-BE49-F238E27FC236}">
                <a16:creationId xmlns:a16="http://schemas.microsoft.com/office/drawing/2014/main" id="{D5A43B11-DC86-4552-9284-E5405C4A8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352D45-791F-4E0A-A24E-BCF4FEC7B99E}"/>
              </a:ext>
            </a:extLst>
          </p:cNvPr>
          <p:cNvSpPr>
            <a:spLocks noGrp="1"/>
          </p:cNvSpPr>
          <p:nvPr>
            <p:ph type="sldNum" sz="quarter" idx="12"/>
          </p:nvPr>
        </p:nvSpPr>
        <p:spPr/>
        <p:txBody>
          <a:bodyPr/>
          <a:lstStyle/>
          <a:p>
            <a:fld id="{CA12E9DB-AD6D-45C6-B5E0-5644F5DDD418}" type="slidenum">
              <a:rPr lang="en-US" smtClean="0"/>
              <a:t>‹#›</a:t>
            </a:fld>
            <a:endParaRPr lang="en-US"/>
          </a:p>
        </p:txBody>
      </p:sp>
    </p:spTree>
    <p:extLst>
      <p:ext uri="{BB962C8B-B14F-4D97-AF65-F5344CB8AC3E}">
        <p14:creationId xmlns:p14="http://schemas.microsoft.com/office/powerpoint/2010/main" val="260541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B7D5-3C1A-40A2-B22D-9AB995578B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E9AA8A-9366-4A5C-97D2-8353341B30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DC0B95-DA86-47F9-996E-578BA16426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A3D447-AB0E-409E-8AC0-3915EF63C286}"/>
              </a:ext>
            </a:extLst>
          </p:cNvPr>
          <p:cNvSpPr>
            <a:spLocks noGrp="1"/>
          </p:cNvSpPr>
          <p:nvPr>
            <p:ph type="dt" sz="half" idx="10"/>
          </p:nvPr>
        </p:nvSpPr>
        <p:spPr/>
        <p:txBody>
          <a:bodyPr/>
          <a:lstStyle/>
          <a:p>
            <a:fld id="{80E775F9-74B9-4FFA-B498-BC4DAF4F845A}" type="datetimeFigureOut">
              <a:rPr lang="en-US" smtClean="0"/>
              <a:t>7/30/2019</a:t>
            </a:fld>
            <a:endParaRPr lang="en-US"/>
          </a:p>
        </p:txBody>
      </p:sp>
      <p:sp>
        <p:nvSpPr>
          <p:cNvPr id="6" name="Footer Placeholder 5">
            <a:extLst>
              <a:ext uri="{FF2B5EF4-FFF2-40B4-BE49-F238E27FC236}">
                <a16:creationId xmlns:a16="http://schemas.microsoft.com/office/drawing/2014/main" id="{BDA00864-0A16-4F47-A56D-D35758191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0D1C9-530D-42B3-A01A-5D4C64804552}"/>
              </a:ext>
            </a:extLst>
          </p:cNvPr>
          <p:cNvSpPr>
            <a:spLocks noGrp="1"/>
          </p:cNvSpPr>
          <p:nvPr>
            <p:ph type="sldNum" sz="quarter" idx="12"/>
          </p:nvPr>
        </p:nvSpPr>
        <p:spPr/>
        <p:txBody>
          <a:bodyPr/>
          <a:lstStyle/>
          <a:p>
            <a:fld id="{CA12E9DB-AD6D-45C6-B5E0-5644F5DDD418}" type="slidenum">
              <a:rPr lang="en-US" smtClean="0"/>
              <a:t>‹#›</a:t>
            </a:fld>
            <a:endParaRPr lang="en-US"/>
          </a:p>
        </p:txBody>
      </p:sp>
    </p:spTree>
    <p:extLst>
      <p:ext uri="{BB962C8B-B14F-4D97-AF65-F5344CB8AC3E}">
        <p14:creationId xmlns:p14="http://schemas.microsoft.com/office/powerpoint/2010/main" val="26480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028E-C4AA-46B2-BDD7-6A99C70DBC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41CF5B-665D-40B1-83A2-74635D5F70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43ED19-A9B1-4D2F-9E14-2AD957B371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F0E266-F732-4B20-96A0-761F7DE542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406CD51-EAFC-41D8-BB79-E2DDA24BEA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7CC80C-45A7-4261-8374-5E064E8A9FED}"/>
              </a:ext>
            </a:extLst>
          </p:cNvPr>
          <p:cNvSpPr>
            <a:spLocks noGrp="1"/>
          </p:cNvSpPr>
          <p:nvPr>
            <p:ph type="dt" sz="half" idx="10"/>
          </p:nvPr>
        </p:nvSpPr>
        <p:spPr/>
        <p:txBody>
          <a:bodyPr/>
          <a:lstStyle/>
          <a:p>
            <a:fld id="{80E775F9-74B9-4FFA-B498-BC4DAF4F845A}" type="datetimeFigureOut">
              <a:rPr lang="en-US" smtClean="0"/>
              <a:t>7/30/2019</a:t>
            </a:fld>
            <a:endParaRPr lang="en-US"/>
          </a:p>
        </p:txBody>
      </p:sp>
      <p:sp>
        <p:nvSpPr>
          <p:cNvPr id="8" name="Footer Placeholder 7">
            <a:extLst>
              <a:ext uri="{FF2B5EF4-FFF2-40B4-BE49-F238E27FC236}">
                <a16:creationId xmlns:a16="http://schemas.microsoft.com/office/drawing/2014/main" id="{7FF34C3B-0B12-466B-9B5D-A6CC63BA1D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C9FC39-A50F-4DFD-AB4D-37154AADA90C}"/>
              </a:ext>
            </a:extLst>
          </p:cNvPr>
          <p:cNvSpPr>
            <a:spLocks noGrp="1"/>
          </p:cNvSpPr>
          <p:nvPr>
            <p:ph type="sldNum" sz="quarter" idx="12"/>
          </p:nvPr>
        </p:nvSpPr>
        <p:spPr/>
        <p:txBody>
          <a:bodyPr/>
          <a:lstStyle/>
          <a:p>
            <a:fld id="{CA12E9DB-AD6D-45C6-B5E0-5644F5DDD418}" type="slidenum">
              <a:rPr lang="en-US" smtClean="0"/>
              <a:t>‹#›</a:t>
            </a:fld>
            <a:endParaRPr lang="en-US"/>
          </a:p>
        </p:txBody>
      </p:sp>
    </p:spTree>
    <p:extLst>
      <p:ext uri="{BB962C8B-B14F-4D97-AF65-F5344CB8AC3E}">
        <p14:creationId xmlns:p14="http://schemas.microsoft.com/office/powerpoint/2010/main" val="3325725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40DA-2F57-4888-891B-0E231FD5C6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2F9C0D-828F-49FD-A698-8B5E3EA93190}"/>
              </a:ext>
            </a:extLst>
          </p:cNvPr>
          <p:cNvSpPr>
            <a:spLocks noGrp="1"/>
          </p:cNvSpPr>
          <p:nvPr>
            <p:ph type="dt" sz="half" idx="10"/>
          </p:nvPr>
        </p:nvSpPr>
        <p:spPr/>
        <p:txBody>
          <a:bodyPr/>
          <a:lstStyle/>
          <a:p>
            <a:fld id="{80E775F9-74B9-4FFA-B498-BC4DAF4F845A}" type="datetimeFigureOut">
              <a:rPr lang="en-US" smtClean="0"/>
              <a:t>7/30/2019</a:t>
            </a:fld>
            <a:endParaRPr lang="en-US"/>
          </a:p>
        </p:txBody>
      </p:sp>
      <p:sp>
        <p:nvSpPr>
          <p:cNvPr id="4" name="Footer Placeholder 3">
            <a:extLst>
              <a:ext uri="{FF2B5EF4-FFF2-40B4-BE49-F238E27FC236}">
                <a16:creationId xmlns:a16="http://schemas.microsoft.com/office/drawing/2014/main" id="{624856AE-2C72-4BBD-88F1-1298271183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99B416-4AA9-4CD6-BAC4-4B830144AC13}"/>
              </a:ext>
            </a:extLst>
          </p:cNvPr>
          <p:cNvSpPr>
            <a:spLocks noGrp="1"/>
          </p:cNvSpPr>
          <p:nvPr>
            <p:ph type="sldNum" sz="quarter" idx="12"/>
          </p:nvPr>
        </p:nvSpPr>
        <p:spPr/>
        <p:txBody>
          <a:bodyPr/>
          <a:lstStyle/>
          <a:p>
            <a:fld id="{CA12E9DB-AD6D-45C6-B5E0-5644F5DDD418}" type="slidenum">
              <a:rPr lang="en-US" smtClean="0"/>
              <a:t>‹#›</a:t>
            </a:fld>
            <a:endParaRPr lang="en-US"/>
          </a:p>
        </p:txBody>
      </p:sp>
    </p:spTree>
    <p:extLst>
      <p:ext uri="{BB962C8B-B14F-4D97-AF65-F5344CB8AC3E}">
        <p14:creationId xmlns:p14="http://schemas.microsoft.com/office/powerpoint/2010/main" val="347477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7E24AD-2C58-47DF-90DE-DD9496DEA6FC}"/>
              </a:ext>
            </a:extLst>
          </p:cNvPr>
          <p:cNvSpPr>
            <a:spLocks noGrp="1"/>
          </p:cNvSpPr>
          <p:nvPr>
            <p:ph type="dt" sz="half" idx="10"/>
          </p:nvPr>
        </p:nvSpPr>
        <p:spPr/>
        <p:txBody>
          <a:bodyPr/>
          <a:lstStyle/>
          <a:p>
            <a:fld id="{80E775F9-74B9-4FFA-B498-BC4DAF4F845A}" type="datetimeFigureOut">
              <a:rPr lang="en-US" smtClean="0"/>
              <a:t>7/30/2019</a:t>
            </a:fld>
            <a:endParaRPr lang="en-US"/>
          </a:p>
        </p:txBody>
      </p:sp>
      <p:sp>
        <p:nvSpPr>
          <p:cNvPr id="3" name="Footer Placeholder 2">
            <a:extLst>
              <a:ext uri="{FF2B5EF4-FFF2-40B4-BE49-F238E27FC236}">
                <a16:creationId xmlns:a16="http://schemas.microsoft.com/office/drawing/2014/main" id="{DBB4A122-8F22-4121-BBE9-CC263CF098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6C7BB8-A9EC-4A6E-8570-1494A2DC44AA}"/>
              </a:ext>
            </a:extLst>
          </p:cNvPr>
          <p:cNvSpPr>
            <a:spLocks noGrp="1"/>
          </p:cNvSpPr>
          <p:nvPr>
            <p:ph type="sldNum" sz="quarter" idx="12"/>
          </p:nvPr>
        </p:nvSpPr>
        <p:spPr/>
        <p:txBody>
          <a:bodyPr/>
          <a:lstStyle/>
          <a:p>
            <a:fld id="{CA12E9DB-AD6D-45C6-B5E0-5644F5DDD418}" type="slidenum">
              <a:rPr lang="en-US" smtClean="0"/>
              <a:t>‹#›</a:t>
            </a:fld>
            <a:endParaRPr lang="en-US"/>
          </a:p>
        </p:txBody>
      </p:sp>
    </p:spTree>
    <p:extLst>
      <p:ext uri="{BB962C8B-B14F-4D97-AF65-F5344CB8AC3E}">
        <p14:creationId xmlns:p14="http://schemas.microsoft.com/office/powerpoint/2010/main" val="663421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EE8A-47AF-4779-BAAF-5F668D2B6E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D1F11E-1D9E-49B4-91B6-157B569078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9A8D9F-337D-4A7A-BB78-246C51B64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F6142F-BD65-4EA4-A6A7-F093DE085BCF}"/>
              </a:ext>
            </a:extLst>
          </p:cNvPr>
          <p:cNvSpPr>
            <a:spLocks noGrp="1"/>
          </p:cNvSpPr>
          <p:nvPr>
            <p:ph type="dt" sz="half" idx="10"/>
          </p:nvPr>
        </p:nvSpPr>
        <p:spPr/>
        <p:txBody>
          <a:bodyPr/>
          <a:lstStyle/>
          <a:p>
            <a:fld id="{80E775F9-74B9-4FFA-B498-BC4DAF4F845A}" type="datetimeFigureOut">
              <a:rPr lang="en-US" smtClean="0"/>
              <a:t>7/30/2019</a:t>
            </a:fld>
            <a:endParaRPr lang="en-US"/>
          </a:p>
        </p:txBody>
      </p:sp>
      <p:sp>
        <p:nvSpPr>
          <p:cNvPr id="6" name="Footer Placeholder 5">
            <a:extLst>
              <a:ext uri="{FF2B5EF4-FFF2-40B4-BE49-F238E27FC236}">
                <a16:creationId xmlns:a16="http://schemas.microsoft.com/office/drawing/2014/main" id="{3E80440C-F837-4052-8D80-EAEAF445D1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1434CE-6499-42F2-A803-072146D9D280}"/>
              </a:ext>
            </a:extLst>
          </p:cNvPr>
          <p:cNvSpPr>
            <a:spLocks noGrp="1"/>
          </p:cNvSpPr>
          <p:nvPr>
            <p:ph type="sldNum" sz="quarter" idx="12"/>
          </p:nvPr>
        </p:nvSpPr>
        <p:spPr/>
        <p:txBody>
          <a:bodyPr/>
          <a:lstStyle/>
          <a:p>
            <a:fld id="{CA12E9DB-AD6D-45C6-B5E0-5644F5DDD418}" type="slidenum">
              <a:rPr lang="en-US" smtClean="0"/>
              <a:t>‹#›</a:t>
            </a:fld>
            <a:endParaRPr lang="en-US"/>
          </a:p>
        </p:txBody>
      </p:sp>
    </p:spTree>
    <p:extLst>
      <p:ext uri="{BB962C8B-B14F-4D97-AF65-F5344CB8AC3E}">
        <p14:creationId xmlns:p14="http://schemas.microsoft.com/office/powerpoint/2010/main" val="2108256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DE4F-7096-4CD7-8F79-A732B1C138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FCE012-DAEA-4880-87E3-02C36FA966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823CCD-569D-4DF4-BF27-604686FA6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908278-7E70-42BD-A4D9-4191F5595107}"/>
              </a:ext>
            </a:extLst>
          </p:cNvPr>
          <p:cNvSpPr>
            <a:spLocks noGrp="1"/>
          </p:cNvSpPr>
          <p:nvPr>
            <p:ph type="dt" sz="half" idx="10"/>
          </p:nvPr>
        </p:nvSpPr>
        <p:spPr/>
        <p:txBody>
          <a:bodyPr/>
          <a:lstStyle/>
          <a:p>
            <a:fld id="{80E775F9-74B9-4FFA-B498-BC4DAF4F845A}" type="datetimeFigureOut">
              <a:rPr lang="en-US" smtClean="0"/>
              <a:t>7/30/2019</a:t>
            </a:fld>
            <a:endParaRPr lang="en-US"/>
          </a:p>
        </p:txBody>
      </p:sp>
      <p:sp>
        <p:nvSpPr>
          <p:cNvPr id="6" name="Footer Placeholder 5">
            <a:extLst>
              <a:ext uri="{FF2B5EF4-FFF2-40B4-BE49-F238E27FC236}">
                <a16:creationId xmlns:a16="http://schemas.microsoft.com/office/drawing/2014/main" id="{276F93E1-D712-47AF-BF57-B55E343554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5417FA-C40B-4247-B11A-34392DEE0292}"/>
              </a:ext>
            </a:extLst>
          </p:cNvPr>
          <p:cNvSpPr>
            <a:spLocks noGrp="1"/>
          </p:cNvSpPr>
          <p:nvPr>
            <p:ph type="sldNum" sz="quarter" idx="12"/>
          </p:nvPr>
        </p:nvSpPr>
        <p:spPr/>
        <p:txBody>
          <a:bodyPr/>
          <a:lstStyle/>
          <a:p>
            <a:fld id="{CA12E9DB-AD6D-45C6-B5E0-5644F5DDD418}" type="slidenum">
              <a:rPr lang="en-US" smtClean="0"/>
              <a:t>‹#›</a:t>
            </a:fld>
            <a:endParaRPr lang="en-US"/>
          </a:p>
        </p:txBody>
      </p:sp>
    </p:spTree>
    <p:extLst>
      <p:ext uri="{BB962C8B-B14F-4D97-AF65-F5344CB8AC3E}">
        <p14:creationId xmlns:p14="http://schemas.microsoft.com/office/powerpoint/2010/main" val="2960789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4CDC7C-BD73-4965-826F-7FF7B38C3A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61242A-5583-4892-BC26-A1AE7A99EA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6405B8-4736-4F5E-9F67-AEAFEB927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775F9-74B9-4FFA-B498-BC4DAF4F845A}" type="datetimeFigureOut">
              <a:rPr lang="en-US" smtClean="0"/>
              <a:t>7/30/2019</a:t>
            </a:fld>
            <a:endParaRPr lang="en-US"/>
          </a:p>
        </p:txBody>
      </p:sp>
      <p:sp>
        <p:nvSpPr>
          <p:cNvPr id="5" name="Footer Placeholder 4">
            <a:extLst>
              <a:ext uri="{FF2B5EF4-FFF2-40B4-BE49-F238E27FC236}">
                <a16:creationId xmlns:a16="http://schemas.microsoft.com/office/drawing/2014/main" id="{5F4EF5FF-03F3-4858-8E2E-BA031B9FFC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D871C3-1CD1-4440-A18A-F98267ED50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2E9DB-AD6D-45C6-B5E0-5644F5DDD418}" type="slidenum">
              <a:rPr lang="en-US" smtClean="0"/>
              <a:t>‹#›</a:t>
            </a:fld>
            <a:endParaRPr lang="en-US"/>
          </a:p>
        </p:txBody>
      </p:sp>
    </p:spTree>
    <p:extLst>
      <p:ext uri="{BB962C8B-B14F-4D97-AF65-F5344CB8AC3E}">
        <p14:creationId xmlns:p14="http://schemas.microsoft.com/office/powerpoint/2010/main" val="3193004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mssqltips.com/sqlservertip/5211/sql-server-temporal-tables-vs-change-data-capture-vs-change-tracking--part-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www.red-gate.com/simple-talk/sql/learn-sql-server/introduction-to-change-data-capture-cdc-in-sql-server-2008/" TargetMode="External"/><Relationship Id="rId2" Type="http://schemas.openxmlformats.org/officeDocument/2006/relationships/hyperlink" Target="https://www.mssqltips.com/sqlservertip/5212/sql-server-temporal-tables-vs-change-data-capture-vs-change-tracking--part-2/" TargetMode="External"/><Relationship Id="rId1" Type="http://schemas.openxmlformats.org/officeDocument/2006/relationships/slideLayout" Target="../slideLayouts/slideLayout2.xml"/><Relationship Id="rId4" Type="http://schemas.openxmlformats.org/officeDocument/2006/relationships/hyperlink" Target="https://www.mssqltips.com/sqlservertip/1474/using-change-data-capture-cdc-in-sql-server-200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microsoft.com/en-us/sql/relational-databases/system-functions/cdc-fn-cdc-get-net-changes-capture-instance-transact-sql?view=sql-server-2017"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hesqlgirl.com/2018/07/19/temporal-tab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dwinmsarmiento.com/in-memory-oltp-in-sql-server-logging/" TargetMode="External"/><Relationship Id="rId2" Type="http://schemas.openxmlformats.org/officeDocument/2006/relationships/hyperlink" Target="https://www.mssqltips.com/sqlservertip/5556/benefits-of-using-sql-server-temporal-tables-with-memory-optimized-tables--part-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sql/relational-databases/databases/database-files-and-filegroups?view=sql-server-2017" TargetMode="External"/><Relationship Id="rId2" Type="http://schemas.openxmlformats.org/officeDocument/2006/relationships/hyperlink" Target="https://docs.microsoft.com/en-us/sql/relational-databases/in-memory-oltp/the-memory-optimized-filegroup?view=sql-server-201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B05C-1112-489F-9FA3-1B9786797A0E}"/>
              </a:ext>
            </a:extLst>
          </p:cNvPr>
          <p:cNvSpPr>
            <a:spLocks noGrp="1"/>
          </p:cNvSpPr>
          <p:nvPr>
            <p:ph type="ctrTitle"/>
          </p:nvPr>
        </p:nvSpPr>
        <p:spPr/>
        <p:txBody>
          <a:bodyPr/>
          <a:lstStyle/>
          <a:p>
            <a:r>
              <a:rPr lang="en-US" dirty="0"/>
              <a:t>Week 10 Temporal Tables</a:t>
            </a:r>
          </a:p>
        </p:txBody>
      </p:sp>
      <p:sp>
        <p:nvSpPr>
          <p:cNvPr id="3" name="Subtitle 2">
            <a:extLst>
              <a:ext uri="{FF2B5EF4-FFF2-40B4-BE49-F238E27FC236}">
                <a16:creationId xmlns:a16="http://schemas.microsoft.com/office/drawing/2014/main" id="{28F9C177-5647-4FF5-B087-4C784EAAAF62}"/>
              </a:ext>
            </a:extLst>
          </p:cNvPr>
          <p:cNvSpPr>
            <a:spLocks noGrp="1"/>
          </p:cNvSpPr>
          <p:nvPr>
            <p:ph type="subTitle" idx="1"/>
          </p:nvPr>
        </p:nvSpPr>
        <p:spPr/>
        <p:txBody>
          <a:bodyPr>
            <a:normAutofit lnSpcReduction="10000"/>
          </a:bodyPr>
          <a:lstStyle/>
          <a:p>
            <a:r>
              <a:rPr lang="en-US" dirty="0"/>
              <a:t>In-memory Data Files (“memory optimized”)</a:t>
            </a:r>
          </a:p>
          <a:p>
            <a:r>
              <a:rPr lang="en-US" dirty="0"/>
              <a:t>Temporal “System-Versioned” Tables</a:t>
            </a:r>
          </a:p>
          <a:p>
            <a:r>
              <a:rPr lang="en-US" dirty="0"/>
              <a:t>Versus</a:t>
            </a:r>
          </a:p>
          <a:p>
            <a:r>
              <a:rPr lang="en-US" dirty="0"/>
              <a:t>Data Change Capture and Change Tracker</a:t>
            </a:r>
          </a:p>
        </p:txBody>
      </p:sp>
    </p:spTree>
    <p:extLst>
      <p:ext uri="{BB962C8B-B14F-4D97-AF65-F5344CB8AC3E}">
        <p14:creationId xmlns:p14="http://schemas.microsoft.com/office/powerpoint/2010/main" val="970472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7D22A6-8396-42FD-B208-7628EB7A2D52}"/>
              </a:ext>
            </a:extLst>
          </p:cNvPr>
          <p:cNvSpPr/>
          <p:nvPr/>
        </p:nvSpPr>
        <p:spPr>
          <a:xfrm>
            <a:off x="3018503" y="1859340"/>
            <a:ext cx="6096000" cy="3139321"/>
          </a:xfrm>
          <a:prstGeom prst="rect">
            <a:avLst/>
          </a:prstGeom>
          <a:ln>
            <a:solidFill>
              <a:schemeClr val="accent1"/>
            </a:solidFill>
          </a:ln>
        </p:spPr>
        <p:txBody>
          <a:bodyPr>
            <a:spAutoFit/>
          </a:bodyPr>
          <a:lstStyle/>
          <a:p>
            <a:r>
              <a:rPr lang="en-US" sz="900" dirty="0">
                <a:solidFill>
                  <a:srgbClr val="008000"/>
                </a:solidFill>
                <a:highlight>
                  <a:srgbClr val="FFFFFF"/>
                </a:highlight>
                <a:latin typeface="Consolas" panose="020B0609020204030204" pitchFamily="49" charset="0"/>
              </a:rPr>
              <a:t>--create table with system versioning on</a:t>
            </a:r>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CREATE</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TABLE</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dbo</a:t>
            </a:r>
            <a:r>
              <a:rPr lang="en-US" sz="900" dirty="0" err="1">
                <a:solidFill>
                  <a:srgbClr val="80808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Employee</a:t>
            </a:r>
            <a:r>
              <a:rPr lang="en-US" sz="900" dirty="0">
                <a:solidFill>
                  <a:srgbClr val="000000"/>
                </a:solidFill>
                <a:highlight>
                  <a:srgbClr val="FFFFFF"/>
                </a:highlight>
                <a:latin typeface="Consolas" panose="020B0609020204030204" pitchFamily="49" charset="0"/>
              </a:rPr>
              <a:t>   </a:t>
            </a:r>
          </a:p>
          <a:p>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EmployeeID</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int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NOT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NULL</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PRIMARY</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KEY</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CLUSTERED</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Name</a:t>
            </a:r>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nvarchar</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100</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NOT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NULL,</a:t>
            </a:r>
            <a:r>
              <a:rPr lang="en-US" sz="900" dirty="0">
                <a:solidFill>
                  <a:srgbClr val="000000"/>
                </a:solidFill>
                <a:highlight>
                  <a:srgbClr val="FFFFFF"/>
                </a:highlight>
                <a:latin typeface="Consolas" panose="020B0609020204030204" pitchFamily="49" charset="0"/>
              </a:rPr>
              <a:t> Position </a:t>
            </a:r>
            <a:r>
              <a:rPr lang="en-US" sz="900" dirty="0">
                <a:solidFill>
                  <a:srgbClr val="0000FF"/>
                </a:solidFill>
                <a:highlight>
                  <a:srgbClr val="FFFFFF"/>
                </a:highlight>
                <a:latin typeface="Consolas" panose="020B0609020204030204" pitchFamily="49" charset="0"/>
              </a:rPr>
              <a:t>varchar</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100</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NOT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NULL,</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Department </a:t>
            </a:r>
            <a:r>
              <a:rPr lang="en-US" sz="900" dirty="0">
                <a:solidFill>
                  <a:srgbClr val="0000FF"/>
                </a:solidFill>
                <a:highlight>
                  <a:srgbClr val="FFFFFF"/>
                </a:highlight>
                <a:latin typeface="Consolas" panose="020B0609020204030204" pitchFamily="49" charset="0"/>
              </a:rPr>
              <a:t>varchar</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100</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NOT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NULL,</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Address</a:t>
            </a:r>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nvarchar</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1024</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NOT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NULL,</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AnnualSalary</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decimal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10</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2</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NOT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NULL,</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ValidFrom</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datetime2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2</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GENERATED</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ALWAYS</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AS</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ROW</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START</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ValidTo</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datetime2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2</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GENERATED</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ALWAYS</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AS</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ROW</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END</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PERIOD</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FOR</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SYSTEM_TIME </a:t>
            </a:r>
            <a:r>
              <a:rPr lang="en-US" sz="900" dirty="0">
                <a:solidFill>
                  <a:srgbClr val="80808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ValidFrom</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ValidTo</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WITH </a:t>
            </a:r>
            <a:r>
              <a:rPr lang="en-US" sz="900" dirty="0">
                <a:solidFill>
                  <a:srgbClr val="808080"/>
                </a:solidFill>
                <a:highlight>
                  <a:srgbClr val="FFFFFF"/>
                </a:highlight>
                <a:latin typeface="Consolas" panose="020B0609020204030204" pitchFamily="49" charset="0"/>
              </a:rPr>
              <a:t>(</a:t>
            </a:r>
            <a:r>
              <a:rPr lang="en-US" sz="900" dirty="0">
                <a:solidFill>
                  <a:srgbClr val="0000FF"/>
                </a:solidFill>
                <a:highlight>
                  <a:srgbClr val="FFFFFF"/>
                </a:highlight>
                <a:latin typeface="Consolas" panose="020B0609020204030204" pitchFamily="49" charset="0"/>
              </a:rPr>
              <a:t>SYSTEM_VERSIONING</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ON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HISTORY_TABLE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dbo</a:t>
            </a:r>
            <a:r>
              <a:rPr lang="en-US" sz="900" dirty="0" err="1">
                <a:solidFill>
                  <a:srgbClr val="80808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EmployeeHistory</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endParaRPr lang="en-US" sz="900" dirty="0">
              <a:solidFill>
                <a:srgbClr val="000000"/>
              </a:solidFill>
              <a:highlight>
                <a:srgbClr val="FFFFFF"/>
              </a:highlight>
              <a:latin typeface="Consolas" panose="020B0609020204030204" pitchFamily="49" charset="0"/>
            </a:endParaRPr>
          </a:p>
          <a:p>
            <a:r>
              <a:rPr lang="en-US" sz="900" dirty="0">
                <a:solidFill>
                  <a:srgbClr val="008000"/>
                </a:solidFill>
                <a:highlight>
                  <a:srgbClr val="FFFFFF"/>
                </a:highlight>
                <a:latin typeface="Consolas" panose="020B0609020204030204" pitchFamily="49" charset="0"/>
              </a:rPr>
              <a:t>--insert value</a:t>
            </a:r>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INSERT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INTO</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dbo</a:t>
            </a:r>
            <a:r>
              <a:rPr lang="en-US" sz="900" dirty="0" err="1">
                <a:solidFill>
                  <a:srgbClr val="80808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employee</a:t>
            </a:r>
            <a:r>
              <a:rPr lang="en-US" sz="900" dirty="0">
                <a:solidFill>
                  <a:srgbClr val="0000FF"/>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employeeID</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Name</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Position</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Department</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Address</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AnnualSalary</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r>
              <a:rPr lang="en-US" sz="900" dirty="0">
                <a:solidFill>
                  <a:srgbClr val="0000FF"/>
                </a:solidFill>
                <a:highlight>
                  <a:srgbClr val="FFFFFF"/>
                </a:highlight>
                <a:latin typeface="Consolas" panose="020B0609020204030204" pitchFamily="49" charset="0"/>
              </a:rPr>
              <a:t>VALUES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'1000'</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'Billy Holiday'</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'President'</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'Sales'</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'123 Main Street'</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'100.00'</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endParaRPr lang="en-US" sz="900" dirty="0">
              <a:solidFill>
                <a:srgbClr val="000000"/>
              </a:solidFill>
              <a:highlight>
                <a:srgbClr val="FFFFFF"/>
              </a:highlight>
              <a:latin typeface="Consolas" panose="020B0609020204030204" pitchFamily="49" charset="0"/>
            </a:endParaRPr>
          </a:p>
          <a:p>
            <a:endParaRPr lang="en-US" sz="900" dirty="0">
              <a:solidFill>
                <a:srgbClr val="000000"/>
              </a:solidFill>
              <a:highlight>
                <a:srgbClr val="FFFFFF"/>
              </a:highlight>
              <a:latin typeface="Consolas" panose="020B0609020204030204" pitchFamily="49" charset="0"/>
            </a:endParaRPr>
          </a:p>
          <a:p>
            <a:r>
              <a:rPr lang="en-US" sz="900" dirty="0">
                <a:solidFill>
                  <a:srgbClr val="008000"/>
                </a:solidFill>
                <a:highlight>
                  <a:srgbClr val="FFFFFF"/>
                </a:highlight>
                <a:latin typeface="Consolas" panose="020B0609020204030204" pitchFamily="49" charset="0"/>
              </a:rPr>
              <a:t>--test query</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SELECT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FROM</a:t>
            </a:r>
            <a:r>
              <a:rPr lang="en-US" sz="900" dirty="0">
                <a:solidFill>
                  <a:srgbClr val="000000"/>
                </a:solidFill>
                <a:highlight>
                  <a:srgbClr val="FFFFFF"/>
                </a:highlight>
                <a:latin typeface="Consolas" panose="020B0609020204030204" pitchFamily="49" charset="0"/>
              </a:rPr>
              <a:t> Employee</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FOR</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SYSTEM_TIME</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BETWEEN</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'2019-01-01 00:00:00.0000000'</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AND</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'2019-07-07 00:00:00.0000000'</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WHERE</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EmployeeID</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1000 </a:t>
            </a:r>
            <a:r>
              <a:rPr lang="en-US" sz="900" dirty="0">
                <a:solidFill>
                  <a:srgbClr val="0000FF"/>
                </a:solidFill>
                <a:highlight>
                  <a:srgbClr val="FFFFFF"/>
                </a:highlight>
                <a:latin typeface="Consolas" panose="020B0609020204030204" pitchFamily="49" charset="0"/>
              </a:rPr>
              <a:t>ORDER</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BY</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ValidFrom</a:t>
            </a:r>
            <a:r>
              <a:rPr lang="en-US" sz="900" dirty="0">
                <a:solidFill>
                  <a:srgbClr val="808080"/>
                </a:solidFill>
                <a:highlight>
                  <a:srgbClr val="FFFFFF"/>
                </a:highlight>
                <a:latin typeface="Consolas" panose="020B0609020204030204" pitchFamily="49" charset="0"/>
              </a:rPr>
              <a:t>;</a:t>
            </a:r>
            <a:endParaRPr lang="en-US" dirty="0"/>
          </a:p>
        </p:txBody>
      </p:sp>
      <p:sp>
        <p:nvSpPr>
          <p:cNvPr id="3" name="TextBox 2">
            <a:extLst>
              <a:ext uri="{FF2B5EF4-FFF2-40B4-BE49-F238E27FC236}">
                <a16:creationId xmlns:a16="http://schemas.microsoft.com/office/drawing/2014/main" id="{82DD3850-EE34-4E9B-A591-4517596915FD}"/>
              </a:ext>
            </a:extLst>
          </p:cNvPr>
          <p:cNvSpPr txBox="1"/>
          <p:nvPr/>
        </p:nvSpPr>
        <p:spPr>
          <a:xfrm>
            <a:off x="3195484" y="1238865"/>
            <a:ext cx="5742039" cy="369332"/>
          </a:xfrm>
          <a:prstGeom prst="rect">
            <a:avLst/>
          </a:prstGeom>
          <a:solidFill>
            <a:srgbClr val="FFC000"/>
          </a:solidFill>
        </p:spPr>
        <p:txBody>
          <a:bodyPr wrap="square" rtlCol="0">
            <a:spAutoFit/>
          </a:bodyPr>
          <a:lstStyle/>
          <a:p>
            <a:pPr algn="ctr"/>
            <a:r>
              <a:rPr lang="en-US" dirty="0"/>
              <a:t>Test Case provided by </a:t>
            </a:r>
            <a:r>
              <a:rPr lang="en-US" dirty="0" err="1"/>
              <a:t>TheSQLGirl</a:t>
            </a:r>
            <a:endParaRPr lang="en-US" dirty="0"/>
          </a:p>
        </p:txBody>
      </p:sp>
    </p:spTree>
    <p:extLst>
      <p:ext uri="{BB962C8B-B14F-4D97-AF65-F5344CB8AC3E}">
        <p14:creationId xmlns:p14="http://schemas.microsoft.com/office/powerpoint/2010/main" val="1308493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08F6-76CC-435A-831B-2B979CC7E765}"/>
              </a:ext>
            </a:extLst>
          </p:cNvPr>
          <p:cNvSpPr>
            <a:spLocks noGrp="1"/>
          </p:cNvSpPr>
          <p:nvPr>
            <p:ph type="title"/>
          </p:nvPr>
        </p:nvSpPr>
        <p:spPr/>
        <p:txBody>
          <a:bodyPr>
            <a:normAutofit fontScale="90000"/>
          </a:bodyPr>
          <a:lstStyle/>
          <a:p>
            <a:pPr algn="ctr"/>
            <a:r>
              <a:rPr lang="en-US" dirty="0"/>
              <a:t>Compare with:</a:t>
            </a:r>
            <a:br>
              <a:rPr lang="en-US" dirty="0"/>
            </a:br>
            <a:r>
              <a:rPr lang="en-US" dirty="0"/>
              <a:t>Change </a:t>
            </a:r>
            <a:r>
              <a:rPr lang="en-US" sz="4000" dirty="0"/>
              <a:t>Data Capture (CDC) vs Change Tracking (CT)</a:t>
            </a:r>
            <a:endParaRPr lang="en-US" dirty="0"/>
          </a:p>
        </p:txBody>
      </p:sp>
      <p:sp>
        <p:nvSpPr>
          <p:cNvPr id="3" name="Content Placeholder 2">
            <a:extLst>
              <a:ext uri="{FF2B5EF4-FFF2-40B4-BE49-F238E27FC236}">
                <a16:creationId xmlns:a16="http://schemas.microsoft.com/office/drawing/2014/main" id="{E8D45EBE-2275-452F-B950-314784280177}"/>
              </a:ext>
            </a:extLst>
          </p:cNvPr>
          <p:cNvSpPr>
            <a:spLocks noGrp="1"/>
          </p:cNvSpPr>
          <p:nvPr>
            <p:ph idx="1"/>
          </p:nvPr>
        </p:nvSpPr>
        <p:spPr>
          <a:xfrm>
            <a:off x="235974" y="1815793"/>
            <a:ext cx="11720052" cy="4351338"/>
          </a:xfrm>
        </p:spPr>
        <p:txBody>
          <a:bodyPr/>
          <a:lstStyle/>
          <a:p>
            <a:r>
              <a:rPr lang="en-US" dirty="0"/>
              <a:t>CT keeps track of how many times a change happened in a table since it has been enabled.</a:t>
            </a:r>
          </a:p>
          <a:p>
            <a:pPr lvl="1"/>
            <a:r>
              <a:rPr lang="en-US" dirty="0"/>
              <a:t>Keeps history of previous changes, but stores only the last change made to the row.</a:t>
            </a:r>
          </a:p>
          <a:p>
            <a:pPr lvl="1"/>
            <a:r>
              <a:rPr lang="en-US" dirty="0"/>
              <a:t>Change tracking of the row is tracked based on the primary key column.</a:t>
            </a:r>
          </a:p>
          <a:p>
            <a:pPr lvl="1"/>
            <a:r>
              <a:rPr lang="en-US" dirty="0"/>
              <a:t>Enabled at the database level and then for the specific table you want to track changes.</a:t>
            </a:r>
          </a:p>
          <a:p>
            <a:r>
              <a:rPr lang="en-US" dirty="0"/>
              <a:t>CDC </a:t>
            </a:r>
          </a:p>
          <a:p>
            <a:pPr lvl="1"/>
            <a:r>
              <a:rPr lang="en-US" dirty="0"/>
              <a:t>Records INSERTs, UPDATEs, and DELETEs applied to SQL Server tables, and makes a record of what changed, where, and when, in ‘change tables.’</a:t>
            </a:r>
          </a:p>
          <a:p>
            <a:pPr lvl="1"/>
            <a:r>
              <a:rPr lang="en-US" dirty="0"/>
              <a:t>Only tracks changes in user-created tables. A mirror of the tracked table is created with the same column structure of the original table. DBA can monitor changes recorded. </a:t>
            </a:r>
          </a:p>
          <a:p>
            <a:endParaRPr lang="en-US" dirty="0"/>
          </a:p>
          <a:p>
            <a:endParaRPr lang="en-US" dirty="0"/>
          </a:p>
        </p:txBody>
      </p:sp>
    </p:spTree>
    <p:extLst>
      <p:ext uri="{BB962C8B-B14F-4D97-AF65-F5344CB8AC3E}">
        <p14:creationId xmlns:p14="http://schemas.microsoft.com/office/powerpoint/2010/main" val="145664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806D-00F0-4D99-B9F1-32BC761D0EE5}"/>
              </a:ext>
            </a:extLst>
          </p:cNvPr>
          <p:cNvSpPr>
            <a:spLocks noGrp="1"/>
          </p:cNvSpPr>
          <p:nvPr>
            <p:ph type="title"/>
          </p:nvPr>
        </p:nvSpPr>
        <p:spPr>
          <a:xfrm>
            <a:off x="710381" y="153522"/>
            <a:ext cx="10515600" cy="448531"/>
          </a:xfrm>
        </p:spPr>
        <p:txBody>
          <a:bodyPr>
            <a:normAutofit fontScale="90000"/>
          </a:bodyPr>
          <a:lstStyle/>
          <a:p>
            <a:pPr algn="ctr"/>
            <a:r>
              <a:rPr lang="en-US" dirty="0"/>
              <a:t>CT Walkthrough</a:t>
            </a:r>
          </a:p>
        </p:txBody>
      </p:sp>
      <p:sp>
        <p:nvSpPr>
          <p:cNvPr id="3" name="Content Placeholder 2">
            <a:extLst>
              <a:ext uri="{FF2B5EF4-FFF2-40B4-BE49-F238E27FC236}">
                <a16:creationId xmlns:a16="http://schemas.microsoft.com/office/drawing/2014/main" id="{67557F62-454C-41E1-9430-6C21D9EE8790}"/>
              </a:ext>
            </a:extLst>
          </p:cNvPr>
          <p:cNvSpPr>
            <a:spLocks noGrp="1"/>
          </p:cNvSpPr>
          <p:nvPr>
            <p:ph idx="1"/>
          </p:nvPr>
        </p:nvSpPr>
        <p:spPr>
          <a:xfrm>
            <a:off x="110612" y="636770"/>
            <a:ext cx="12081388" cy="448531"/>
          </a:xfrm>
        </p:spPr>
        <p:txBody>
          <a:bodyPr>
            <a:normAutofit/>
          </a:bodyPr>
          <a:lstStyle/>
          <a:p>
            <a:pPr marL="0" indent="0">
              <a:buNone/>
            </a:pPr>
            <a:r>
              <a:rPr lang="en-US" sz="1800" dirty="0">
                <a:hlinkClick r:id="rId2"/>
              </a:rPr>
              <a:t>https://www.mssqltips.com/sqlservertip/5211/sql-server-temporal-tables-vs-change-data-capture-vs-change-tracking--part-1/</a:t>
            </a:r>
            <a:endParaRPr lang="en-US" dirty="0"/>
          </a:p>
          <a:p>
            <a:endParaRPr lang="en-US" dirty="0"/>
          </a:p>
        </p:txBody>
      </p:sp>
      <p:sp>
        <p:nvSpPr>
          <p:cNvPr id="4" name="TextBox 3">
            <a:extLst>
              <a:ext uri="{FF2B5EF4-FFF2-40B4-BE49-F238E27FC236}">
                <a16:creationId xmlns:a16="http://schemas.microsoft.com/office/drawing/2014/main" id="{0B8E0278-0685-4A33-8E0C-2E3FD444044A}"/>
              </a:ext>
            </a:extLst>
          </p:cNvPr>
          <p:cNvSpPr txBox="1"/>
          <p:nvPr/>
        </p:nvSpPr>
        <p:spPr>
          <a:xfrm>
            <a:off x="557980" y="965029"/>
            <a:ext cx="10820401" cy="5816977"/>
          </a:xfrm>
          <a:prstGeom prst="rect">
            <a:avLst/>
          </a:prstGeom>
          <a:noFill/>
          <a:ln>
            <a:solidFill>
              <a:schemeClr val="accent2"/>
            </a:solidFill>
          </a:ln>
        </p:spPr>
        <p:txBody>
          <a:bodyPr wrap="square" rtlCol="0">
            <a:spAutoFit/>
          </a:bodyPr>
          <a:lstStyle/>
          <a:p>
            <a:r>
              <a:rPr lang="en-US" sz="1200" dirty="0">
                <a:solidFill>
                  <a:srgbClr val="008000"/>
                </a:solidFill>
                <a:highlight>
                  <a:srgbClr val="FFFFFF"/>
                </a:highlight>
                <a:latin typeface="Consolas" panose="020B0609020204030204" pitchFamily="49" charset="0"/>
              </a:rPr>
              <a:t>--create table, PK constraint, insert values</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CREATE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TABLE</a:t>
            </a:r>
            <a:r>
              <a:rPr lang="en-US" sz="1200" dirty="0">
                <a:solidFill>
                  <a:srgbClr val="000000"/>
                </a:solidFill>
                <a:highlight>
                  <a:srgbClr val="FFFFFF"/>
                </a:highlight>
                <a:latin typeface="Consolas" panose="020B0609020204030204" pitchFamily="49" charset="0"/>
              </a:rPr>
              <a:t> Customer</a:t>
            </a:r>
            <a:r>
              <a:rPr lang="en-US" sz="1200" dirty="0">
                <a:solidFill>
                  <a:srgbClr val="0000FF"/>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CustomerId</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IDENTITY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1</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1</a:t>
            </a:r>
            <a:r>
              <a:rPr lang="en-US" sz="1200" dirty="0">
                <a:solidFill>
                  <a:srgbClr val="80808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FirstName </a:t>
            </a:r>
            <a:r>
              <a:rPr lang="en-US" sz="1200" dirty="0">
                <a:solidFill>
                  <a:srgbClr val="0000FF"/>
                </a:solidFill>
                <a:highlight>
                  <a:srgbClr val="FFFFFF"/>
                </a:highlight>
                <a:latin typeface="Consolas" panose="020B0609020204030204" pitchFamily="49" charset="0"/>
              </a:rPr>
              <a:t>VARCHAR</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30</a:t>
            </a:r>
            <a:r>
              <a:rPr lang="en-US" sz="1200" dirty="0">
                <a:solidFill>
                  <a:srgbClr val="80808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LastName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VARCHAR</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30</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NOT</a:t>
            </a:r>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NULL, </a:t>
            </a:r>
            <a:r>
              <a:rPr lang="en-US" sz="1200" dirty="0" err="1">
                <a:solidFill>
                  <a:srgbClr val="000000"/>
                </a:solidFill>
                <a:highlight>
                  <a:srgbClr val="FFFFFF"/>
                </a:highlight>
                <a:latin typeface="Consolas" panose="020B0609020204030204" pitchFamily="49" charset="0"/>
              </a:rPr>
              <a:t>Amount_purchased</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DECIMAL</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p>
          <a:p>
            <a:r>
              <a:rPr lang="en-US" sz="1200" dirty="0">
                <a:solidFill>
                  <a:srgbClr val="0000FF"/>
                </a:solidFill>
                <a:highlight>
                  <a:srgbClr val="FFFFFF"/>
                </a:highlight>
                <a:latin typeface="Consolas" panose="020B0609020204030204" pitchFamily="49" charset="0"/>
              </a:rPr>
              <a:t>ALTER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TABLE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dbo</a:t>
            </a:r>
            <a:r>
              <a:rPr lang="en-US" sz="1200" dirty="0" err="1">
                <a:solidFill>
                  <a:srgbClr val="80808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Customer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CONSTRAINT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PK_Customer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PRIMARY</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KEY </a:t>
            </a:r>
            <a:r>
              <a:rPr lang="en-US" sz="1200" dirty="0">
                <a:solidFill>
                  <a:srgbClr val="80808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CustomerId</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LastName</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p>
          <a:p>
            <a:r>
              <a:rPr lang="en-US" sz="1200" dirty="0">
                <a:solidFill>
                  <a:srgbClr val="0000FF"/>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INTO</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dbo</a:t>
            </a:r>
            <a:r>
              <a:rPr lang="en-US" sz="1200" dirty="0" err="1">
                <a:solidFill>
                  <a:srgbClr val="80808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Customer</a:t>
            </a:r>
            <a:r>
              <a:rPr lang="en-US" sz="1200" dirty="0">
                <a:solidFill>
                  <a:srgbClr val="0000FF"/>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FirstName</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LastName</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Amount_Purchased</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VALUES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'Frank'</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'Sinatra'</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20000.00</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'Shawn'</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'McGuire'</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30000.00</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'Amy'</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'Carlson'</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40000.00</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8000"/>
                </a:solidFill>
                <a:highlight>
                  <a:srgbClr val="FFFFFF"/>
                </a:highlight>
                <a:latin typeface="Consolas" panose="020B0609020204030204" pitchFamily="49" charset="0"/>
              </a:rPr>
              <a:t>--Test Query</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SELECT</a:t>
            </a:r>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FROM</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dbo</a:t>
            </a:r>
            <a:r>
              <a:rPr lang="en-US" sz="1200" dirty="0" err="1">
                <a:solidFill>
                  <a:srgbClr val="80808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Customer</a:t>
            </a:r>
            <a:endParaRPr lang="en-US" sz="1200" dirty="0">
              <a:solidFill>
                <a:srgbClr val="000000"/>
              </a:solidFill>
              <a:highlight>
                <a:srgbClr val="FFFFFF"/>
              </a:highlight>
              <a:latin typeface="Consolas" panose="020B0609020204030204" pitchFamily="49" charset="0"/>
            </a:endParaRPr>
          </a:p>
          <a:p>
            <a:r>
              <a:rPr lang="en-US" sz="1200" dirty="0">
                <a:solidFill>
                  <a:srgbClr val="008000"/>
                </a:solidFill>
                <a:highlight>
                  <a:srgbClr val="FFFFFF"/>
                </a:highlight>
                <a:latin typeface="Consolas" panose="020B0609020204030204" pitchFamily="49" charset="0"/>
              </a:rPr>
              <a:t>-- Enable change Tracking at Database Level</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ALTER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DATABASE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DemoCT</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CHANGE_TRACKING</a:t>
            </a:r>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ON </a:t>
            </a:r>
            <a:r>
              <a:rPr lang="en-US" sz="1200" dirty="0">
                <a:solidFill>
                  <a:srgbClr val="80808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CHANGE_RETENTION</a:t>
            </a:r>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2 </a:t>
            </a:r>
            <a:r>
              <a:rPr lang="en-US" sz="1200" dirty="0">
                <a:solidFill>
                  <a:srgbClr val="0000FF"/>
                </a:solidFill>
                <a:highlight>
                  <a:srgbClr val="FFFFFF"/>
                </a:highlight>
                <a:latin typeface="Consolas" panose="020B0609020204030204" pitchFamily="49" charset="0"/>
              </a:rPr>
              <a:t>DAYS</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AUTO_CLEANUP</a:t>
            </a:r>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ON</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8000"/>
                </a:solidFill>
                <a:highlight>
                  <a:srgbClr val="FFFFFF"/>
                </a:highlight>
                <a:latin typeface="Consolas" panose="020B0609020204030204" pitchFamily="49" charset="0"/>
              </a:rPr>
              <a:t>-- Enable change Tracking at Table Level</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ALTER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TABLE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dbo</a:t>
            </a:r>
            <a:r>
              <a:rPr lang="en-US" sz="1200" dirty="0" err="1">
                <a:solidFill>
                  <a:srgbClr val="80808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Customer</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ENABLE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CHANGE_TRACKING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WITH </a:t>
            </a:r>
            <a:r>
              <a:rPr lang="en-US" sz="1200" dirty="0">
                <a:solidFill>
                  <a:srgbClr val="80808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TRACK_COLUMNS_UPDATED</a:t>
            </a:r>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ON</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8000"/>
                </a:solidFill>
                <a:highlight>
                  <a:srgbClr val="FFFFFF"/>
                </a:highlight>
                <a:latin typeface="Consolas" panose="020B0609020204030204" pitchFamily="49" charset="0"/>
              </a:rPr>
              <a:t>-- Verify the status of the change tracking with no version history</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SELECT</a:t>
            </a:r>
            <a:r>
              <a:rPr lang="en-US" sz="1200" dirty="0">
                <a:solidFill>
                  <a:srgbClr val="000000"/>
                </a:solidFill>
                <a:highlight>
                  <a:srgbClr val="FFFFFF"/>
                </a:highlight>
                <a:latin typeface="Consolas" panose="020B0609020204030204" pitchFamily="49" charset="0"/>
              </a:rPr>
              <a:t> </a:t>
            </a:r>
            <a:r>
              <a:rPr lang="en-US" sz="1200" dirty="0">
                <a:solidFill>
                  <a:srgbClr val="FF00FF"/>
                </a:solidFill>
                <a:highlight>
                  <a:srgbClr val="FFFFFF"/>
                </a:highlight>
                <a:latin typeface="Consolas" panose="020B0609020204030204" pitchFamily="49" charset="0"/>
              </a:rPr>
              <a:t>CHANGE_TRACKING_CURRENT_VERSION</a:t>
            </a:r>
            <a:r>
              <a:rPr lang="en-US" sz="1200" dirty="0">
                <a:solidFill>
                  <a:srgbClr val="0000FF"/>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AS</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CT_Version</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SELECT</a:t>
            </a:r>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FROM</a:t>
            </a:r>
            <a:r>
              <a:rPr lang="en-US" sz="1200" dirty="0">
                <a:solidFill>
                  <a:srgbClr val="000000"/>
                </a:solidFill>
                <a:highlight>
                  <a:srgbClr val="FFFFFF"/>
                </a:highlight>
                <a:latin typeface="Consolas" panose="020B0609020204030204" pitchFamily="49" charset="0"/>
              </a:rPr>
              <a:t> </a:t>
            </a:r>
            <a:r>
              <a:rPr lang="en-US" sz="1200" dirty="0">
                <a:solidFill>
                  <a:srgbClr val="FF00FF"/>
                </a:solidFill>
                <a:highlight>
                  <a:srgbClr val="FFFFFF"/>
                </a:highlight>
                <a:latin typeface="Consolas" panose="020B0609020204030204" pitchFamily="49" charset="0"/>
              </a:rPr>
              <a:t>CHANGETABLE</a:t>
            </a:r>
            <a:r>
              <a:rPr lang="en-US" sz="1200" dirty="0">
                <a:solidFill>
                  <a:srgbClr val="0000FF"/>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CHANGES</a:t>
            </a:r>
            <a:r>
              <a:rPr lang="en-US" sz="1200" dirty="0">
                <a:solidFill>
                  <a:srgbClr val="000000"/>
                </a:solidFill>
                <a:highlight>
                  <a:srgbClr val="FFFFFF"/>
                </a:highlight>
                <a:latin typeface="Consolas" panose="020B0609020204030204" pitchFamily="49" charset="0"/>
              </a:rPr>
              <a:t> Customer</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0</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as</a:t>
            </a:r>
            <a:r>
              <a:rPr lang="en-US" sz="1200" dirty="0">
                <a:solidFill>
                  <a:srgbClr val="000000"/>
                </a:solidFill>
                <a:highlight>
                  <a:srgbClr val="FFFFFF"/>
                </a:highlight>
                <a:latin typeface="Consolas" panose="020B0609020204030204" pitchFamily="49" charset="0"/>
              </a:rPr>
              <a:t> CT </a:t>
            </a:r>
            <a:r>
              <a:rPr lang="en-US" sz="1200" dirty="0">
                <a:solidFill>
                  <a:srgbClr val="0000FF"/>
                </a:solidFill>
                <a:highlight>
                  <a:srgbClr val="FFFFFF"/>
                </a:highlight>
                <a:latin typeface="Consolas" panose="020B0609020204030204" pitchFamily="49" charset="0"/>
              </a:rPr>
              <a:t>ORDER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BY</a:t>
            </a:r>
            <a:r>
              <a:rPr lang="en-US" sz="1200" dirty="0">
                <a:solidFill>
                  <a:srgbClr val="000000"/>
                </a:solidFill>
                <a:highlight>
                  <a:srgbClr val="FFFFFF"/>
                </a:highlight>
                <a:latin typeface="Consolas" panose="020B0609020204030204" pitchFamily="49" charset="0"/>
              </a:rPr>
              <a:t> SYS_CHANGE_VERSION</a:t>
            </a:r>
          </a:p>
          <a:p>
            <a:r>
              <a:rPr lang="en-US" sz="1200" dirty="0">
                <a:solidFill>
                  <a:srgbClr val="0000FF"/>
                </a:solidFill>
                <a:highlight>
                  <a:srgbClr val="FFFFFF"/>
                </a:highlight>
                <a:latin typeface="Consolas" panose="020B0609020204030204" pitchFamily="49" charset="0"/>
              </a:rPr>
              <a:t>SELECT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a:t>
            </a:r>
            <a:r>
              <a:rPr lang="en-US" sz="1200" dirty="0" err="1">
                <a:solidFill>
                  <a:srgbClr val="80808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CustomerId</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a:t>
            </a:r>
            <a:r>
              <a:rPr lang="en-US" sz="1200" dirty="0" err="1">
                <a:solidFill>
                  <a:srgbClr val="80808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LastName</a:t>
            </a:r>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ct</a:t>
            </a:r>
            <a:r>
              <a:rPr lang="en-US" sz="1200" dirty="0" err="1">
                <a:solidFill>
                  <a:srgbClr val="80808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SYS_CHANGE_VERSION</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ct</a:t>
            </a:r>
            <a:r>
              <a:rPr lang="en-US" sz="1200" dirty="0" err="1">
                <a:solidFill>
                  <a:srgbClr val="80808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SYS_CHANGE_CONTEXT</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FROM</a:t>
            </a:r>
            <a:r>
              <a:rPr lang="en-US" sz="1200" dirty="0">
                <a:solidFill>
                  <a:srgbClr val="000000"/>
                </a:solidFill>
                <a:highlight>
                  <a:srgbClr val="FFFFFF"/>
                </a:highlight>
                <a:latin typeface="Consolas" panose="020B0609020204030204" pitchFamily="49" charset="0"/>
              </a:rPr>
              <a:t> Customer </a:t>
            </a:r>
            <a:r>
              <a:rPr lang="en-US" sz="1200" dirty="0">
                <a:solidFill>
                  <a:srgbClr val="0000FF"/>
                </a:solidFill>
                <a:highlight>
                  <a:srgbClr val="FFFFFF"/>
                </a:highlight>
                <a:latin typeface="Consolas" panose="020B0609020204030204" pitchFamily="49" charset="0"/>
              </a:rPr>
              <a:t>AS</a:t>
            </a:r>
            <a:r>
              <a:rPr lang="en-US" sz="1200" dirty="0">
                <a:solidFill>
                  <a:srgbClr val="000000"/>
                </a:solidFill>
                <a:highlight>
                  <a:srgbClr val="FFFFFF"/>
                </a:highlight>
                <a:latin typeface="Consolas" panose="020B0609020204030204" pitchFamily="49" charset="0"/>
              </a:rPr>
              <a:t> c</a:t>
            </a:r>
          </a:p>
          <a:p>
            <a:r>
              <a:rPr lang="en-US" sz="1200" dirty="0">
                <a:solidFill>
                  <a:srgbClr val="808080"/>
                </a:solidFill>
                <a:highlight>
                  <a:srgbClr val="FFFFFF"/>
                </a:highlight>
                <a:latin typeface="Consolas" panose="020B0609020204030204" pitchFamily="49" charset="0"/>
              </a:rPr>
              <a:t>CROSS</a:t>
            </a:r>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APPLY</a:t>
            </a:r>
            <a:r>
              <a:rPr lang="en-US" sz="1200" dirty="0">
                <a:solidFill>
                  <a:srgbClr val="000000"/>
                </a:solidFill>
                <a:highlight>
                  <a:srgbClr val="FFFFFF"/>
                </a:highlight>
                <a:latin typeface="Consolas" panose="020B0609020204030204" pitchFamily="49" charset="0"/>
              </a:rPr>
              <a:t> </a:t>
            </a:r>
            <a:r>
              <a:rPr lang="en-US" sz="1200" dirty="0">
                <a:solidFill>
                  <a:srgbClr val="FF00FF"/>
                </a:solidFill>
                <a:highlight>
                  <a:srgbClr val="FFFFFF"/>
                </a:highlight>
                <a:latin typeface="Consolas" panose="020B0609020204030204" pitchFamily="49" charset="0"/>
              </a:rPr>
              <a:t>CHANGETABLE</a:t>
            </a:r>
            <a:r>
              <a:rPr lang="en-US" sz="1200" dirty="0">
                <a:solidFill>
                  <a:srgbClr val="0000FF"/>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VERSION</a:t>
            </a:r>
            <a:r>
              <a:rPr lang="en-US" sz="1200" dirty="0">
                <a:solidFill>
                  <a:srgbClr val="000000"/>
                </a:solidFill>
                <a:highlight>
                  <a:srgbClr val="FFFFFF"/>
                </a:highlight>
                <a:latin typeface="Consolas" panose="020B0609020204030204" pitchFamily="49" charset="0"/>
              </a:rPr>
              <a:t> Customer</a:t>
            </a:r>
            <a:r>
              <a:rPr lang="en-US" sz="1200" dirty="0">
                <a:solidFill>
                  <a:srgbClr val="80808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customerId</a:t>
            </a:r>
            <a:r>
              <a:rPr lang="en-US" sz="1200" dirty="0" err="1">
                <a:solidFill>
                  <a:srgbClr val="80808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Lastname</a:t>
            </a:r>
            <a:r>
              <a:rPr lang="en-US" sz="1200" dirty="0">
                <a:solidFill>
                  <a:srgbClr val="80808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c</a:t>
            </a:r>
            <a:r>
              <a:rPr lang="en-US" sz="1200" dirty="0" err="1">
                <a:solidFill>
                  <a:srgbClr val="80808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CustomerId</a:t>
            </a:r>
            <a:r>
              <a:rPr lang="en-US" sz="1200" dirty="0" err="1">
                <a:solidFill>
                  <a:srgbClr val="80808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c</a:t>
            </a:r>
            <a:r>
              <a:rPr lang="en-US" sz="1200" dirty="0" err="1">
                <a:solidFill>
                  <a:srgbClr val="80808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LastName</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AS</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ct</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8000"/>
                </a:solidFill>
                <a:highlight>
                  <a:srgbClr val="FFFFFF"/>
                </a:highlight>
                <a:latin typeface="Consolas" panose="020B0609020204030204" pitchFamily="49" charset="0"/>
              </a:rPr>
              <a:t>-- Make changes in table records</a:t>
            </a:r>
            <a:endParaRPr lang="en-US" sz="1200" dirty="0">
              <a:solidFill>
                <a:srgbClr val="000000"/>
              </a:solidFill>
              <a:highlight>
                <a:srgbClr val="FFFFFF"/>
              </a:highlight>
              <a:latin typeface="Consolas" panose="020B0609020204030204" pitchFamily="49" charset="0"/>
            </a:endParaRPr>
          </a:p>
          <a:p>
            <a:r>
              <a:rPr lang="en-US" sz="1200" dirty="0">
                <a:solidFill>
                  <a:srgbClr val="008000"/>
                </a:solidFill>
                <a:highlight>
                  <a:srgbClr val="FFFFFF"/>
                </a:highlight>
                <a:latin typeface="Consolas" panose="020B0609020204030204" pitchFamily="49" charset="0"/>
              </a:rPr>
              <a:t>-- insert a row</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INTO</a:t>
            </a:r>
            <a:r>
              <a:rPr lang="en-US" sz="1200" dirty="0">
                <a:solidFill>
                  <a:srgbClr val="000000"/>
                </a:solidFill>
                <a:highlight>
                  <a:srgbClr val="FFFFFF"/>
                </a:highlight>
                <a:latin typeface="Consolas" panose="020B0609020204030204" pitchFamily="49" charset="0"/>
              </a:rPr>
              <a:t> Customer</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FirstName</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LastName</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Amount_purchased</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VALUES</a:t>
            </a:r>
            <a:r>
              <a:rPr lang="en-US" sz="1200" dirty="0">
                <a:solidFill>
                  <a:srgbClr val="808080"/>
                </a:solidFill>
                <a:highlight>
                  <a:srgbClr val="FFFFFF"/>
                </a:highlight>
                <a:latin typeface="Consolas" panose="020B0609020204030204" pitchFamily="49" charset="0"/>
              </a:rPr>
              <a:t>(</a:t>
            </a:r>
            <a:r>
              <a:rPr lang="en-US" sz="1200" dirty="0">
                <a:solidFill>
                  <a:srgbClr val="FF0000"/>
                </a:solidFill>
                <a:highlight>
                  <a:srgbClr val="FFFFFF"/>
                </a:highlight>
                <a:latin typeface="Consolas" panose="020B0609020204030204" pitchFamily="49" charset="0"/>
              </a:rPr>
              <a:t>'Ameena'</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'Lalani'</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50000</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8000"/>
                </a:solidFill>
                <a:highlight>
                  <a:srgbClr val="FFFFFF"/>
                </a:highlight>
                <a:latin typeface="Consolas" panose="020B0609020204030204" pitchFamily="49" charset="0"/>
              </a:rPr>
              <a:t>-- delete a row</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FROM</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dbo</a:t>
            </a:r>
            <a:r>
              <a:rPr lang="en-US" sz="1200" dirty="0" err="1">
                <a:solidFill>
                  <a:srgbClr val="80808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Customer</a:t>
            </a:r>
            <a:r>
              <a:rPr lang="en-US" sz="1200" dirty="0">
                <a:solidFill>
                  <a:srgbClr val="000000"/>
                </a:solidFill>
                <a:highlight>
                  <a:srgbClr val="FFFFFF"/>
                </a:highlight>
                <a:latin typeface="Consolas" panose="020B0609020204030204" pitchFamily="49" charset="0"/>
              </a:rPr>
              <a:t> </a:t>
            </a:r>
          </a:p>
          <a:p>
            <a:r>
              <a:rPr lang="en-US" sz="1200" dirty="0">
                <a:solidFill>
                  <a:srgbClr val="0000FF"/>
                </a:solidFill>
                <a:highlight>
                  <a:srgbClr val="FFFFFF"/>
                </a:highlight>
                <a:latin typeface="Consolas" panose="020B0609020204030204" pitchFamily="49" charset="0"/>
              </a:rPr>
              <a:t>WHERE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CustomerId</a:t>
            </a:r>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2</a:t>
            </a:r>
          </a:p>
          <a:p>
            <a:r>
              <a:rPr lang="en-US" sz="1200" dirty="0">
                <a:solidFill>
                  <a:srgbClr val="008000"/>
                </a:solidFill>
                <a:highlight>
                  <a:srgbClr val="FFFFFF"/>
                </a:highlight>
                <a:latin typeface="Consolas" panose="020B0609020204030204" pitchFamily="49" charset="0"/>
              </a:rPr>
              <a:t>-- update a row</a:t>
            </a:r>
            <a:endParaRPr lang="en-US" sz="1200" dirty="0">
              <a:solidFill>
                <a:srgbClr val="000000"/>
              </a:solidFill>
              <a:highlight>
                <a:srgbClr val="FFFFFF"/>
              </a:highlight>
              <a:latin typeface="Consolas" panose="020B0609020204030204" pitchFamily="49" charset="0"/>
            </a:endParaRPr>
          </a:p>
          <a:p>
            <a:r>
              <a:rPr lang="en-US" sz="1200" dirty="0">
                <a:solidFill>
                  <a:srgbClr val="FF00FF"/>
                </a:solidFill>
                <a:highlight>
                  <a:srgbClr val="FFFFFF"/>
                </a:highlight>
                <a:latin typeface="Consolas" panose="020B0609020204030204" pitchFamily="49" charset="0"/>
              </a:rPr>
              <a:t>UPDATE</a:t>
            </a:r>
            <a:r>
              <a:rPr lang="en-US" sz="1200" dirty="0">
                <a:solidFill>
                  <a:srgbClr val="000000"/>
                </a:solidFill>
                <a:highlight>
                  <a:srgbClr val="FFFFFF"/>
                </a:highlight>
                <a:latin typeface="Consolas" panose="020B0609020204030204" pitchFamily="49" charset="0"/>
              </a:rPr>
              <a:t> Customer</a:t>
            </a:r>
          </a:p>
          <a:p>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Lastname</a:t>
            </a:r>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'Clarkson'</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WHERE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CustomerId</a:t>
            </a:r>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3</a:t>
            </a:r>
          </a:p>
          <a:p>
            <a:r>
              <a:rPr lang="en-US" sz="1200" dirty="0">
                <a:solidFill>
                  <a:srgbClr val="008000"/>
                </a:solidFill>
                <a:highlight>
                  <a:srgbClr val="FFFFFF"/>
                </a:highlight>
                <a:latin typeface="Consolas" panose="020B0609020204030204" pitchFamily="49" charset="0"/>
              </a:rPr>
              <a:t>--Rerun change tracking with history</a:t>
            </a:r>
            <a:endParaRPr lang="en-US" dirty="0"/>
          </a:p>
        </p:txBody>
      </p:sp>
    </p:spTree>
    <p:extLst>
      <p:ext uri="{BB962C8B-B14F-4D97-AF65-F5344CB8AC3E}">
        <p14:creationId xmlns:p14="http://schemas.microsoft.com/office/powerpoint/2010/main" val="1848310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923D-2411-45B6-B323-3B85226FC505}"/>
              </a:ext>
            </a:extLst>
          </p:cNvPr>
          <p:cNvSpPr>
            <a:spLocks noGrp="1"/>
          </p:cNvSpPr>
          <p:nvPr>
            <p:ph type="title"/>
          </p:nvPr>
        </p:nvSpPr>
        <p:spPr>
          <a:xfrm>
            <a:off x="838200" y="578563"/>
            <a:ext cx="10515600" cy="1025552"/>
          </a:xfrm>
        </p:spPr>
        <p:txBody>
          <a:bodyPr/>
          <a:lstStyle/>
          <a:p>
            <a:pPr algn="ctr"/>
            <a:r>
              <a:rPr lang="en-US" dirty="0"/>
              <a:t>Compare CT Reports</a:t>
            </a:r>
          </a:p>
        </p:txBody>
      </p:sp>
      <p:pic>
        <p:nvPicPr>
          <p:cNvPr id="4" name="Picture 3">
            <a:extLst>
              <a:ext uri="{FF2B5EF4-FFF2-40B4-BE49-F238E27FC236}">
                <a16:creationId xmlns:a16="http://schemas.microsoft.com/office/drawing/2014/main" id="{939F15E1-B50C-492F-80BD-8BD424E0DC91}"/>
              </a:ext>
            </a:extLst>
          </p:cNvPr>
          <p:cNvPicPr>
            <a:picLocks noChangeAspect="1"/>
          </p:cNvPicPr>
          <p:nvPr/>
        </p:nvPicPr>
        <p:blipFill>
          <a:blip r:embed="rId2"/>
          <a:stretch>
            <a:fillRect/>
          </a:stretch>
        </p:blipFill>
        <p:spPr>
          <a:xfrm>
            <a:off x="5751870" y="1905117"/>
            <a:ext cx="6318609" cy="3951249"/>
          </a:xfrm>
          <a:prstGeom prst="rect">
            <a:avLst/>
          </a:prstGeom>
          <a:ln>
            <a:solidFill>
              <a:schemeClr val="accent2"/>
            </a:solidFill>
          </a:ln>
        </p:spPr>
      </p:pic>
      <p:pic>
        <p:nvPicPr>
          <p:cNvPr id="5" name="Picture 4">
            <a:extLst>
              <a:ext uri="{FF2B5EF4-FFF2-40B4-BE49-F238E27FC236}">
                <a16:creationId xmlns:a16="http://schemas.microsoft.com/office/drawing/2014/main" id="{F22862AF-6FB4-47C0-A76A-4772299480B0}"/>
              </a:ext>
            </a:extLst>
          </p:cNvPr>
          <p:cNvPicPr>
            <a:picLocks noChangeAspect="1"/>
          </p:cNvPicPr>
          <p:nvPr/>
        </p:nvPicPr>
        <p:blipFill>
          <a:blip r:embed="rId3"/>
          <a:stretch>
            <a:fillRect/>
          </a:stretch>
        </p:blipFill>
        <p:spPr>
          <a:xfrm>
            <a:off x="218155" y="1905117"/>
            <a:ext cx="4991100" cy="1638300"/>
          </a:xfrm>
          <a:prstGeom prst="rect">
            <a:avLst/>
          </a:prstGeom>
          <a:solidFill>
            <a:schemeClr val="accent2"/>
          </a:solidFill>
          <a:ln>
            <a:solidFill>
              <a:schemeClr val="accent2"/>
            </a:solidFill>
          </a:ln>
        </p:spPr>
      </p:pic>
      <p:pic>
        <p:nvPicPr>
          <p:cNvPr id="6" name="Picture 5">
            <a:extLst>
              <a:ext uri="{FF2B5EF4-FFF2-40B4-BE49-F238E27FC236}">
                <a16:creationId xmlns:a16="http://schemas.microsoft.com/office/drawing/2014/main" id="{B60C9964-04C8-4D5E-A262-E99F279F3200}"/>
              </a:ext>
            </a:extLst>
          </p:cNvPr>
          <p:cNvPicPr>
            <a:picLocks noChangeAspect="1"/>
          </p:cNvPicPr>
          <p:nvPr/>
        </p:nvPicPr>
        <p:blipFill>
          <a:blip r:embed="rId4"/>
          <a:stretch>
            <a:fillRect/>
          </a:stretch>
        </p:blipFill>
        <p:spPr>
          <a:xfrm>
            <a:off x="218155" y="3819107"/>
            <a:ext cx="5445226" cy="2011426"/>
          </a:xfrm>
          <a:prstGeom prst="rect">
            <a:avLst/>
          </a:prstGeom>
          <a:ln>
            <a:solidFill>
              <a:schemeClr val="accent2"/>
            </a:solidFill>
          </a:ln>
        </p:spPr>
      </p:pic>
    </p:spTree>
    <p:extLst>
      <p:ext uri="{BB962C8B-B14F-4D97-AF65-F5344CB8AC3E}">
        <p14:creationId xmlns:p14="http://schemas.microsoft.com/office/powerpoint/2010/main" val="226766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AAB1-5652-49C7-93E4-8FB6D38FB90C}"/>
              </a:ext>
            </a:extLst>
          </p:cNvPr>
          <p:cNvSpPr>
            <a:spLocks noGrp="1"/>
          </p:cNvSpPr>
          <p:nvPr>
            <p:ph type="title"/>
          </p:nvPr>
        </p:nvSpPr>
        <p:spPr>
          <a:xfrm>
            <a:off x="838200" y="365126"/>
            <a:ext cx="10515600" cy="736088"/>
          </a:xfrm>
        </p:spPr>
        <p:txBody>
          <a:bodyPr/>
          <a:lstStyle/>
          <a:p>
            <a:pPr algn="ctr"/>
            <a:r>
              <a:rPr lang="en-US" dirty="0"/>
              <a:t>CDC Walkthroughs</a:t>
            </a:r>
          </a:p>
        </p:txBody>
      </p:sp>
      <p:sp>
        <p:nvSpPr>
          <p:cNvPr id="3" name="Content Placeholder 2">
            <a:extLst>
              <a:ext uri="{FF2B5EF4-FFF2-40B4-BE49-F238E27FC236}">
                <a16:creationId xmlns:a16="http://schemas.microsoft.com/office/drawing/2014/main" id="{3A312460-AE81-434F-8872-CB22BA206A52}"/>
              </a:ext>
            </a:extLst>
          </p:cNvPr>
          <p:cNvSpPr>
            <a:spLocks noGrp="1"/>
          </p:cNvSpPr>
          <p:nvPr>
            <p:ph idx="1"/>
          </p:nvPr>
        </p:nvSpPr>
        <p:spPr>
          <a:xfrm>
            <a:off x="838200" y="1327355"/>
            <a:ext cx="10515600" cy="4849608"/>
          </a:xfrm>
        </p:spPr>
        <p:txBody>
          <a:bodyPr>
            <a:normAutofit fontScale="92500" lnSpcReduction="10000"/>
          </a:bodyPr>
          <a:lstStyle/>
          <a:p>
            <a:pPr marL="0" indent="0">
              <a:buNone/>
            </a:pPr>
            <a:r>
              <a:rPr lang="en-US" dirty="0"/>
              <a:t>Example 1: Customer Table</a:t>
            </a:r>
            <a:endParaRPr lang="en-US" dirty="0">
              <a:hlinkClick r:id="rId2"/>
            </a:endParaRPr>
          </a:p>
          <a:p>
            <a:r>
              <a:rPr lang="en-US" dirty="0">
                <a:hlinkClick r:id="rId2"/>
              </a:rPr>
              <a:t>https://www.mssqltips.com/sqlservertip/5212/sql-server-temporal-tables-vs-change-data-capture-vs-change-tracking--part-2/</a:t>
            </a:r>
            <a:endParaRPr lang="en-US" dirty="0"/>
          </a:p>
          <a:p>
            <a:pPr marL="0" indent="0">
              <a:buNone/>
            </a:pPr>
            <a:endParaRPr lang="en-US" dirty="0"/>
          </a:p>
          <a:p>
            <a:pPr marL="0" indent="0">
              <a:buNone/>
            </a:pPr>
            <a:r>
              <a:rPr lang="en-US" dirty="0"/>
              <a:t>Example 2: Adventure Works 2017</a:t>
            </a:r>
          </a:p>
          <a:p>
            <a:r>
              <a:rPr lang="en-US" dirty="0">
                <a:hlinkClick r:id="rId3"/>
              </a:rPr>
              <a:t>https://www.red-gate.com/simple-talk/sql/learn-sql-server/introduction-to-change-data-capture-cdc-in-sql-server-2008/</a:t>
            </a:r>
            <a:endParaRPr lang="en-US" dirty="0"/>
          </a:p>
          <a:p>
            <a:pPr marL="0" indent="0">
              <a:buNone/>
            </a:pPr>
            <a:endParaRPr lang="en-US" dirty="0"/>
          </a:p>
          <a:p>
            <a:pPr marL="0" indent="0">
              <a:buNone/>
            </a:pPr>
            <a:r>
              <a:rPr lang="en-US" dirty="0"/>
              <a:t>Example 3: Customer Table</a:t>
            </a:r>
          </a:p>
          <a:p>
            <a:r>
              <a:rPr lang="en-US" dirty="0">
                <a:hlinkClick r:id="rId4"/>
              </a:rPr>
              <a:t>https://www.mssqltips.com/sqlservertip/1474/using-change-data-capture-cdc-in-sql-server-2008/</a:t>
            </a:r>
            <a:endParaRPr lang="en-US" dirty="0"/>
          </a:p>
          <a:p>
            <a:endParaRPr lang="en-US" dirty="0"/>
          </a:p>
        </p:txBody>
      </p:sp>
    </p:spTree>
    <p:extLst>
      <p:ext uri="{BB962C8B-B14F-4D97-AF65-F5344CB8AC3E}">
        <p14:creationId xmlns:p14="http://schemas.microsoft.com/office/powerpoint/2010/main" val="4065075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41CC-55A7-4CD0-90F9-4967946724CB}"/>
              </a:ext>
            </a:extLst>
          </p:cNvPr>
          <p:cNvSpPr>
            <a:spLocks noGrp="1"/>
          </p:cNvSpPr>
          <p:nvPr>
            <p:ph type="title"/>
          </p:nvPr>
        </p:nvSpPr>
        <p:spPr>
          <a:xfrm>
            <a:off x="838200" y="157316"/>
            <a:ext cx="10515600" cy="1091382"/>
          </a:xfrm>
        </p:spPr>
        <p:txBody>
          <a:bodyPr/>
          <a:lstStyle/>
          <a:p>
            <a:pPr algn="ctr"/>
            <a:r>
              <a:rPr lang="en-US" dirty="0"/>
              <a:t>Invoking a CDC Structure requires:</a:t>
            </a:r>
          </a:p>
        </p:txBody>
      </p:sp>
      <p:sp>
        <p:nvSpPr>
          <p:cNvPr id="3" name="Content Placeholder 2">
            <a:extLst>
              <a:ext uri="{FF2B5EF4-FFF2-40B4-BE49-F238E27FC236}">
                <a16:creationId xmlns:a16="http://schemas.microsoft.com/office/drawing/2014/main" id="{E253DF5A-DFB5-4146-9D30-FF8FBD364B8A}"/>
              </a:ext>
            </a:extLst>
          </p:cNvPr>
          <p:cNvSpPr>
            <a:spLocks noGrp="1"/>
          </p:cNvSpPr>
          <p:nvPr>
            <p:ph idx="1"/>
          </p:nvPr>
        </p:nvSpPr>
        <p:spPr>
          <a:xfrm>
            <a:off x="838200" y="1248698"/>
            <a:ext cx="10515600" cy="5171767"/>
          </a:xfrm>
        </p:spPr>
        <p:txBody>
          <a:bodyPr>
            <a:normAutofit/>
          </a:bodyPr>
          <a:lstStyle/>
          <a:p>
            <a:r>
              <a:rPr lang="en-US" sz="3200" dirty="0"/>
              <a:t>You need to know how to create functions:</a:t>
            </a:r>
          </a:p>
          <a:p>
            <a:pPr lvl="1"/>
            <a:r>
              <a:rPr lang="en-US" dirty="0"/>
              <a:t>Scalar and Table-Valued</a:t>
            </a:r>
          </a:p>
          <a:p>
            <a:r>
              <a:rPr lang="en-US" dirty="0"/>
              <a:t>You need to know how to Create Jobs and Start the Job Agent</a:t>
            </a:r>
          </a:p>
          <a:p>
            <a:endParaRPr lang="en-US" dirty="0"/>
          </a:p>
        </p:txBody>
      </p:sp>
    </p:spTree>
    <p:extLst>
      <p:ext uri="{BB962C8B-B14F-4D97-AF65-F5344CB8AC3E}">
        <p14:creationId xmlns:p14="http://schemas.microsoft.com/office/powerpoint/2010/main" val="3938458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A0DE-8DFD-4C60-B938-67888650B057}"/>
              </a:ext>
            </a:extLst>
          </p:cNvPr>
          <p:cNvSpPr>
            <a:spLocks noGrp="1"/>
          </p:cNvSpPr>
          <p:nvPr>
            <p:ph type="title"/>
          </p:nvPr>
        </p:nvSpPr>
        <p:spPr/>
        <p:txBody>
          <a:bodyPr/>
          <a:lstStyle/>
          <a:p>
            <a:pPr algn="ctr"/>
            <a:r>
              <a:rPr lang="en-US" dirty="0"/>
              <a:t>CDC Elements </a:t>
            </a:r>
          </a:p>
        </p:txBody>
      </p:sp>
      <p:sp>
        <p:nvSpPr>
          <p:cNvPr id="3" name="Content Placeholder 2">
            <a:extLst>
              <a:ext uri="{FF2B5EF4-FFF2-40B4-BE49-F238E27FC236}">
                <a16:creationId xmlns:a16="http://schemas.microsoft.com/office/drawing/2014/main" id="{4B7AC867-1198-482E-97F9-AD585160FACD}"/>
              </a:ext>
            </a:extLst>
          </p:cNvPr>
          <p:cNvSpPr>
            <a:spLocks noGrp="1"/>
          </p:cNvSpPr>
          <p:nvPr>
            <p:ph idx="1"/>
          </p:nvPr>
        </p:nvSpPr>
        <p:spPr>
          <a:xfrm>
            <a:off x="347869" y="1421296"/>
            <a:ext cx="11598965" cy="5178287"/>
          </a:xfrm>
        </p:spPr>
        <p:txBody>
          <a:bodyPr>
            <a:normAutofit/>
          </a:bodyPr>
          <a:lstStyle/>
          <a:p>
            <a:r>
              <a:rPr lang="en-US" dirty="0"/>
              <a:t>Log sequence number</a:t>
            </a:r>
          </a:p>
          <a:p>
            <a:pPr lvl="1"/>
            <a:r>
              <a:rPr lang="en-US" dirty="0"/>
              <a:t>Every record in the SQL Server transaction log is uniquely identified by a log sequence number (LSN).</a:t>
            </a:r>
          </a:p>
          <a:p>
            <a:pPr lvl="1"/>
            <a:r>
              <a:rPr lang="en-US" dirty="0" err="1"/>
              <a:t>Begin_LSN</a:t>
            </a:r>
            <a:r>
              <a:rPr lang="en-US" dirty="0"/>
              <a:t> </a:t>
            </a:r>
          </a:p>
          <a:p>
            <a:pPr lvl="1"/>
            <a:r>
              <a:rPr lang="en-US" dirty="0" err="1"/>
              <a:t>End_LSN</a:t>
            </a:r>
            <a:endParaRPr lang="en-US" dirty="0"/>
          </a:p>
          <a:p>
            <a:r>
              <a:rPr lang="en-US" dirty="0"/>
              <a:t>Tracking Changes Functions</a:t>
            </a:r>
          </a:p>
          <a:p>
            <a:pPr lvl="1"/>
            <a:r>
              <a:rPr lang="en-US" dirty="0"/>
              <a:t>Returns one net change row for each source row changed within the specified Log Sequence Numbers (LSN) range.</a:t>
            </a:r>
          </a:p>
          <a:p>
            <a:pPr lvl="1"/>
            <a:r>
              <a:rPr lang="en-US" dirty="0" err="1"/>
              <a:t>get_net</a:t>
            </a:r>
            <a:endParaRPr lang="en-US" dirty="0"/>
          </a:p>
          <a:p>
            <a:pPr lvl="1"/>
            <a:r>
              <a:rPr lang="en-US" dirty="0" err="1"/>
              <a:t>get_all</a:t>
            </a:r>
            <a:endParaRPr lang="en-US" dirty="0"/>
          </a:p>
          <a:p>
            <a:pPr lvl="1"/>
            <a:r>
              <a:rPr lang="en-US" sz="2000" dirty="0">
                <a:hlinkClick r:id="rId2"/>
              </a:rPr>
              <a:t>https://docs.microsoft.com/en-us/sql/relational-databases/system-functions/cdc-fn-cdc-get-net-changes-capture-instance-transact-sql?view=sql-server-2017</a:t>
            </a:r>
            <a:endParaRPr lang="en-US" sz="2000" dirty="0"/>
          </a:p>
          <a:p>
            <a:pPr marL="0" indent="0">
              <a:buNone/>
            </a:pPr>
            <a:endParaRPr lang="en-US" dirty="0"/>
          </a:p>
        </p:txBody>
      </p:sp>
    </p:spTree>
    <p:extLst>
      <p:ext uri="{BB962C8B-B14F-4D97-AF65-F5344CB8AC3E}">
        <p14:creationId xmlns:p14="http://schemas.microsoft.com/office/powerpoint/2010/main" val="2934449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BF570-D613-4631-AA9F-5445D4B74FBD}"/>
              </a:ext>
            </a:extLst>
          </p:cNvPr>
          <p:cNvSpPr>
            <a:spLocks noGrp="1"/>
          </p:cNvSpPr>
          <p:nvPr>
            <p:ph type="title"/>
          </p:nvPr>
        </p:nvSpPr>
        <p:spPr/>
        <p:txBody>
          <a:bodyPr/>
          <a:lstStyle/>
          <a:p>
            <a:pPr algn="ctr"/>
            <a:r>
              <a:rPr lang="en-US" dirty="0"/>
              <a:t>Reviewing Job Agent</a:t>
            </a:r>
          </a:p>
        </p:txBody>
      </p:sp>
      <p:sp>
        <p:nvSpPr>
          <p:cNvPr id="3" name="Content Placeholder 2">
            <a:extLst>
              <a:ext uri="{FF2B5EF4-FFF2-40B4-BE49-F238E27FC236}">
                <a16:creationId xmlns:a16="http://schemas.microsoft.com/office/drawing/2014/main" id="{63A92D61-3278-44BF-BBA8-581E4A006227}"/>
              </a:ext>
            </a:extLst>
          </p:cNvPr>
          <p:cNvSpPr>
            <a:spLocks noGrp="1"/>
          </p:cNvSpPr>
          <p:nvPr>
            <p:ph idx="1"/>
          </p:nvPr>
        </p:nvSpPr>
        <p:spPr/>
        <p:txBody>
          <a:bodyPr/>
          <a:lstStyle/>
          <a:p>
            <a:r>
              <a:rPr lang="en-US" dirty="0"/>
              <a:t>Adding Job</a:t>
            </a:r>
          </a:p>
          <a:p>
            <a:r>
              <a:rPr lang="en-US" dirty="0"/>
              <a:t>Starting Job</a:t>
            </a:r>
          </a:p>
          <a:p>
            <a:r>
              <a:rPr lang="en-US" dirty="0"/>
              <a:t>Starting Job Agent</a:t>
            </a:r>
          </a:p>
        </p:txBody>
      </p:sp>
      <p:sp>
        <p:nvSpPr>
          <p:cNvPr id="4" name="Rectangle 3">
            <a:extLst>
              <a:ext uri="{FF2B5EF4-FFF2-40B4-BE49-F238E27FC236}">
                <a16:creationId xmlns:a16="http://schemas.microsoft.com/office/drawing/2014/main" id="{527B4B65-ED09-4F12-89F3-144A2607D49C}"/>
              </a:ext>
            </a:extLst>
          </p:cNvPr>
          <p:cNvSpPr/>
          <p:nvPr/>
        </p:nvSpPr>
        <p:spPr>
          <a:xfrm>
            <a:off x="5525729" y="1825625"/>
            <a:ext cx="4837471" cy="1384995"/>
          </a:xfrm>
          <a:prstGeom prst="rect">
            <a:avLst/>
          </a:prstGeom>
          <a:ln>
            <a:solidFill>
              <a:srgbClr val="0070C0"/>
            </a:solidFill>
          </a:ln>
        </p:spPr>
        <p:txBody>
          <a:bodyPr wrap="square">
            <a:spAutoFit/>
          </a:bodyPr>
          <a:lstStyle/>
          <a:p>
            <a:r>
              <a:rPr lang="en-US" sz="1200" dirty="0">
                <a:solidFill>
                  <a:srgbClr val="0000FF"/>
                </a:solidFill>
                <a:highlight>
                  <a:srgbClr val="FFFFFF"/>
                </a:highlight>
                <a:latin typeface="Consolas" panose="020B0609020204030204" pitchFamily="49" charset="0"/>
              </a:rPr>
              <a:t>exec</a:t>
            </a:r>
            <a:r>
              <a:rPr lang="en-US" sz="1200" dirty="0">
                <a:solidFill>
                  <a:srgbClr val="000000"/>
                </a:solidFill>
                <a:highlight>
                  <a:srgbClr val="FFFFFF"/>
                </a:highlight>
                <a:latin typeface="Consolas" panose="020B0609020204030204" pitchFamily="49" charset="0"/>
              </a:rPr>
              <a:t> </a:t>
            </a:r>
            <a:r>
              <a:rPr lang="en-US" sz="1200" dirty="0" err="1">
                <a:solidFill>
                  <a:srgbClr val="00FF00"/>
                </a:solidFill>
                <a:highlight>
                  <a:srgbClr val="FFFFFF"/>
                </a:highlight>
                <a:latin typeface="Consolas" panose="020B0609020204030204" pitchFamily="49" charset="0"/>
              </a:rPr>
              <a:t>sys</a:t>
            </a:r>
            <a:r>
              <a:rPr lang="en-US" sz="1200" dirty="0" err="1">
                <a:solidFill>
                  <a:srgbClr val="808080"/>
                </a:solidFill>
                <a:highlight>
                  <a:srgbClr val="FFFFFF"/>
                </a:highlight>
                <a:latin typeface="Consolas" panose="020B0609020204030204" pitchFamily="49" charset="0"/>
              </a:rPr>
              <a:t>.</a:t>
            </a:r>
            <a:r>
              <a:rPr lang="en-US" sz="1200" dirty="0" err="1">
                <a:solidFill>
                  <a:srgbClr val="800000"/>
                </a:solidFill>
                <a:highlight>
                  <a:srgbClr val="FFFFFF"/>
                </a:highlight>
                <a:latin typeface="Consolas" panose="020B0609020204030204" pitchFamily="49" charset="0"/>
              </a:rPr>
              <a:t>sp_cdc_add_job</a:t>
            </a:r>
            <a:r>
              <a:rPr lang="en-US" sz="1200" dirty="0">
                <a:solidFill>
                  <a:srgbClr val="0000FF"/>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job_type</a:t>
            </a:r>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N'capture</a:t>
            </a:r>
            <a:r>
              <a:rPr lang="en-US" sz="1200" dirty="0">
                <a:solidFill>
                  <a:srgbClr val="FF0000"/>
                </a:solidFill>
                <a:highlight>
                  <a:srgbClr val="FFFFFF"/>
                </a:highlight>
                <a:latin typeface="Consolas" panose="020B0609020204030204" pitchFamily="49" charset="0"/>
              </a:rPr>
              <a:t>'</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exec</a:t>
            </a:r>
            <a:r>
              <a:rPr lang="en-US" sz="1200" dirty="0">
                <a:solidFill>
                  <a:srgbClr val="000000"/>
                </a:solidFill>
                <a:highlight>
                  <a:srgbClr val="FFFFFF"/>
                </a:highlight>
                <a:latin typeface="Consolas" panose="020B0609020204030204" pitchFamily="49" charset="0"/>
              </a:rPr>
              <a:t> </a:t>
            </a:r>
            <a:r>
              <a:rPr lang="en-US" sz="1200" dirty="0" err="1">
                <a:solidFill>
                  <a:srgbClr val="00FF00"/>
                </a:solidFill>
                <a:highlight>
                  <a:srgbClr val="FFFFFF"/>
                </a:highlight>
                <a:latin typeface="Consolas" panose="020B0609020204030204" pitchFamily="49" charset="0"/>
              </a:rPr>
              <a:t>sys</a:t>
            </a:r>
            <a:r>
              <a:rPr lang="en-US" sz="1200" dirty="0" err="1">
                <a:solidFill>
                  <a:srgbClr val="808080"/>
                </a:solidFill>
                <a:highlight>
                  <a:srgbClr val="FFFFFF"/>
                </a:highlight>
                <a:latin typeface="Consolas" panose="020B0609020204030204" pitchFamily="49" charset="0"/>
              </a:rPr>
              <a:t>.</a:t>
            </a:r>
            <a:r>
              <a:rPr lang="en-US" sz="1200" dirty="0" err="1">
                <a:solidFill>
                  <a:srgbClr val="800000"/>
                </a:solidFill>
                <a:highlight>
                  <a:srgbClr val="FFFFFF"/>
                </a:highlight>
                <a:latin typeface="Consolas" panose="020B0609020204030204" pitchFamily="49" charset="0"/>
              </a:rPr>
              <a:t>sp_cdc_add_job</a:t>
            </a:r>
            <a:r>
              <a:rPr lang="en-US" sz="1200" dirty="0">
                <a:solidFill>
                  <a:srgbClr val="0000FF"/>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job_type</a:t>
            </a:r>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N'cleanup</a:t>
            </a:r>
            <a:r>
              <a:rPr lang="en-US" sz="1200" dirty="0">
                <a:solidFill>
                  <a:srgbClr val="FF0000"/>
                </a:solidFill>
                <a:highlight>
                  <a:srgbClr val="FFFFFF"/>
                </a:highlight>
                <a:latin typeface="Consolas" panose="020B0609020204030204" pitchFamily="49" charset="0"/>
              </a:rPr>
              <a:t>'</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EXEC</a:t>
            </a:r>
            <a:r>
              <a:rPr lang="en-US" sz="1200" dirty="0">
                <a:solidFill>
                  <a:srgbClr val="000000"/>
                </a:solidFill>
                <a:highlight>
                  <a:srgbClr val="FFFFFF"/>
                </a:highlight>
                <a:latin typeface="Consolas" panose="020B0609020204030204" pitchFamily="49" charset="0"/>
              </a:rPr>
              <a:t> </a:t>
            </a:r>
            <a:r>
              <a:rPr lang="en-US" sz="1200" dirty="0" err="1">
                <a:solidFill>
                  <a:srgbClr val="00FF00"/>
                </a:solidFill>
                <a:highlight>
                  <a:srgbClr val="FFFFFF"/>
                </a:highlight>
                <a:latin typeface="Consolas" panose="020B0609020204030204" pitchFamily="49" charset="0"/>
              </a:rPr>
              <a:t>sys</a:t>
            </a:r>
            <a:r>
              <a:rPr lang="en-US" sz="1200" dirty="0" err="1">
                <a:solidFill>
                  <a:srgbClr val="808080"/>
                </a:solidFill>
                <a:highlight>
                  <a:srgbClr val="FFFFFF"/>
                </a:highlight>
                <a:latin typeface="Consolas" panose="020B0609020204030204" pitchFamily="49" charset="0"/>
              </a:rPr>
              <a:t>.</a:t>
            </a:r>
            <a:r>
              <a:rPr lang="en-US" sz="1200" dirty="0" err="1">
                <a:solidFill>
                  <a:srgbClr val="800000"/>
                </a:solidFill>
                <a:highlight>
                  <a:srgbClr val="FFFFFF"/>
                </a:highlight>
                <a:latin typeface="Consolas" panose="020B0609020204030204" pitchFamily="49" charset="0"/>
              </a:rPr>
              <a:t>sp_cdc_start_job</a:t>
            </a:r>
            <a:r>
              <a:rPr lang="en-US" sz="1200" dirty="0">
                <a:solidFill>
                  <a:srgbClr val="0000FF"/>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job_type</a:t>
            </a:r>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N'capture</a:t>
            </a:r>
            <a:r>
              <a:rPr lang="en-US" sz="1200" dirty="0">
                <a:solidFill>
                  <a:srgbClr val="FF0000"/>
                </a:solidFill>
                <a:highlight>
                  <a:srgbClr val="FFFFFF"/>
                </a:highlight>
                <a:latin typeface="Consolas" panose="020B0609020204030204" pitchFamily="49" charset="0"/>
              </a:rPr>
              <a:t>'</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EXEC</a:t>
            </a:r>
            <a:r>
              <a:rPr lang="en-US" sz="1200" dirty="0">
                <a:solidFill>
                  <a:srgbClr val="000000"/>
                </a:solidFill>
                <a:highlight>
                  <a:srgbClr val="FFFFFF"/>
                </a:highlight>
                <a:latin typeface="Consolas" panose="020B0609020204030204" pitchFamily="49" charset="0"/>
              </a:rPr>
              <a:t> </a:t>
            </a:r>
            <a:r>
              <a:rPr lang="en-US" sz="1200" dirty="0" err="1">
                <a:solidFill>
                  <a:srgbClr val="00FF00"/>
                </a:solidFill>
                <a:highlight>
                  <a:srgbClr val="FFFFFF"/>
                </a:highlight>
                <a:latin typeface="Consolas" panose="020B0609020204030204" pitchFamily="49" charset="0"/>
              </a:rPr>
              <a:t>sys</a:t>
            </a:r>
            <a:r>
              <a:rPr lang="en-US" sz="1200" dirty="0" err="1">
                <a:solidFill>
                  <a:srgbClr val="808080"/>
                </a:solidFill>
                <a:highlight>
                  <a:srgbClr val="FFFFFF"/>
                </a:highlight>
                <a:latin typeface="Consolas" panose="020B0609020204030204" pitchFamily="49" charset="0"/>
              </a:rPr>
              <a:t>.</a:t>
            </a:r>
            <a:r>
              <a:rPr lang="en-US" sz="1200" dirty="0" err="1">
                <a:solidFill>
                  <a:srgbClr val="800000"/>
                </a:solidFill>
                <a:highlight>
                  <a:srgbClr val="FFFFFF"/>
                </a:highlight>
                <a:latin typeface="Consolas" panose="020B0609020204030204" pitchFamily="49" charset="0"/>
              </a:rPr>
              <a:t>sp_cdc_start_job</a:t>
            </a:r>
            <a:r>
              <a:rPr lang="en-US" sz="1200" dirty="0">
                <a:solidFill>
                  <a:srgbClr val="0000FF"/>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job_type</a:t>
            </a:r>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N'cleanup</a:t>
            </a:r>
            <a:r>
              <a:rPr lang="en-US" sz="1200" dirty="0">
                <a:solidFill>
                  <a:srgbClr val="FF0000"/>
                </a:solidFill>
                <a:highlight>
                  <a:srgbClr val="FFFFFF"/>
                </a:highlight>
                <a:latin typeface="Consolas" panose="020B0609020204030204" pitchFamily="49" charset="0"/>
              </a:rPr>
              <a:t>'</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p>
        </p:txBody>
      </p:sp>
      <p:pic>
        <p:nvPicPr>
          <p:cNvPr id="5" name="Picture 4">
            <a:extLst>
              <a:ext uri="{FF2B5EF4-FFF2-40B4-BE49-F238E27FC236}">
                <a16:creationId xmlns:a16="http://schemas.microsoft.com/office/drawing/2014/main" id="{B77A7F55-2300-412C-BDEA-21C61BD8007F}"/>
              </a:ext>
            </a:extLst>
          </p:cNvPr>
          <p:cNvPicPr>
            <a:picLocks noChangeAspect="1"/>
          </p:cNvPicPr>
          <p:nvPr/>
        </p:nvPicPr>
        <p:blipFill>
          <a:blip r:embed="rId2"/>
          <a:stretch>
            <a:fillRect/>
          </a:stretch>
        </p:blipFill>
        <p:spPr>
          <a:xfrm>
            <a:off x="838200" y="3749330"/>
            <a:ext cx="4895850" cy="2305050"/>
          </a:xfrm>
          <a:prstGeom prst="rect">
            <a:avLst/>
          </a:prstGeom>
          <a:ln>
            <a:solidFill>
              <a:srgbClr val="0070C0"/>
            </a:solidFill>
          </a:ln>
        </p:spPr>
      </p:pic>
    </p:spTree>
    <p:extLst>
      <p:ext uri="{BB962C8B-B14F-4D97-AF65-F5344CB8AC3E}">
        <p14:creationId xmlns:p14="http://schemas.microsoft.com/office/powerpoint/2010/main" val="1018811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6202-4C4E-4C65-82D4-E239C4410CF5}"/>
              </a:ext>
            </a:extLst>
          </p:cNvPr>
          <p:cNvSpPr>
            <a:spLocks noGrp="1"/>
          </p:cNvSpPr>
          <p:nvPr>
            <p:ph type="title"/>
          </p:nvPr>
        </p:nvSpPr>
        <p:spPr>
          <a:xfrm>
            <a:off x="294969" y="365126"/>
            <a:ext cx="11631560" cy="1119546"/>
          </a:xfrm>
        </p:spPr>
        <p:txBody>
          <a:bodyPr>
            <a:normAutofit/>
          </a:bodyPr>
          <a:lstStyle/>
          <a:p>
            <a:pPr algn="ctr"/>
            <a:r>
              <a:rPr lang="en-US" dirty="0"/>
              <a:t>Steps to create a CDC System Table Structure:</a:t>
            </a:r>
          </a:p>
        </p:txBody>
      </p:sp>
      <p:sp>
        <p:nvSpPr>
          <p:cNvPr id="3" name="Content Placeholder 2">
            <a:extLst>
              <a:ext uri="{FF2B5EF4-FFF2-40B4-BE49-F238E27FC236}">
                <a16:creationId xmlns:a16="http://schemas.microsoft.com/office/drawing/2014/main" id="{71FAD402-A76F-4898-9BB7-16A42312AFC3}"/>
              </a:ext>
            </a:extLst>
          </p:cNvPr>
          <p:cNvSpPr>
            <a:spLocks noGrp="1"/>
          </p:cNvSpPr>
          <p:nvPr>
            <p:ph idx="1"/>
          </p:nvPr>
        </p:nvSpPr>
        <p:spPr>
          <a:xfrm>
            <a:off x="838200" y="1484671"/>
            <a:ext cx="10515600" cy="4896464"/>
          </a:xfrm>
        </p:spPr>
        <p:txBody>
          <a:bodyPr>
            <a:normAutofit lnSpcReduction="10000"/>
          </a:bodyPr>
          <a:lstStyle/>
          <a:p>
            <a:pPr marL="514350" indent="-514350">
              <a:buAutoNum type="arabicPeriod"/>
            </a:pPr>
            <a:r>
              <a:rPr lang="en-US" dirty="0"/>
              <a:t>Create your DB</a:t>
            </a:r>
          </a:p>
          <a:p>
            <a:pPr marL="514350" indent="-514350">
              <a:buAutoNum type="arabicPeriod"/>
            </a:pPr>
            <a:r>
              <a:rPr lang="en-US" dirty="0"/>
              <a:t>Create your table</a:t>
            </a:r>
          </a:p>
          <a:p>
            <a:pPr marL="514350" indent="-514350">
              <a:buAutoNum type="arabicPeriod"/>
            </a:pPr>
            <a:r>
              <a:rPr lang="en-US" dirty="0"/>
              <a:t>Enable CDC at the </a:t>
            </a:r>
            <a:r>
              <a:rPr lang="en-US" dirty="0" err="1"/>
              <a:t>db</a:t>
            </a:r>
            <a:r>
              <a:rPr lang="en-US" dirty="0"/>
              <a:t> level</a:t>
            </a:r>
          </a:p>
          <a:p>
            <a:pPr marL="514350" indent="-514350">
              <a:buAutoNum type="arabicPeriod"/>
            </a:pPr>
            <a:r>
              <a:rPr lang="en-US" dirty="0"/>
              <a:t>Enable CDC at the table level</a:t>
            </a:r>
          </a:p>
          <a:p>
            <a:pPr marL="514350" indent="-514350">
              <a:buAutoNum type="arabicPeriod"/>
            </a:pPr>
            <a:r>
              <a:rPr lang="en-US" dirty="0"/>
              <a:t>Add jobs, start jobs, restart if needed</a:t>
            </a:r>
          </a:p>
          <a:p>
            <a:pPr marL="514350" indent="-514350">
              <a:buAutoNum type="arabicPeriod"/>
            </a:pPr>
            <a:r>
              <a:rPr lang="en-US" dirty="0"/>
              <a:t>Add rows to table</a:t>
            </a:r>
          </a:p>
          <a:p>
            <a:pPr marL="514350" indent="-514350">
              <a:buAutoNum type="arabicPeriod"/>
            </a:pPr>
            <a:r>
              <a:rPr lang="en-US" dirty="0"/>
              <a:t>Insert, update, and delete rows</a:t>
            </a:r>
          </a:p>
          <a:p>
            <a:pPr marL="514350" indent="-514350">
              <a:buAutoNum type="arabicPeriod"/>
            </a:pPr>
            <a:r>
              <a:rPr lang="en-US" dirty="0"/>
              <a:t>Create your functions and any SPROCs you need to call them with</a:t>
            </a:r>
          </a:p>
          <a:p>
            <a:pPr marL="514350" indent="-514350">
              <a:buAutoNum type="arabicPeriod"/>
            </a:pPr>
            <a:r>
              <a:rPr lang="en-US" dirty="0"/>
              <a:t>Declare </a:t>
            </a:r>
            <a:r>
              <a:rPr lang="en-US" dirty="0" err="1"/>
              <a:t>begin_lsn</a:t>
            </a:r>
            <a:r>
              <a:rPr lang="en-US" dirty="0"/>
              <a:t>, </a:t>
            </a:r>
            <a:r>
              <a:rPr lang="en-US" dirty="0" err="1"/>
              <a:t>end_lsn</a:t>
            </a:r>
            <a:r>
              <a:rPr lang="en-US" dirty="0"/>
              <a:t> parameters</a:t>
            </a:r>
          </a:p>
          <a:p>
            <a:pPr marL="514350" indent="-514350">
              <a:buAutoNum type="arabicPeriod"/>
            </a:pPr>
            <a:r>
              <a:rPr lang="en-US" dirty="0"/>
              <a:t>Select from </a:t>
            </a:r>
            <a:r>
              <a:rPr lang="en-US" dirty="0" err="1"/>
              <a:t>cdc</a:t>
            </a:r>
            <a:r>
              <a:rPr lang="en-US" dirty="0"/>
              <a:t> functions to find record of changes</a:t>
            </a:r>
          </a:p>
          <a:p>
            <a:endParaRPr lang="en-US" dirty="0"/>
          </a:p>
        </p:txBody>
      </p:sp>
    </p:spTree>
    <p:extLst>
      <p:ext uri="{BB962C8B-B14F-4D97-AF65-F5344CB8AC3E}">
        <p14:creationId xmlns:p14="http://schemas.microsoft.com/office/powerpoint/2010/main" val="160306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22D3-CACC-44F5-AC49-9C23FF6D53C9}"/>
              </a:ext>
            </a:extLst>
          </p:cNvPr>
          <p:cNvSpPr>
            <a:spLocks noGrp="1"/>
          </p:cNvSpPr>
          <p:nvPr>
            <p:ph type="title"/>
          </p:nvPr>
        </p:nvSpPr>
        <p:spPr/>
        <p:txBody>
          <a:bodyPr/>
          <a:lstStyle/>
          <a:p>
            <a:pPr algn="ctr"/>
            <a:r>
              <a:rPr lang="en-US" dirty="0"/>
              <a:t>Syntax of code blocks:</a:t>
            </a:r>
          </a:p>
        </p:txBody>
      </p:sp>
      <p:sp>
        <p:nvSpPr>
          <p:cNvPr id="4" name="Rectangle 3">
            <a:extLst>
              <a:ext uri="{FF2B5EF4-FFF2-40B4-BE49-F238E27FC236}">
                <a16:creationId xmlns:a16="http://schemas.microsoft.com/office/drawing/2014/main" id="{5976C1B3-6A66-4FED-95E4-78CE5B7D9705}"/>
              </a:ext>
            </a:extLst>
          </p:cNvPr>
          <p:cNvSpPr/>
          <p:nvPr/>
        </p:nvSpPr>
        <p:spPr>
          <a:xfrm>
            <a:off x="838200" y="1576323"/>
            <a:ext cx="5680587" cy="2446824"/>
          </a:xfrm>
          <a:prstGeom prst="rect">
            <a:avLst/>
          </a:prstGeom>
          <a:ln>
            <a:solidFill>
              <a:srgbClr val="0070C0"/>
            </a:solidFill>
          </a:ln>
        </p:spPr>
        <p:txBody>
          <a:bodyPr wrap="square">
            <a:spAutoFit/>
          </a:bodyPr>
          <a:lstStyle/>
          <a:p>
            <a:r>
              <a:rPr lang="en-US" sz="900" dirty="0">
                <a:solidFill>
                  <a:srgbClr val="008000"/>
                </a:solidFill>
                <a:highlight>
                  <a:srgbClr val="FFFFFF"/>
                </a:highlight>
                <a:latin typeface="Consolas" panose="020B0609020204030204" pitchFamily="49" charset="0"/>
              </a:rPr>
              <a:t>--enable CDC at database level</a:t>
            </a:r>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declare</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rc</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int</a:t>
            </a:r>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exec</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rc</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FF00"/>
                </a:solidFill>
                <a:highlight>
                  <a:srgbClr val="FFFFFF"/>
                </a:highlight>
                <a:latin typeface="Consolas" panose="020B0609020204030204" pitchFamily="49" charset="0"/>
              </a:rPr>
              <a:t>sys</a:t>
            </a:r>
            <a:r>
              <a:rPr lang="en-US" sz="900" dirty="0" err="1">
                <a:solidFill>
                  <a:srgbClr val="808080"/>
                </a:solidFill>
                <a:highlight>
                  <a:srgbClr val="FFFFFF"/>
                </a:highlight>
                <a:latin typeface="Consolas" panose="020B0609020204030204" pitchFamily="49" charset="0"/>
              </a:rPr>
              <a:t>.</a:t>
            </a:r>
            <a:r>
              <a:rPr lang="en-US" sz="900" dirty="0" err="1">
                <a:solidFill>
                  <a:srgbClr val="800000"/>
                </a:solidFill>
                <a:highlight>
                  <a:srgbClr val="FFFFFF"/>
                </a:highlight>
                <a:latin typeface="Consolas" panose="020B0609020204030204" pitchFamily="49" charset="0"/>
              </a:rPr>
              <a:t>sp_cdc_enable_db</a:t>
            </a:r>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select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rc</a:t>
            </a:r>
            <a:endParaRPr lang="en-US" sz="900" dirty="0">
              <a:solidFill>
                <a:srgbClr val="000000"/>
              </a:solidFill>
              <a:highlight>
                <a:srgbClr val="FFFFFF"/>
              </a:highlight>
              <a:latin typeface="Consolas" panose="020B0609020204030204" pitchFamily="49" charset="0"/>
            </a:endParaRPr>
          </a:p>
          <a:p>
            <a:endParaRPr lang="en-US" sz="900" dirty="0">
              <a:solidFill>
                <a:srgbClr val="000000"/>
              </a:solidFill>
              <a:highlight>
                <a:srgbClr val="FFFFFF"/>
              </a:highlight>
              <a:latin typeface="Consolas" panose="020B0609020204030204" pitchFamily="49" charset="0"/>
            </a:endParaRPr>
          </a:p>
          <a:p>
            <a:r>
              <a:rPr lang="en-US" sz="900" dirty="0">
                <a:solidFill>
                  <a:srgbClr val="008000"/>
                </a:solidFill>
                <a:highlight>
                  <a:srgbClr val="FFFFFF"/>
                </a:highlight>
                <a:latin typeface="Consolas" panose="020B0609020204030204" pitchFamily="49" charset="0"/>
              </a:rPr>
              <a:t>-- </a:t>
            </a:r>
            <a:r>
              <a:rPr lang="en-US" sz="900" dirty="0" err="1">
                <a:solidFill>
                  <a:srgbClr val="008000"/>
                </a:solidFill>
                <a:highlight>
                  <a:srgbClr val="FFFFFF"/>
                </a:highlight>
                <a:latin typeface="Consolas" panose="020B0609020204030204" pitchFamily="49" charset="0"/>
              </a:rPr>
              <a:t>is_cdc_enabled</a:t>
            </a:r>
            <a:r>
              <a:rPr lang="en-US" sz="900" dirty="0">
                <a:solidFill>
                  <a:srgbClr val="008000"/>
                </a:solidFill>
                <a:highlight>
                  <a:srgbClr val="FFFFFF"/>
                </a:highlight>
                <a:latin typeface="Consolas" panose="020B0609020204030204" pitchFamily="49" charset="0"/>
              </a:rPr>
              <a:t>?</a:t>
            </a:r>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select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name</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is_cdc_enabled</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from</a:t>
            </a:r>
            <a:r>
              <a:rPr lang="en-US" sz="900" dirty="0">
                <a:solidFill>
                  <a:srgbClr val="000000"/>
                </a:solidFill>
                <a:highlight>
                  <a:srgbClr val="FFFFFF"/>
                </a:highlight>
                <a:latin typeface="Consolas" panose="020B0609020204030204" pitchFamily="49" charset="0"/>
              </a:rPr>
              <a:t> </a:t>
            </a:r>
            <a:r>
              <a:rPr lang="en-US" sz="900" dirty="0" err="1">
                <a:solidFill>
                  <a:srgbClr val="00FF00"/>
                </a:solidFill>
                <a:highlight>
                  <a:srgbClr val="FFFFFF"/>
                </a:highlight>
                <a:latin typeface="Consolas" panose="020B0609020204030204" pitchFamily="49" charset="0"/>
              </a:rPr>
              <a:t>sys</a:t>
            </a:r>
            <a:r>
              <a:rPr lang="en-US" sz="900" dirty="0" err="1">
                <a:solidFill>
                  <a:srgbClr val="808080"/>
                </a:solidFill>
                <a:highlight>
                  <a:srgbClr val="FFFFFF"/>
                </a:highlight>
                <a:latin typeface="Consolas" panose="020B0609020204030204" pitchFamily="49" charset="0"/>
              </a:rPr>
              <a:t>.</a:t>
            </a:r>
            <a:r>
              <a:rPr lang="en-US" sz="900" dirty="0" err="1">
                <a:solidFill>
                  <a:srgbClr val="00FF00"/>
                </a:solidFill>
                <a:highlight>
                  <a:srgbClr val="FFFFFF"/>
                </a:highlight>
                <a:latin typeface="Consolas" panose="020B0609020204030204" pitchFamily="49" charset="0"/>
              </a:rPr>
              <a:t>databases</a:t>
            </a:r>
            <a:endParaRPr lang="en-US" sz="900" dirty="0">
              <a:solidFill>
                <a:srgbClr val="000000"/>
              </a:solidFill>
              <a:highlight>
                <a:srgbClr val="FFFFFF"/>
              </a:highlight>
              <a:latin typeface="Consolas" panose="020B0609020204030204" pitchFamily="49" charset="0"/>
            </a:endParaRPr>
          </a:p>
          <a:p>
            <a:endParaRPr lang="en-US" sz="900" dirty="0">
              <a:solidFill>
                <a:srgbClr val="000000"/>
              </a:solidFill>
              <a:highlight>
                <a:srgbClr val="FFFFFF"/>
              </a:highlight>
              <a:latin typeface="Consolas" panose="020B0609020204030204" pitchFamily="49" charset="0"/>
            </a:endParaRPr>
          </a:p>
          <a:p>
            <a:r>
              <a:rPr lang="en-US" sz="900" dirty="0">
                <a:solidFill>
                  <a:srgbClr val="008000"/>
                </a:solidFill>
                <a:highlight>
                  <a:srgbClr val="FFFFFF"/>
                </a:highlight>
                <a:latin typeface="Consolas" panose="020B0609020204030204" pitchFamily="49" charset="0"/>
              </a:rPr>
              <a:t>--enable at table level</a:t>
            </a:r>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exec</a:t>
            </a:r>
            <a:r>
              <a:rPr lang="en-US" sz="900" dirty="0">
                <a:solidFill>
                  <a:srgbClr val="000000"/>
                </a:solidFill>
                <a:highlight>
                  <a:srgbClr val="FFFFFF"/>
                </a:highlight>
                <a:latin typeface="Consolas" panose="020B0609020204030204" pitchFamily="49" charset="0"/>
              </a:rPr>
              <a:t> </a:t>
            </a:r>
            <a:r>
              <a:rPr lang="en-US" sz="900" dirty="0" err="1">
                <a:solidFill>
                  <a:srgbClr val="00FF00"/>
                </a:solidFill>
                <a:highlight>
                  <a:srgbClr val="FFFFFF"/>
                </a:highlight>
                <a:latin typeface="Consolas" panose="020B0609020204030204" pitchFamily="49" charset="0"/>
              </a:rPr>
              <a:t>sys</a:t>
            </a:r>
            <a:r>
              <a:rPr lang="en-US" sz="900" dirty="0" err="1">
                <a:solidFill>
                  <a:srgbClr val="808080"/>
                </a:solidFill>
                <a:highlight>
                  <a:srgbClr val="FFFFFF"/>
                </a:highlight>
                <a:latin typeface="Consolas" panose="020B0609020204030204" pitchFamily="49" charset="0"/>
              </a:rPr>
              <a:t>.</a:t>
            </a:r>
            <a:r>
              <a:rPr lang="en-US" sz="900" dirty="0" err="1">
                <a:solidFill>
                  <a:srgbClr val="800000"/>
                </a:solidFill>
                <a:highlight>
                  <a:srgbClr val="FFFFFF"/>
                </a:highlight>
                <a:latin typeface="Consolas" panose="020B0609020204030204" pitchFamily="49" charset="0"/>
              </a:rPr>
              <a:t>sp_cdc_enable_table</a:t>
            </a:r>
            <a:r>
              <a:rPr lang="en-US" sz="900" dirty="0">
                <a:solidFill>
                  <a:srgbClr val="0000FF"/>
                </a:solidFill>
                <a:highlight>
                  <a:srgbClr val="FFFFFF"/>
                </a:highlight>
                <a:latin typeface="Consolas" panose="020B0609020204030204" pitchFamily="49" charset="0"/>
              </a:rPr>
              <a:t> </a:t>
            </a:r>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    </a:t>
            </a:r>
            <a:r>
              <a:rPr lang="en-US" sz="900" dirty="0">
                <a:solidFill>
                  <a:srgbClr val="00000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source_schema</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a:t>
            </a:r>
            <a:r>
              <a:rPr lang="en-US" sz="900" dirty="0" err="1">
                <a:solidFill>
                  <a:srgbClr val="FF0000"/>
                </a:solidFill>
                <a:highlight>
                  <a:srgbClr val="FFFFFF"/>
                </a:highlight>
                <a:latin typeface="Consolas" panose="020B0609020204030204" pitchFamily="49" charset="0"/>
              </a:rPr>
              <a:t>dbo</a:t>
            </a:r>
            <a:r>
              <a:rPr lang="en-US" sz="900" dirty="0">
                <a:solidFill>
                  <a:srgbClr val="FF0000"/>
                </a:solidFill>
                <a:highlight>
                  <a:srgbClr val="FFFFFF"/>
                </a:highlight>
                <a:latin typeface="Consolas" panose="020B0609020204030204" pitchFamily="49" charset="0"/>
              </a:rPr>
              <a:t>'</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source_name</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'customer'</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role_name</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a:t>
            </a:r>
            <a:r>
              <a:rPr lang="en-US" sz="900" dirty="0" err="1">
                <a:solidFill>
                  <a:srgbClr val="FF0000"/>
                </a:solidFill>
                <a:highlight>
                  <a:srgbClr val="FFFFFF"/>
                </a:highlight>
                <a:latin typeface="Consolas" panose="020B0609020204030204" pitchFamily="49" charset="0"/>
              </a:rPr>
              <a:t>CDCRole</a:t>
            </a:r>
            <a:r>
              <a:rPr lang="en-US" sz="900" dirty="0">
                <a:solidFill>
                  <a:srgbClr val="FF0000"/>
                </a:solidFill>
                <a:highlight>
                  <a:srgbClr val="FFFFFF"/>
                </a:highlight>
                <a:latin typeface="Consolas" panose="020B0609020204030204" pitchFamily="49" charset="0"/>
              </a:rPr>
              <a:t>'</a:t>
            </a:r>
            <a:r>
              <a:rPr lang="en-US" sz="900" dirty="0">
                <a:solidFill>
                  <a:srgbClr val="808080"/>
                </a:solidFill>
                <a:highlight>
                  <a:srgbClr val="FFFFFF"/>
                </a:highlight>
                <a:latin typeface="Consolas" panose="020B0609020204030204" pitchFamily="49" charset="0"/>
              </a:rPr>
              <a:t>,</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supports_net_changes</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1</a:t>
            </a:r>
          </a:p>
          <a:p>
            <a:r>
              <a:rPr lang="en-US" sz="900" dirty="0">
                <a:solidFill>
                  <a:srgbClr val="008000"/>
                </a:solidFill>
                <a:highlight>
                  <a:srgbClr val="FFFFFF"/>
                </a:highlight>
                <a:latin typeface="Consolas" panose="020B0609020204030204" pitchFamily="49" charset="0"/>
              </a:rPr>
              <a:t>--/</a:t>
            </a:r>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select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name</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type</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type_desc</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is_tracked_by_cdc</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from</a:t>
            </a:r>
            <a:r>
              <a:rPr lang="en-US" sz="900" dirty="0">
                <a:solidFill>
                  <a:srgbClr val="000000"/>
                </a:solidFill>
                <a:highlight>
                  <a:srgbClr val="FFFFFF"/>
                </a:highlight>
                <a:latin typeface="Consolas" panose="020B0609020204030204" pitchFamily="49" charset="0"/>
              </a:rPr>
              <a:t> </a:t>
            </a:r>
            <a:r>
              <a:rPr lang="en-US" sz="900" dirty="0" err="1">
                <a:solidFill>
                  <a:srgbClr val="00FF00"/>
                </a:solidFill>
                <a:highlight>
                  <a:srgbClr val="FFFFFF"/>
                </a:highlight>
                <a:latin typeface="Consolas" panose="020B0609020204030204" pitchFamily="49" charset="0"/>
              </a:rPr>
              <a:t>sys</a:t>
            </a:r>
            <a:r>
              <a:rPr lang="en-US" sz="900" dirty="0" err="1">
                <a:solidFill>
                  <a:srgbClr val="808080"/>
                </a:solidFill>
                <a:highlight>
                  <a:srgbClr val="FFFFFF"/>
                </a:highlight>
                <a:latin typeface="Consolas" panose="020B0609020204030204" pitchFamily="49" charset="0"/>
              </a:rPr>
              <a:t>.</a:t>
            </a:r>
            <a:r>
              <a:rPr lang="en-US" sz="900" dirty="0" err="1">
                <a:solidFill>
                  <a:srgbClr val="00FF00"/>
                </a:solidFill>
                <a:highlight>
                  <a:srgbClr val="FFFFFF"/>
                </a:highlight>
                <a:latin typeface="Consolas" panose="020B0609020204030204" pitchFamily="49" charset="0"/>
              </a:rPr>
              <a:t>tables</a:t>
            </a:r>
            <a:endParaRPr lang="en-US" sz="900" dirty="0">
              <a:solidFill>
                <a:srgbClr val="000000"/>
              </a:solidFill>
              <a:highlight>
                <a:srgbClr val="FFFFFF"/>
              </a:highlight>
              <a:latin typeface="Consolas" panose="020B0609020204030204" pitchFamily="49" charset="0"/>
            </a:endParaRPr>
          </a:p>
          <a:p>
            <a:r>
              <a:rPr lang="en-US" sz="900" dirty="0">
                <a:solidFill>
                  <a:srgbClr val="008000"/>
                </a:solidFill>
                <a:highlight>
                  <a:srgbClr val="FFFFFF"/>
                </a:highlight>
                <a:latin typeface="Consolas" panose="020B0609020204030204" pitchFamily="49" charset="0"/>
              </a:rPr>
              <a:t>--/</a:t>
            </a:r>
            <a:endParaRPr lang="en-US" dirty="0"/>
          </a:p>
        </p:txBody>
      </p:sp>
      <p:sp>
        <p:nvSpPr>
          <p:cNvPr id="5" name="Rectangle 4">
            <a:extLst>
              <a:ext uri="{FF2B5EF4-FFF2-40B4-BE49-F238E27FC236}">
                <a16:creationId xmlns:a16="http://schemas.microsoft.com/office/drawing/2014/main" id="{8CDAE3BE-E17C-4BE0-8BF7-248D110B1D3E}"/>
              </a:ext>
            </a:extLst>
          </p:cNvPr>
          <p:cNvSpPr/>
          <p:nvPr/>
        </p:nvSpPr>
        <p:spPr>
          <a:xfrm>
            <a:off x="838200" y="4371653"/>
            <a:ext cx="6096000" cy="1477328"/>
          </a:xfrm>
          <a:prstGeom prst="rect">
            <a:avLst/>
          </a:prstGeom>
          <a:ln>
            <a:solidFill>
              <a:srgbClr val="0070C0"/>
            </a:solidFill>
          </a:ln>
        </p:spPr>
        <p:txBody>
          <a:bodyPr>
            <a:spAutoFit/>
          </a:bodyPr>
          <a:lstStyle/>
          <a:p>
            <a:r>
              <a:rPr lang="en-US" sz="900" dirty="0">
                <a:solidFill>
                  <a:srgbClr val="008000"/>
                </a:solidFill>
                <a:highlight>
                  <a:srgbClr val="FFFFFF"/>
                </a:highlight>
                <a:latin typeface="Consolas" panose="020B0609020204030204" pitchFamily="49" charset="0"/>
              </a:rPr>
              <a:t>--/</a:t>
            </a:r>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declare</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begin_lsn</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binary</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10</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end_lsn</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binary</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10</a:t>
            </a:r>
            <a:r>
              <a:rPr lang="en-US" sz="900" dirty="0">
                <a:solidFill>
                  <a:srgbClr val="808080"/>
                </a:solidFill>
                <a:highlight>
                  <a:srgbClr val="FFFFFF"/>
                </a:highlight>
                <a:latin typeface="Consolas" panose="020B0609020204030204" pitchFamily="49" charset="0"/>
              </a:rPr>
              <a:t>)</a:t>
            </a:r>
            <a:endParaRPr lang="en-US" sz="900" dirty="0">
              <a:solidFill>
                <a:srgbClr val="000000"/>
              </a:solidFill>
              <a:highlight>
                <a:srgbClr val="FFFFFF"/>
              </a:highlight>
              <a:latin typeface="Consolas" panose="020B0609020204030204" pitchFamily="49" charset="0"/>
            </a:endParaRPr>
          </a:p>
          <a:p>
            <a:r>
              <a:rPr lang="en-US" sz="900" dirty="0">
                <a:solidFill>
                  <a:srgbClr val="008000"/>
                </a:solidFill>
                <a:highlight>
                  <a:srgbClr val="FFFFFF"/>
                </a:highlight>
                <a:latin typeface="Consolas" panose="020B0609020204030204" pitchFamily="49" charset="0"/>
              </a:rPr>
              <a:t>-- get the first LSN for customer changes</a:t>
            </a:r>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select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begin_lsn</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FF00"/>
                </a:solidFill>
                <a:highlight>
                  <a:srgbClr val="FFFFFF"/>
                </a:highlight>
                <a:latin typeface="Consolas" panose="020B0609020204030204" pitchFamily="49" charset="0"/>
              </a:rPr>
              <a:t>sys</a:t>
            </a:r>
            <a:r>
              <a:rPr lang="en-US" sz="900" dirty="0" err="1">
                <a:solidFill>
                  <a:srgbClr val="80808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fn_cdc_get_min_lsn</a:t>
            </a:r>
            <a:r>
              <a:rPr lang="en-US" sz="900" dirty="0">
                <a:solidFill>
                  <a:srgbClr val="808080"/>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a:t>
            </a:r>
            <a:r>
              <a:rPr lang="en-US" sz="900" dirty="0" err="1">
                <a:solidFill>
                  <a:srgbClr val="FF0000"/>
                </a:solidFill>
                <a:highlight>
                  <a:srgbClr val="FFFFFF"/>
                </a:highlight>
                <a:latin typeface="Consolas" panose="020B0609020204030204" pitchFamily="49" charset="0"/>
              </a:rPr>
              <a:t>dbo_customer</a:t>
            </a:r>
            <a:r>
              <a:rPr lang="en-US" sz="900" dirty="0">
                <a:solidFill>
                  <a:srgbClr val="FF0000"/>
                </a:solidFill>
                <a:highlight>
                  <a:srgbClr val="FFFFFF"/>
                </a:highlight>
                <a:latin typeface="Consolas" panose="020B0609020204030204" pitchFamily="49" charset="0"/>
              </a:rPr>
              <a:t>'</a:t>
            </a:r>
            <a:r>
              <a:rPr lang="en-US" sz="900" dirty="0">
                <a:solidFill>
                  <a:srgbClr val="808080"/>
                </a:solidFill>
                <a:highlight>
                  <a:srgbClr val="FFFFFF"/>
                </a:highlight>
                <a:latin typeface="Consolas" panose="020B0609020204030204" pitchFamily="49" charset="0"/>
              </a:rPr>
              <a:t>)</a:t>
            </a:r>
            <a:endParaRPr lang="en-US" sz="900" dirty="0">
              <a:solidFill>
                <a:srgbClr val="000000"/>
              </a:solidFill>
              <a:highlight>
                <a:srgbClr val="FFFFFF"/>
              </a:highlight>
              <a:latin typeface="Consolas" panose="020B0609020204030204" pitchFamily="49" charset="0"/>
            </a:endParaRPr>
          </a:p>
          <a:p>
            <a:r>
              <a:rPr lang="en-US" sz="900" dirty="0">
                <a:solidFill>
                  <a:srgbClr val="008000"/>
                </a:solidFill>
                <a:highlight>
                  <a:srgbClr val="FFFFFF"/>
                </a:highlight>
                <a:latin typeface="Consolas" panose="020B0609020204030204" pitchFamily="49" charset="0"/>
              </a:rPr>
              <a:t>-- get the last LSN for customer changes</a:t>
            </a:r>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select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end_lsn</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FF00"/>
                </a:solidFill>
                <a:highlight>
                  <a:srgbClr val="FFFFFF"/>
                </a:highlight>
                <a:latin typeface="Consolas" panose="020B0609020204030204" pitchFamily="49" charset="0"/>
              </a:rPr>
              <a:t>sys</a:t>
            </a:r>
            <a:r>
              <a:rPr lang="en-US" sz="900" dirty="0" err="1">
                <a:solidFill>
                  <a:srgbClr val="80808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fn_cdc_get_max_lsn</a:t>
            </a:r>
            <a:r>
              <a:rPr lang="en-US" sz="900" dirty="0">
                <a:solidFill>
                  <a:srgbClr val="808080"/>
                </a:solidFill>
                <a:highlight>
                  <a:srgbClr val="FFFFFF"/>
                </a:highlight>
                <a:latin typeface="Consolas" panose="020B0609020204030204" pitchFamily="49" charset="0"/>
              </a:rPr>
              <a:t>()</a:t>
            </a:r>
            <a:endParaRPr lang="en-US" sz="900" dirty="0">
              <a:solidFill>
                <a:srgbClr val="000000"/>
              </a:solidFill>
              <a:highlight>
                <a:srgbClr val="FFFFFF"/>
              </a:highlight>
              <a:latin typeface="Consolas" panose="020B0609020204030204" pitchFamily="49" charset="0"/>
            </a:endParaRPr>
          </a:p>
          <a:p>
            <a:r>
              <a:rPr lang="en-US" sz="900" dirty="0">
                <a:solidFill>
                  <a:srgbClr val="008000"/>
                </a:solidFill>
                <a:highlight>
                  <a:srgbClr val="FFFFFF"/>
                </a:highlight>
                <a:latin typeface="Consolas" panose="020B0609020204030204" pitchFamily="49" charset="0"/>
              </a:rPr>
              <a:t>-- get net changes; group changes in the range by the pk</a:t>
            </a:r>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select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from</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cdc</a:t>
            </a:r>
            <a:r>
              <a:rPr lang="en-US" sz="900" dirty="0" err="1">
                <a:solidFill>
                  <a:srgbClr val="80808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fn_cdc_get_net_changes_dbo_customer</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begin_lsn</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@end_</a:t>
            </a:r>
            <a:r>
              <a:rPr lang="en-US" sz="900" dirty="0" err="1">
                <a:solidFill>
                  <a:srgbClr val="000000"/>
                </a:solidFill>
                <a:highlight>
                  <a:srgbClr val="FFFFFF"/>
                </a:highlight>
                <a:latin typeface="Consolas" panose="020B0609020204030204" pitchFamily="49" charset="0"/>
              </a:rPr>
              <a:t>lsn</a:t>
            </a:r>
            <a:r>
              <a:rPr lang="en-US" sz="900" dirty="0">
                <a:solidFill>
                  <a:srgbClr val="808080"/>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'all'</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r>
              <a:rPr lang="en-US" sz="900" dirty="0">
                <a:solidFill>
                  <a:srgbClr val="008000"/>
                </a:solidFill>
                <a:highlight>
                  <a:srgbClr val="FFFFFF"/>
                </a:highlight>
                <a:latin typeface="Consolas" panose="020B0609020204030204" pitchFamily="49" charset="0"/>
              </a:rPr>
              <a:t>-- get individual changes in the range</a:t>
            </a:r>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select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from</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cdc</a:t>
            </a:r>
            <a:r>
              <a:rPr lang="en-US" sz="900" dirty="0" err="1">
                <a:solidFill>
                  <a:srgbClr val="80808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fn_cdc_get_all_changes_dbo_customer</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begin_lsn</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@end_</a:t>
            </a:r>
            <a:r>
              <a:rPr lang="en-US" sz="900" dirty="0" err="1">
                <a:solidFill>
                  <a:srgbClr val="000000"/>
                </a:solidFill>
                <a:highlight>
                  <a:srgbClr val="FFFFFF"/>
                </a:highlight>
                <a:latin typeface="Consolas" panose="020B0609020204030204" pitchFamily="49" charset="0"/>
              </a:rPr>
              <a:t>lsn</a:t>
            </a:r>
            <a:r>
              <a:rPr lang="en-US" sz="900" dirty="0">
                <a:solidFill>
                  <a:srgbClr val="808080"/>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'all'</a:t>
            </a:r>
            <a:r>
              <a:rPr lang="en-US" sz="900" dirty="0">
                <a:solidFill>
                  <a:srgbClr val="80808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423817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FBA77F-C4CA-4C62-8AC6-4C35E4F153DC}"/>
              </a:ext>
            </a:extLst>
          </p:cNvPr>
          <p:cNvPicPr>
            <a:picLocks noChangeAspect="1"/>
          </p:cNvPicPr>
          <p:nvPr/>
        </p:nvPicPr>
        <p:blipFill>
          <a:blip r:embed="rId2"/>
          <a:stretch>
            <a:fillRect/>
          </a:stretch>
        </p:blipFill>
        <p:spPr>
          <a:xfrm>
            <a:off x="447715" y="333221"/>
            <a:ext cx="4593402" cy="3122166"/>
          </a:xfrm>
          <a:prstGeom prst="rect">
            <a:avLst/>
          </a:prstGeom>
          <a:ln>
            <a:solidFill>
              <a:schemeClr val="accent1"/>
            </a:solidFill>
          </a:ln>
        </p:spPr>
      </p:pic>
      <p:pic>
        <p:nvPicPr>
          <p:cNvPr id="5" name="Picture 4">
            <a:extLst>
              <a:ext uri="{FF2B5EF4-FFF2-40B4-BE49-F238E27FC236}">
                <a16:creationId xmlns:a16="http://schemas.microsoft.com/office/drawing/2014/main" id="{B999B91A-3B9C-47B9-9117-9AA3C53F8C2A}"/>
              </a:ext>
            </a:extLst>
          </p:cNvPr>
          <p:cNvPicPr>
            <a:picLocks noChangeAspect="1"/>
          </p:cNvPicPr>
          <p:nvPr/>
        </p:nvPicPr>
        <p:blipFill>
          <a:blip r:embed="rId3"/>
          <a:stretch>
            <a:fillRect/>
          </a:stretch>
        </p:blipFill>
        <p:spPr>
          <a:xfrm>
            <a:off x="5843529" y="333221"/>
            <a:ext cx="5742191" cy="5143347"/>
          </a:xfrm>
          <a:prstGeom prst="rect">
            <a:avLst/>
          </a:prstGeom>
          <a:ln>
            <a:solidFill>
              <a:schemeClr val="accent1"/>
            </a:solidFill>
          </a:ln>
        </p:spPr>
      </p:pic>
      <p:sp>
        <p:nvSpPr>
          <p:cNvPr id="6" name="Arrow: Right 5">
            <a:extLst>
              <a:ext uri="{FF2B5EF4-FFF2-40B4-BE49-F238E27FC236}">
                <a16:creationId xmlns:a16="http://schemas.microsoft.com/office/drawing/2014/main" id="{7E129414-C5B3-4F77-AA87-662A896B2979}"/>
              </a:ext>
            </a:extLst>
          </p:cNvPr>
          <p:cNvSpPr/>
          <p:nvPr/>
        </p:nvSpPr>
        <p:spPr>
          <a:xfrm>
            <a:off x="904568" y="2517059"/>
            <a:ext cx="167148" cy="54814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569F6C5C-ABAD-454C-99AA-0115DBC34DFE}"/>
              </a:ext>
            </a:extLst>
          </p:cNvPr>
          <p:cNvSpPr/>
          <p:nvPr/>
        </p:nvSpPr>
        <p:spPr>
          <a:xfrm>
            <a:off x="7020233" y="3898490"/>
            <a:ext cx="216310" cy="54814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CF3A489-AB8C-4224-893C-F483B0C13BC9}"/>
              </a:ext>
            </a:extLst>
          </p:cNvPr>
          <p:cNvPicPr>
            <a:picLocks noChangeAspect="1"/>
          </p:cNvPicPr>
          <p:nvPr/>
        </p:nvPicPr>
        <p:blipFill>
          <a:blip r:embed="rId4"/>
          <a:stretch>
            <a:fillRect/>
          </a:stretch>
        </p:blipFill>
        <p:spPr>
          <a:xfrm>
            <a:off x="447715" y="3765754"/>
            <a:ext cx="4593402" cy="2666385"/>
          </a:xfrm>
          <a:prstGeom prst="rect">
            <a:avLst/>
          </a:prstGeom>
          <a:ln>
            <a:solidFill>
              <a:schemeClr val="accent1"/>
            </a:solidFill>
          </a:ln>
        </p:spPr>
      </p:pic>
      <p:sp>
        <p:nvSpPr>
          <p:cNvPr id="9" name="Arrow: Right 8">
            <a:extLst>
              <a:ext uri="{FF2B5EF4-FFF2-40B4-BE49-F238E27FC236}">
                <a16:creationId xmlns:a16="http://schemas.microsoft.com/office/drawing/2014/main" id="{E30F4D58-D3AE-430B-BBDA-93043AE6E884}"/>
              </a:ext>
            </a:extLst>
          </p:cNvPr>
          <p:cNvSpPr/>
          <p:nvPr/>
        </p:nvSpPr>
        <p:spPr>
          <a:xfrm>
            <a:off x="963561" y="5883991"/>
            <a:ext cx="216310" cy="54814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2BC65466-8F5A-475F-B455-25E099612FB9}"/>
              </a:ext>
            </a:extLst>
          </p:cNvPr>
          <p:cNvSpPr/>
          <p:nvPr/>
        </p:nvSpPr>
        <p:spPr>
          <a:xfrm>
            <a:off x="1022556" y="4172564"/>
            <a:ext cx="216310" cy="54814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151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8F829-25C8-4531-8623-78B0FC094EC2}"/>
              </a:ext>
            </a:extLst>
          </p:cNvPr>
          <p:cNvSpPr>
            <a:spLocks noGrp="1"/>
          </p:cNvSpPr>
          <p:nvPr>
            <p:ph type="title"/>
          </p:nvPr>
        </p:nvSpPr>
        <p:spPr>
          <a:xfrm>
            <a:off x="838200" y="365126"/>
            <a:ext cx="10515600" cy="1040888"/>
          </a:xfrm>
        </p:spPr>
        <p:txBody>
          <a:bodyPr/>
          <a:lstStyle/>
          <a:p>
            <a:pPr algn="ctr"/>
            <a:r>
              <a:rPr lang="en-US" dirty="0"/>
              <a:t>Review CDC system table structure</a:t>
            </a:r>
          </a:p>
        </p:txBody>
      </p:sp>
      <p:pic>
        <p:nvPicPr>
          <p:cNvPr id="4" name="Picture 3">
            <a:extLst>
              <a:ext uri="{FF2B5EF4-FFF2-40B4-BE49-F238E27FC236}">
                <a16:creationId xmlns:a16="http://schemas.microsoft.com/office/drawing/2014/main" id="{74E03CB6-418C-4D05-96DC-83967E4015A2}"/>
              </a:ext>
            </a:extLst>
          </p:cNvPr>
          <p:cNvPicPr>
            <a:picLocks noChangeAspect="1"/>
          </p:cNvPicPr>
          <p:nvPr/>
        </p:nvPicPr>
        <p:blipFill>
          <a:blip r:embed="rId2"/>
          <a:stretch>
            <a:fillRect/>
          </a:stretch>
        </p:blipFill>
        <p:spPr>
          <a:xfrm>
            <a:off x="5326473" y="1560814"/>
            <a:ext cx="6027327" cy="4791131"/>
          </a:xfrm>
          <a:prstGeom prst="rect">
            <a:avLst/>
          </a:prstGeom>
          <a:ln>
            <a:solidFill>
              <a:schemeClr val="accent2"/>
            </a:solidFill>
          </a:ln>
        </p:spPr>
      </p:pic>
      <p:pic>
        <p:nvPicPr>
          <p:cNvPr id="3" name="Picture 2">
            <a:extLst>
              <a:ext uri="{FF2B5EF4-FFF2-40B4-BE49-F238E27FC236}">
                <a16:creationId xmlns:a16="http://schemas.microsoft.com/office/drawing/2014/main" id="{4E5EBCC5-CCF0-4D40-8554-910D735517B1}"/>
              </a:ext>
            </a:extLst>
          </p:cNvPr>
          <p:cNvPicPr>
            <a:picLocks noChangeAspect="1"/>
          </p:cNvPicPr>
          <p:nvPr/>
        </p:nvPicPr>
        <p:blipFill>
          <a:blip r:embed="rId3"/>
          <a:stretch>
            <a:fillRect/>
          </a:stretch>
        </p:blipFill>
        <p:spPr>
          <a:xfrm>
            <a:off x="598846" y="3589695"/>
            <a:ext cx="4210050" cy="2762250"/>
          </a:xfrm>
          <a:prstGeom prst="rect">
            <a:avLst/>
          </a:prstGeom>
          <a:ln>
            <a:solidFill>
              <a:srgbClr val="FFC000"/>
            </a:solidFill>
          </a:ln>
        </p:spPr>
      </p:pic>
      <p:sp>
        <p:nvSpPr>
          <p:cNvPr id="5" name="Arrow: Down 4">
            <a:extLst>
              <a:ext uri="{FF2B5EF4-FFF2-40B4-BE49-F238E27FC236}">
                <a16:creationId xmlns:a16="http://schemas.microsoft.com/office/drawing/2014/main" id="{C645C68A-61C1-43D7-9FAF-C6BE27D626DA}"/>
              </a:ext>
            </a:extLst>
          </p:cNvPr>
          <p:cNvSpPr/>
          <p:nvPr/>
        </p:nvSpPr>
        <p:spPr>
          <a:xfrm rot="18920304">
            <a:off x="491613" y="3352800"/>
            <a:ext cx="452284" cy="766916"/>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Brace 5">
            <a:extLst>
              <a:ext uri="{FF2B5EF4-FFF2-40B4-BE49-F238E27FC236}">
                <a16:creationId xmlns:a16="http://schemas.microsoft.com/office/drawing/2014/main" id="{8F0DE4C7-4C28-467B-9A91-57B2A8C3F6E4}"/>
              </a:ext>
            </a:extLst>
          </p:cNvPr>
          <p:cNvSpPr/>
          <p:nvPr/>
        </p:nvSpPr>
        <p:spPr>
          <a:xfrm>
            <a:off x="1042220" y="5014452"/>
            <a:ext cx="311190" cy="521109"/>
          </a:xfrm>
          <a:prstGeom prst="lef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8414401-D720-4617-991D-610D719A83CB}"/>
              </a:ext>
            </a:extLst>
          </p:cNvPr>
          <p:cNvSpPr txBox="1"/>
          <p:nvPr/>
        </p:nvSpPr>
        <p:spPr>
          <a:xfrm>
            <a:off x="412955" y="2369106"/>
            <a:ext cx="4395941" cy="923330"/>
          </a:xfrm>
          <a:prstGeom prst="rect">
            <a:avLst/>
          </a:prstGeom>
          <a:noFill/>
          <a:ln>
            <a:solidFill>
              <a:srgbClr val="0070C0"/>
            </a:solidFill>
          </a:ln>
        </p:spPr>
        <p:txBody>
          <a:bodyPr wrap="square" rtlCol="0">
            <a:spAutoFit/>
          </a:bodyPr>
          <a:lstStyle/>
          <a:p>
            <a:pPr marL="342900" indent="-342900">
              <a:buAutoNum type="arabicPeriod"/>
            </a:pPr>
            <a:r>
              <a:rPr lang="en-US" dirty="0"/>
              <a:t>Make sure job agent is running.</a:t>
            </a:r>
          </a:p>
          <a:p>
            <a:pPr marL="342900" indent="-342900">
              <a:buAutoNum type="arabicPeriod"/>
            </a:pPr>
            <a:r>
              <a:rPr lang="en-US" dirty="0"/>
              <a:t>Make sue capture job and clean up job have been created.</a:t>
            </a:r>
          </a:p>
        </p:txBody>
      </p:sp>
    </p:spTree>
    <p:extLst>
      <p:ext uri="{BB962C8B-B14F-4D97-AF65-F5344CB8AC3E}">
        <p14:creationId xmlns:p14="http://schemas.microsoft.com/office/powerpoint/2010/main" val="3370116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873A-77BF-47A0-A44B-2E54C52249FE}"/>
              </a:ext>
            </a:extLst>
          </p:cNvPr>
          <p:cNvSpPr>
            <a:spLocks noGrp="1"/>
          </p:cNvSpPr>
          <p:nvPr>
            <p:ph type="title"/>
          </p:nvPr>
        </p:nvSpPr>
        <p:spPr>
          <a:xfrm>
            <a:off x="344129" y="365125"/>
            <a:ext cx="11641394" cy="716423"/>
          </a:xfrm>
        </p:spPr>
        <p:txBody>
          <a:bodyPr/>
          <a:lstStyle/>
          <a:p>
            <a:r>
              <a:rPr lang="en-US" dirty="0"/>
              <a:t>Will look like this if you set everything up correctly:</a:t>
            </a:r>
          </a:p>
        </p:txBody>
      </p:sp>
      <p:pic>
        <p:nvPicPr>
          <p:cNvPr id="4" name="Picture 3">
            <a:extLst>
              <a:ext uri="{FF2B5EF4-FFF2-40B4-BE49-F238E27FC236}">
                <a16:creationId xmlns:a16="http://schemas.microsoft.com/office/drawing/2014/main" id="{DD42402C-3E6B-4653-B6CA-6AB3A04EA874}"/>
              </a:ext>
            </a:extLst>
          </p:cNvPr>
          <p:cNvPicPr>
            <a:picLocks noChangeAspect="1"/>
          </p:cNvPicPr>
          <p:nvPr/>
        </p:nvPicPr>
        <p:blipFill>
          <a:blip r:embed="rId2"/>
          <a:stretch>
            <a:fillRect/>
          </a:stretch>
        </p:blipFill>
        <p:spPr>
          <a:xfrm>
            <a:off x="432621" y="1081548"/>
            <a:ext cx="10835148" cy="4985536"/>
          </a:xfrm>
          <a:prstGeom prst="rect">
            <a:avLst/>
          </a:prstGeom>
          <a:ln>
            <a:solidFill>
              <a:srgbClr val="0070C0"/>
            </a:solidFill>
          </a:ln>
        </p:spPr>
      </p:pic>
      <p:sp>
        <p:nvSpPr>
          <p:cNvPr id="5" name="Left Brace 4">
            <a:extLst>
              <a:ext uri="{FF2B5EF4-FFF2-40B4-BE49-F238E27FC236}">
                <a16:creationId xmlns:a16="http://schemas.microsoft.com/office/drawing/2014/main" id="{14BA507C-5010-4510-9BA0-6F1878F3F5D2}"/>
              </a:ext>
            </a:extLst>
          </p:cNvPr>
          <p:cNvSpPr/>
          <p:nvPr/>
        </p:nvSpPr>
        <p:spPr>
          <a:xfrm>
            <a:off x="609599" y="3323303"/>
            <a:ext cx="629264" cy="737419"/>
          </a:xfrm>
          <a:prstGeom prst="leftBrace">
            <a:avLst>
              <a:gd name="adj1" fmla="val 8333"/>
              <a:gd name="adj2" fmla="val 51334"/>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50774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FED9-D7C2-4A11-A7DD-208A23B9D16A}"/>
              </a:ext>
            </a:extLst>
          </p:cNvPr>
          <p:cNvSpPr>
            <a:spLocks noGrp="1"/>
          </p:cNvSpPr>
          <p:nvPr>
            <p:ph type="title"/>
          </p:nvPr>
        </p:nvSpPr>
        <p:spPr/>
        <p:txBody>
          <a:bodyPr/>
          <a:lstStyle/>
          <a:p>
            <a:pPr algn="ctr"/>
            <a:r>
              <a:rPr lang="en-US" dirty="0"/>
              <a:t>Temporal Table, CDC, CT Exercise</a:t>
            </a:r>
          </a:p>
        </p:txBody>
      </p:sp>
      <p:sp>
        <p:nvSpPr>
          <p:cNvPr id="3" name="Content Placeholder 2">
            <a:extLst>
              <a:ext uri="{FF2B5EF4-FFF2-40B4-BE49-F238E27FC236}">
                <a16:creationId xmlns:a16="http://schemas.microsoft.com/office/drawing/2014/main" id="{F3C4CBA8-01DE-40A0-B214-C71765A46ADD}"/>
              </a:ext>
            </a:extLst>
          </p:cNvPr>
          <p:cNvSpPr>
            <a:spLocks noGrp="1"/>
          </p:cNvSpPr>
          <p:nvPr>
            <p:ph idx="1"/>
          </p:nvPr>
        </p:nvSpPr>
        <p:spPr/>
        <p:txBody>
          <a:bodyPr/>
          <a:lstStyle/>
          <a:p>
            <a:r>
              <a:rPr lang="en-US" dirty="0"/>
              <a:t>1. Create temporal tables on your most recent database and run experiment to compare execution plan performance with in-memory and not in-memory optimization. </a:t>
            </a:r>
          </a:p>
          <a:p>
            <a:r>
              <a:rPr lang="en-US" dirty="0"/>
              <a:t>2. Create CDC structure and Create CT structure</a:t>
            </a:r>
          </a:p>
          <a:p>
            <a:r>
              <a:rPr lang="en-US" dirty="0"/>
              <a:t>3. Run experiment series demonstrating comparisons of Temporal Table performance with Data Capture and Change Tracking. </a:t>
            </a:r>
          </a:p>
        </p:txBody>
      </p:sp>
    </p:spTree>
    <p:extLst>
      <p:ext uri="{BB962C8B-B14F-4D97-AF65-F5344CB8AC3E}">
        <p14:creationId xmlns:p14="http://schemas.microsoft.com/office/powerpoint/2010/main" val="269559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680B-29AD-4E3E-8BDB-431F56EA1C1B}"/>
              </a:ext>
            </a:extLst>
          </p:cNvPr>
          <p:cNvSpPr>
            <a:spLocks noGrp="1"/>
          </p:cNvSpPr>
          <p:nvPr>
            <p:ph type="title"/>
          </p:nvPr>
        </p:nvSpPr>
        <p:spPr>
          <a:xfrm>
            <a:off x="838200" y="158648"/>
            <a:ext cx="10515600" cy="952398"/>
          </a:xfrm>
        </p:spPr>
        <p:txBody>
          <a:bodyPr/>
          <a:lstStyle/>
          <a:p>
            <a:pPr algn="ctr"/>
            <a:r>
              <a:rPr lang="en-US" dirty="0"/>
              <a:t>What is a Temporal Table?</a:t>
            </a:r>
          </a:p>
        </p:txBody>
      </p:sp>
      <p:sp>
        <p:nvSpPr>
          <p:cNvPr id="3" name="Content Placeholder 2">
            <a:extLst>
              <a:ext uri="{FF2B5EF4-FFF2-40B4-BE49-F238E27FC236}">
                <a16:creationId xmlns:a16="http://schemas.microsoft.com/office/drawing/2014/main" id="{13B67EC1-BA65-4D4C-B55C-63064BD3270B}"/>
              </a:ext>
            </a:extLst>
          </p:cNvPr>
          <p:cNvSpPr>
            <a:spLocks noGrp="1"/>
          </p:cNvSpPr>
          <p:nvPr>
            <p:ph idx="1"/>
          </p:nvPr>
        </p:nvSpPr>
        <p:spPr>
          <a:xfrm>
            <a:off x="314632" y="1189703"/>
            <a:ext cx="11572568" cy="5303171"/>
          </a:xfrm>
        </p:spPr>
        <p:txBody>
          <a:bodyPr>
            <a:normAutofit fontScale="92500" lnSpcReduction="10000"/>
          </a:bodyPr>
          <a:lstStyle/>
          <a:p>
            <a:r>
              <a:rPr lang="en-US" dirty="0"/>
              <a:t>“A system-versioned temporal table is a type of user table designed to keep a full history of data changes and allow easy point in time analysis.”</a:t>
            </a:r>
          </a:p>
          <a:p>
            <a:r>
              <a:rPr lang="en-US" dirty="0"/>
              <a:t>“This type of temporal table is referred to as a system-versioned temporal table because the period of validity for each row is managed by the system.”</a:t>
            </a:r>
          </a:p>
          <a:p>
            <a:r>
              <a:rPr lang="en-US" dirty="0"/>
              <a:t>“Every temporal table has two explicitly defined columns, each with a datetime2 data type. </a:t>
            </a:r>
          </a:p>
          <a:p>
            <a:pPr lvl="1"/>
            <a:r>
              <a:rPr lang="en-US" dirty="0"/>
              <a:t>These columns are referred to as period columns. </a:t>
            </a:r>
          </a:p>
          <a:p>
            <a:pPr lvl="1"/>
            <a:r>
              <a:rPr lang="en-US" dirty="0"/>
              <a:t>These period columns are used exclusively by the system to record period of validity for each row whenever a row is modified.”</a:t>
            </a:r>
          </a:p>
          <a:p>
            <a:r>
              <a:rPr lang="en-US" dirty="0"/>
              <a:t>“A temporal table also contains a reference to another table with a mirrored schema. </a:t>
            </a:r>
          </a:p>
          <a:p>
            <a:pPr lvl="1"/>
            <a:r>
              <a:rPr lang="en-US" dirty="0"/>
              <a:t>The system uses this table to automatically store the previous version of the row each time a row in the temporal table gets updated or deleted. </a:t>
            </a:r>
          </a:p>
          <a:p>
            <a:pPr lvl="1"/>
            <a:r>
              <a:rPr lang="en-US" dirty="0"/>
              <a:t>This additional table is referred to as the history table, while the main table that stores current (actual) row versions is referred to as the current table or simply as the temporal table.”</a:t>
            </a:r>
          </a:p>
          <a:p>
            <a:endParaRPr lang="en-US" dirty="0"/>
          </a:p>
          <a:p>
            <a:endParaRPr lang="en-US" dirty="0"/>
          </a:p>
        </p:txBody>
      </p:sp>
      <p:sp>
        <p:nvSpPr>
          <p:cNvPr id="4" name="TextBox 3">
            <a:extLst>
              <a:ext uri="{FF2B5EF4-FFF2-40B4-BE49-F238E27FC236}">
                <a16:creationId xmlns:a16="http://schemas.microsoft.com/office/drawing/2014/main" id="{A2CC5BAF-40DB-40E3-A936-7FB1F2BE2B60}"/>
              </a:ext>
            </a:extLst>
          </p:cNvPr>
          <p:cNvSpPr txBox="1"/>
          <p:nvPr/>
        </p:nvSpPr>
        <p:spPr>
          <a:xfrm>
            <a:off x="2674374" y="6330020"/>
            <a:ext cx="7246374" cy="369332"/>
          </a:xfrm>
          <a:prstGeom prst="rect">
            <a:avLst/>
          </a:prstGeom>
          <a:noFill/>
          <a:ln>
            <a:solidFill>
              <a:schemeClr val="accent1"/>
            </a:solidFill>
          </a:ln>
        </p:spPr>
        <p:txBody>
          <a:bodyPr wrap="square" rtlCol="0">
            <a:spAutoFit/>
          </a:bodyPr>
          <a:lstStyle/>
          <a:p>
            <a:pPr algn="ctr"/>
            <a:r>
              <a:rPr lang="en-US" dirty="0"/>
              <a:t>From “</a:t>
            </a:r>
            <a:r>
              <a:rPr lang="en-US" dirty="0" err="1"/>
              <a:t>theSQLgirl</a:t>
            </a:r>
            <a:r>
              <a:rPr lang="en-US" dirty="0"/>
              <a:t>” </a:t>
            </a:r>
            <a:r>
              <a:rPr lang="en-US" dirty="0">
                <a:hlinkClick r:id="rId2"/>
              </a:rPr>
              <a:t>https://thesqlgirl.com/2018/07/19/temporal-tables/</a:t>
            </a:r>
            <a:endParaRPr lang="en-US" dirty="0"/>
          </a:p>
        </p:txBody>
      </p:sp>
    </p:spTree>
    <p:extLst>
      <p:ext uri="{BB962C8B-B14F-4D97-AF65-F5344CB8AC3E}">
        <p14:creationId xmlns:p14="http://schemas.microsoft.com/office/powerpoint/2010/main" val="3086570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EC38-1D96-4222-A8A4-CAC4278429BC}"/>
              </a:ext>
            </a:extLst>
          </p:cNvPr>
          <p:cNvSpPr>
            <a:spLocks noGrp="1"/>
          </p:cNvSpPr>
          <p:nvPr>
            <p:ph type="title"/>
          </p:nvPr>
        </p:nvSpPr>
        <p:spPr/>
        <p:txBody>
          <a:bodyPr/>
          <a:lstStyle/>
          <a:p>
            <a:pPr algn="ctr"/>
            <a:r>
              <a:rPr lang="en-US" dirty="0"/>
              <a:t>Practice Reasons to use Temporal Tables:</a:t>
            </a:r>
          </a:p>
        </p:txBody>
      </p:sp>
      <p:sp>
        <p:nvSpPr>
          <p:cNvPr id="3" name="Content Placeholder 2">
            <a:extLst>
              <a:ext uri="{FF2B5EF4-FFF2-40B4-BE49-F238E27FC236}">
                <a16:creationId xmlns:a16="http://schemas.microsoft.com/office/drawing/2014/main" id="{5F650813-DEF0-4F04-8089-1DE76A5BBBC0}"/>
              </a:ext>
            </a:extLst>
          </p:cNvPr>
          <p:cNvSpPr>
            <a:spLocks noGrp="1"/>
          </p:cNvSpPr>
          <p:nvPr>
            <p:ph idx="1"/>
          </p:nvPr>
        </p:nvSpPr>
        <p:spPr>
          <a:xfrm>
            <a:off x="599768" y="1825625"/>
            <a:ext cx="11434916" cy="4351338"/>
          </a:xfrm>
        </p:spPr>
        <p:txBody>
          <a:bodyPr/>
          <a:lstStyle/>
          <a:p>
            <a:pPr fontAlgn="base"/>
            <a:r>
              <a:rPr lang="en-US" dirty="0"/>
              <a:t>Auditing all data changes and performing data forensics.</a:t>
            </a:r>
          </a:p>
          <a:p>
            <a:pPr fontAlgn="base"/>
            <a:r>
              <a:rPr lang="en-US" dirty="0"/>
              <a:t>Reconstructing state of the data as of any time in the past.</a:t>
            </a:r>
          </a:p>
          <a:p>
            <a:pPr fontAlgn="base"/>
            <a:r>
              <a:rPr lang="en-US" dirty="0"/>
              <a:t>Calculating trends over time.</a:t>
            </a:r>
          </a:p>
          <a:p>
            <a:pPr fontAlgn="base"/>
            <a:r>
              <a:rPr lang="en-US" dirty="0"/>
              <a:t>Maintaining a slowly changing dimension for decision support applications.</a:t>
            </a:r>
          </a:p>
          <a:p>
            <a:pPr fontAlgn="base"/>
            <a:r>
              <a:rPr lang="en-US" dirty="0"/>
              <a:t>Recovering from accidental data changes and application errors.</a:t>
            </a:r>
          </a:p>
          <a:p>
            <a:endParaRPr lang="en-US" dirty="0"/>
          </a:p>
        </p:txBody>
      </p:sp>
    </p:spTree>
    <p:extLst>
      <p:ext uri="{BB962C8B-B14F-4D97-AF65-F5344CB8AC3E}">
        <p14:creationId xmlns:p14="http://schemas.microsoft.com/office/powerpoint/2010/main" val="17904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7C43F-FC9C-4E4A-BCEA-4F9256C16825}"/>
              </a:ext>
            </a:extLst>
          </p:cNvPr>
          <p:cNvSpPr>
            <a:spLocks noGrp="1"/>
          </p:cNvSpPr>
          <p:nvPr>
            <p:ph type="title"/>
          </p:nvPr>
        </p:nvSpPr>
        <p:spPr/>
        <p:txBody>
          <a:bodyPr/>
          <a:lstStyle/>
          <a:p>
            <a:pPr algn="ctr"/>
            <a:r>
              <a:rPr lang="en-US" dirty="0"/>
              <a:t>What are In-memory data files?</a:t>
            </a:r>
          </a:p>
        </p:txBody>
      </p:sp>
      <p:sp>
        <p:nvSpPr>
          <p:cNvPr id="3" name="Content Placeholder 2">
            <a:extLst>
              <a:ext uri="{FF2B5EF4-FFF2-40B4-BE49-F238E27FC236}">
                <a16:creationId xmlns:a16="http://schemas.microsoft.com/office/drawing/2014/main" id="{FDA3CE32-0232-40F8-9BEA-4D8B940061C3}"/>
              </a:ext>
            </a:extLst>
          </p:cNvPr>
          <p:cNvSpPr>
            <a:spLocks noGrp="1"/>
          </p:cNvSpPr>
          <p:nvPr>
            <p:ph idx="1"/>
          </p:nvPr>
        </p:nvSpPr>
        <p:spPr/>
        <p:txBody>
          <a:bodyPr/>
          <a:lstStyle/>
          <a:p>
            <a:r>
              <a:rPr lang="en-US" dirty="0"/>
              <a:t>The main benefit of memory-optimized tables are that rows in the table are read from and written to memory which results in non-blocking transactions at super-fast speed. </a:t>
            </a:r>
          </a:p>
          <a:p>
            <a:r>
              <a:rPr lang="en-US" dirty="0"/>
              <a:t>The second copy of the data is stored on the disk and during database recovery, data is read from the disk-based table. </a:t>
            </a:r>
          </a:p>
          <a:p>
            <a:r>
              <a:rPr lang="en-US" dirty="0"/>
              <a:t>Memory-optimized tables are for specific types of workloads such as high volume OLTP applications.</a:t>
            </a:r>
          </a:p>
          <a:p>
            <a:endParaRPr lang="en-US" dirty="0"/>
          </a:p>
          <a:p>
            <a:pPr marL="0" indent="0">
              <a:buNone/>
            </a:pPr>
            <a:r>
              <a:rPr lang="en-US" dirty="0"/>
              <a:t>** - Temporal tables are often used with an In-memory data file group.</a:t>
            </a:r>
          </a:p>
        </p:txBody>
      </p:sp>
    </p:spTree>
    <p:extLst>
      <p:ext uri="{BB962C8B-B14F-4D97-AF65-F5344CB8AC3E}">
        <p14:creationId xmlns:p14="http://schemas.microsoft.com/office/powerpoint/2010/main" val="113845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DDA3D-707F-45C0-85F5-E626E1B6E754}"/>
              </a:ext>
            </a:extLst>
          </p:cNvPr>
          <p:cNvSpPr>
            <a:spLocks noGrp="1"/>
          </p:cNvSpPr>
          <p:nvPr>
            <p:ph type="title"/>
          </p:nvPr>
        </p:nvSpPr>
        <p:spPr/>
        <p:txBody>
          <a:bodyPr/>
          <a:lstStyle/>
          <a:p>
            <a:pPr algn="ctr"/>
            <a:r>
              <a:rPr lang="en-US" dirty="0"/>
              <a:t>Temporal Tables Set up Links</a:t>
            </a:r>
          </a:p>
        </p:txBody>
      </p:sp>
      <p:sp>
        <p:nvSpPr>
          <p:cNvPr id="3" name="Content Placeholder 2">
            <a:extLst>
              <a:ext uri="{FF2B5EF4-FFF2-40B4-BE49-F238E27FC236}">
                <a16:creationId xmlns:a16="http://schemas.microsoft.com/office/drawing/2014/main" id="{88FABE08-0794-4FDE-BB45-4939001ED3AC}"/>
              </a:ext>
            </a:extLst>
          </p:cNvPr>
          <p:cNvSpPr>
            <a:spLocks noGrp="1"/>
          </p:cNvSpPr>
          <p:nvPr>
            <p:ph idx="1"/>
          </p:nvPr>
        </p:nvSpPr>
        <p:spPr/>
        <p:txBody>
          <a:bodyPr/>
          <a:lstStyle/>
          <a:p>
            <a:endParaRPr lang="en-US" dirty="0"/>
          </a:p>
          <a:p>
            <a:r>
              <a:rPr lang="en-US" dirty="0"/>
              <a:t>Explained and Walkthrough Experiment 1:</a:t>
            </a:r>
          </a:p>
          <a:p>
            <a:pPr lvl="1"/>
            <a:r>
              <a:rPr lang="en-US" dirty="0">
                <a:hlinkClick r:id="rId2"/>
              </a:rPr>
              <a:t>https://www.mssqltips.com/sqlservertip/5556/benefits-of-using-sql-server-temporal-tables-with-memory-optimized-tables--part-4/</a:t>
            </a:r>
            <a:endParaRPr lang="en-US" dirty="0"/>
          </a:p>
          <a:p>
            <a:pPr lvl="1"/>
            <a:endParaRPr lang="en-US" dirty="0"/>
          </a:p>
          <a:p>
            <a:r>
              <a:rPr lang="en-US" dirty="0"/>
              <a:t>Explained and Walkthrough Experiment 2:</a:t>
            </a:r>
          </a:p>
          <a:p>
            <a:pPr lvl="1"/>
            <a:r>
              <a:rPr lang="en-US" dirty="0">
                <a:hlinkClick r:id="rId3"/>
              </a:rPr>
              <a:t>https://www.edwinmsarmiento.com/in-memory-oltp-in-sql-server-logging/</a:t>
            </a:r>
            <a:endParaRPr lang="en-US" dirty="0"/>
          </a:p>
          <a:p>
            <a:pPr lvl="1"/>
            <a:endParaRPr lang="en-US" dirty="0"/>
          </a:p>
        </p:txBody>
      </p:sp>
    </p:spTree>
    <p:extLst>
      <p:ext uri="{BB962C8B-B14F-4D97-AF65-F5344CB8AC3E}">
        <p14:creationId xmlns:p14="http://schemas.microsoft.com/office/powerpoint/2010/main" val="2485427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7873-A70A-409F-8A27-83BE83A7BF7F}"/>
              </a:ext>
            </a:extLst>
          </p:cNvPr>
          <p:cNvSpPr>
            <a:spLocks noGrp="1"/>
          </p:cNvSpPr>
          <p:nvPr>
            <p:ph type="title"/>
          </p:nvPr>
        </p:nvSpPr>
        <p:spPr/>
        <p:txBody>
          <a:bodyPr/>
          <a:lstStyle/>
          <a:p>
            <a:pPr algn="ctr"/>
            <a:r>
              <a:rPr lang="en-US" dirty="0"/>
              <a:t>In-Memory Data Files – Memory Optimized</a:t>
            </a:r>
            <a:br>
              <a:rPr lang="en-US" dirty="0"/>
            </a:br>
            <a:r>
              <a:rPr lang="en-US" dirty="0"/>
              <a:t>Documentation</a:t>
            </a:r>
          </a:p>
        </p:txBody>
      </p:sp>
      <p:sp>
        <p:nvSpPr>
          <p:cNvPr id="3" name="Content Placeholder 2">
            <a:extLst>
              <a:ext uri="{FF2B5EF4-FFF2-40B4-BE49-F238E27FC236}">
                <a16:creationId xmlns:a16="http://schemas.microsoft.com/office/drawing/2014/main" id="{412A5D2E-ED3F-43C2-923A-082279057DF5}"/>
              </a:ext>
            </a:extLst>
          </p:cNvPr>
          <p:cNvSpPr>
            <a:spLocks noGrp="1"/>
          </p:cNvSpPr>
          <p:nvPr>
            <p:ph idx="1"/>
          </p:nvPr>
        </p:nvSpPr>
        <p:spPr/>
        <p:txBody>
          <a:bodyPr/>
          <a:lstStyle/>
          <a:p>
            <a:r>
              <a:rPr lang="en-US" dirty="0">
                <a:hlinkClick r:id="rId2"/>
              </a:rPr>
              <a:t>https://docs.microsoft.com/en-us/sql/relational-databases/in-memory-oltp/the-memory-optimized-filegroup?view=sql-server-2017</a:t>
            </a:r>
            <a:endParaRPr lang="en-US" dirty="0"/>
          </a:p>
          <a:p>
            <a:endParaRPr lang="en-US" dirty="0"/>
          </a:p>
          <a:p>
            <a:r>
              <a:rPr lang="en-US" dirty="0">
                <a:hlinkClick r:id="rId3"/>
              </a:rPr>
              <a:t>https://docs.microsoft.com/en-us/sql/relational-databases/databases/database-files-and-filegroups?view=sql-server-2017</a:t>
            </a:r>
            <a:endParaRPr lang="en-US" dirty="0"/>
          </a:p>
        </p:txBody>
      </p:sp>
    </p:spTree>
    <p:extLst>
      <p:ext uri="{BB962C8B-B14F-4D97-AF65-F5344CB8AC3E}">
        <p14:creationId xmlns:p14="http://schemas.microsoft.com/office/powerpoint/2010/main" val="773421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07E3-78EA-465B-BA64-B9880C4CC611}"/>
              </a:ext>
            </a:extLst>
          </p:cNvPr>
          <p:cNvSpPr>
            <a:spLocks noGrp="1"/>
          </p:cNvSpPr>
          <p:nvPr>
            <p:ph type="title"/>
          </p:nvPr>
        </p:nvSpPr>
        <p:spPr>
          <a:xfrm>
            <a:off x="580103" y="276634"/>
            <a:ext cx="11206316" cy="525903"/>
          </a:xfrm>
        </p:spPr>
        <p:txBody>
          <a:bodyPr>
            <a:normAutofit fontScale="90000"/>
          </a:bodyPr>
          <a:lstStyle/>
          <a:p>
            <a:pPr algn="ctr"/>
            <a:r>
              <a:rPr lang="en-US" dirty="0"/>
              <a:t>Script for you to practice Temporal Tables experiment:</a:t>
            </a:r>
          </a:p>
        </p:txBody>
      </p:sp>
      <p:sp>
        <p:nvSpPr>
          <p:cNvPr id="4" name="Rectangle 3">
            <a:extLst>
              <a:ext uri="{FF2B5EF4-FFF2-40B4-BE49-F238E27FC236}">
                <a16:creationId xmlns:a16="http://schemas.microsoft.com/office/drawing/2014/main" id="{F712521C-6695-42F4-91D1-FA43AFE3132C}"/>
              </a:ext>
            </a:extLst>
          </p:cNvPr>
          <p:cNvSpPr/>
          <p:nvPr/>
        </p:nvSpPr>
        <p:spPr>
          <a:xfrm>
            <a:off x="958645" y="891028"/>
            <a:ext cx="10827774" cy="5909310"/>
          </a:xfrm>
          <a:prstGeom prst="rect">
            <a:avLst/>
          </a:prstGeom>
          <a:ln>
            <a:solidFill>
              <a:schemeClr val="accent1"/>
            </a:solidFill>
          </a:ln>
        </p:spPr>
        <p:txBody>
          <a:bodyPr wrap="square">
            <a:spAutoFit/>
          </a:bodyPr>
          <a:lstStyle/>
          <a:p>
            <a:r>
              <a:rPr lang="en-US" sz="900" dirty="0">
                <a:solidFill>
                  <a:srgbClr val="008000"/>
                </a:solidFill>
                <a:highlight>
                  <a:srgbClr val="FFFFFF"/>
                </a:highlight>
                <a:latin typeface="Consolas" panose="020B0609020204030204" pitchFamily="49" charset="0"/>
              </a:rPr>
              <a:t>-- Add memory optimized filegroup and a file </a:t>
            </a:r>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ALTER</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DATABASE</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DemoTemporal</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ADD</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FILEGROUP</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Optimized_FG</a:t>
            </a:r>
            <a:r>
              <a:rPr lang="en-US" sz="900" dirty="0">
                <a:solidFill>
                  <a:srgbClr val="000000"/>
                </a:solidFill>
                <a:highlight>
                  <a:srgbClr val="FFFFFF"/>
                </a:highlight>
                <a:latin typeface="Consolas" panose="020B0609020204030204" pitchFamily="49" charset="0"/>
              </a:rPr>
              <a:t>] </a:t>
            </a:r>
            <a:r>
              <a:rPr lang="en-US" sz="900" dirty="0">
                <a:solidFill>
                  <a:srgbClr val="FF00FF"/>
                </a:solidFill>
                <a:highlight>
                  <a:srgbClr val="FFFFFF"/>
                </a:highlight>
                <a:latin typeface="Consolas" panose="020B0609020204030204" pitchFamily="49" charset="0"/>
              </a:rPr>
              <a:t>CONTAINS</a:t>
            </a:r>
            <a:r>
              <a:rPr lang="en-US" sz="900" dirty="0">
                <a:solidFill>
                  <a:srgbClr val="000000"/>
                </a:solidFill>
                <a:highlight>
                  <a:srgbClr val="FFFFFF"/>
                </a:highlight>
                <a:latin typeface="Consolas" panose="020B0609020204030204" pitchFamily="49" charset="0"/>
              </a:rPr>
              <a:t> MEMORY_OPTIMIZED_DATA </a:t>
            </a:r>
          </a:p>
          <a:p>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ALTER</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DATABASE</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DemoTemporal</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ADD</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FILE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NAME</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FF0000"/>
                </a:solidFill>
                <a:highlight>
                  <a:srgbClr val="FFFFFF"/>
                </a:highlight>
                <a:latin typeface="Consolas" panose="020B0609020204030204" pitchFamily="49" charset="0"/>
              </a:rPr>
              <a:t>N'Optimized_Data</a:t>
            </a:r>
            <a:r>
              <a:rPr lang="en-US" sz="900" dirty="0">
                <a:solidFill>
                  <a:srgbClr val="FF0000"/>
                </a:solidFill>
                <a:highlight>
                  <a:srgbClr val="FFFFFF"/>
                </a:highlight>
                <a:latin typeface="Consolas" panose="020B0609020204030204" pitchFamily="49" charset="0"/>
              </a:rPr>
              <a:t>'</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FILENAME</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N'C:\Program Files\Microsoft SQL Server\MSSQL14.MSSQLSERVER\MSSQL\Data\</a:t>
            </a:r>
            <a:r>
              <a:rPr lang="en-US" sz="900" dirty="0" err="1">
                <a:solidFill>
                  <a:srgbClr val="FF0000"/>
                </a:solidFill>
                <a:highlight>
                  <a:srgbClr val="FFFFFF"/>
                </a:highlight>
                <a:latin typeface="Consolas" panose="020B0609020204030204" pitchFamily="49" charset="0"/>
              </a:rPr>
              <a:t>Optimized_Data.ndf</a:t>
            </a:r>
            <a:r>
              <a:rPr lang="en-US" sz="900" dirty="0">
                <a:solidFill>
                  <a:srgbClr val="FF0000"/>
                </a:solidFill>
                <a:highlight>
                  <a:srgbClr val="FFFFFF"/>
                </a:highlight>
                <a:latin typeface="Consolas" panose="020B0609020204030204" pitchFamily="49" charset="0"/>
              </a:rPr>
              <a:t>'</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TO</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FILEGROUP</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Optimized_FG</a:t>
            </a:r>
            <a:endParaRPr lang="en-US" sz="900" dirty="0">
              <a:solidFill>
                <a:srgbClr val="000000"/>
              </a:solidFill>
              <a:highlight>
                <a:srgbClr val="FFFFFF"/>
              </a:highlight>
              <a:latin typeface="Consolas" panose="020B0609020204030204" pitchFamily="49" charset="0"/>
            </a:endParaRPr>
          </a:p>
          <a:p>
            <a:endParaRPr lang="en-US" sz="900" dirty="0">
              <a:solidFill>
                <a:srgbClr val="000000"/>
              </a:solidFill>
              <a:highlight>
                <a:srgbClr val="FFFFFF"/>
              </a:highlight>
              <a:latin typeface="Consolas" panose="020B0609020204030204" pitchFamily="49" charset="0"/>
            </a:endParaRPr>
          </a:p>
          <a:p>
            <a:r>
              <a:rPr lang="en-US" sz="900" dirty="0">
                <a:solidFill>
                  <a:srgbClr val="008000"/>
                </a:solidFill>
                <a:highlight>
                  <a:srgbClr val="FFFFFF"/>
                </a:highlight>
                <a:latin typeface="Consolas" panose="020B0609020204030204" pitchFamily="49" charset="0"/>
              </a:rPr>
              <a:t>-- Turn memory optimization feature on at the database level </a:t>
            </a:r>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ALTER</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DATABASE</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DemoTemporal</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SET</a:t>
            </a:r>
            <a:r>
              <a:rPr lang="en-US" sz="900" dirty="0">
                <a:solidFill>
                  <a:srgbClr val="000000"/>
                </a:solidFill>
                <a:highlight>
                  <a:srgbClr val="FFFFFF"/>
                </a:highlight>
                <a:latin typeface="Consolas" panose="020B0609020204030204" pitchFamily="49" charset="0"/>
              </a:rPr>
              <a:t> MEMORY_OPTIMIZED_ELEVATE_TO_SNAPSHOT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ON</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8000"/>
                </a:solidFill>
                <a:highlight>
                  <a:srgbClr val="FFFFFF"/>
                </a:highlight>
                <a:latin typeface="Consolas" panose="020B0609020204030204" pitchFamily="49" charset="0"/>
              </a:rPr>
              <a:t>-- Create a Customer temporal table without Memory optimization</a:t>
            </a:r>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CREATE</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TABLE</a:t>
            </a:r>
            <a:r>
              <a:rPr lang="en-US" sz="900" dirty="0">
                <a:solidFill>
                  <a:srgbClr val="000000"/>
                </a:solidFill>
                <a:highlight>
                  <a:srgbClr val="FFFFFF"/>
                </a:highlight>
                <a:latin typeface="Consolas" panose="020B0609020204030204" pitchFamily="49" charset="0"/>
              </a:rPr>
              <a:t> Customer</a:t>
            </a:r>
          </a:p>
          <a:p>
            <a:r>
              <a:rPr lang="en-US" sz="900" dirty="0">
                <a:solidFill>
                  <a:srgbClr val="0000FF"/>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CustomerId</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INT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IDENTITY</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1</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1</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PRIMARY</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KEY</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FirstName </a:t>
            </a:r>
            <a:r>
              <a:rPr lang="en-US" sz="900" dirty="0">
                <a:solidFill>
                  <a:srgbClr val="0000FF"/>
                </a:solidFill>
                <a:highlight>
                  <a:srgbClr val="FFFFFF"/>
                </a:highlight>
                <a:latin typeface="Consolas" panose="020B0609020204030204" pitchFamily="49" charset="0"/>
              </a:rPr>
              <a:t>VARCHAR</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30</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NOT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NULL,</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LastName</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VARCHAR</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30</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NOT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NULL,</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AmountPurchased</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DECIMAL</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NOT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NULL,</a:t>
            </a:r>
            <a:r>
              <a:rPr lang="en-US" sz="900" dirty="0">
                <a:solidFill>
                  <a:srgbClr val="000000"/>
                </a:solidFill>
                <a:highlight>
                  <a:srgbClr val="FFFFFF"/>
                </a:highlight>
                <a:latin typeface="Consolas" panose="020B0609020204030204" pitchFamily="49" charset="0"/>
              </a:rPr>
              <a:t> StartDate </a:t>
            </a:r>
            <a:r>
              <a:rPr lang="en-US" sz="900" dirty="0">
                <a:solidFill>
                  <a:srgbClr val="0000FF"/>
                </a:solidFill>
                <a:highlight>
                  <a:srgbClr val="FFFFFF"/>
                </a:highlight>
                <a:latin typeface="Consolas" panose="020B0609020204030204" pitchFamily="49" charset="0"/>
              </a:rPr>
              <a:t>datetime2</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generated</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always</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as</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row</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START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NOT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NULL,</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EndDate</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datetime2</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generated</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always</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as</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row</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END</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NOT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NULL,</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PERIOD</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FOR</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SYSTEM_TIME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StartDate</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EndDate</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r>
              <a:rPr lang="en-US" sz="900" dirty="0">
                <a:solidFill>
                  <a:srgbClr val="0000FF"/>
                </a:solidFill>
                <a:highlight>
                  <a:srgbClr val="FFFFFF"/>
                </a:highlight>
                <a:latin typeface="Consolas" panose="020B0609020204030204" pitchFamily="49" charset="0"/>
              </a:rPr>
              <a:t>WITH</a:t>
            </a:r>
            <a:r>
              <a:rPr lang="en-US" sz="900" dirty="0">
                <a:solidFill>
                  <a:srgbClr val="808080"/>
                </a:solidFill>
                <a:highlight>
                  <a:srgbClr val="FFFFFF"/>
                </a:highlight>
                <a:latin typeface="Consolas" panose="020B0609020204030204" pitchFamily="49" charset="0"/>
              </a:rPr>
              <a:t>(</a:t>
            </a:r>
            <a:r>
              <a:rPr lang="en-US" sz="900" dirty="0">
                <a:solidFill>
                  <a:srgbClr val="0000FF"/>
                </a:solidFill>
                <a:highlight>
                  <a:srgbClr val="FFFFFF"/>
                </a:highlight>
                <a:latin typeface="Consolas" panose="020B0609020204030204" pitchFamily="49" charset="0"/>
              </a:rPr>
              <a:t>SYSTEM_VERSIONING</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ON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HISTORY_TABLE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dbo</a:t>
            </a:r>
            <a:r>
              <a:rPr lang="en-US" sz="900" dirty="0" err="1">
                <a:solidFill>
                  <a:srgbClr val="80808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CustomerHistory</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a:solidFill>
                  <a:srgbClr val="008000"/>
                </a:solidFill>
                <a:highlight>
                  <a:srgbClr val="FFFFFF"/>
                </a:highlight>
                <a:latin typeface="Consolas" panose="020B0609020204030204" pitchFamily="49" charset="0"/>
              </a:rPr>
              <a:t>--insert 3 rows </a:t>
            </a:r>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INSERT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INTO</a:t>
            </a:r>
            <a:r>
              <a:rPr lang="en-US" sz="900" dirty="0">
                <a:solidFill>
                  <a:srgbClr val="000000"/>
                </a:solidFill>
                <a:highlight>
                  <a:srgbClr val="FFFFFF"/>
                </a:highlight>
                <a:latin typeface="Consolas" panose="020B0609020204030204" pitchFamily="49" charset="0"/>
              </a:rPr>
              <a:t> Customer</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FirstName</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LastName</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AmountPurchased</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r>
              <a:rPr lang="en-US" sz="900" dirty="0">
                <a:solidFill>
                  <a:srgbClr val="0000FF"/>
                </a:solidFill>
                <a:highlight>
                  <a:srgbClr val="FFFFFF"/>
                </a:highlight>
                <a:latin typeface="Consolas" panose="020B0609020204030204" pitchFamily="49" charset="0"/>
              </a:rPr>
              <a:t>VALUES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'Frank'</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'Sinatra'</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20000.00</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'Shawn'</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'McGuire'</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30000.00</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'Amy'</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'Carlson'</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40000.00</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a:solidFill>
                  <a:srgbClr val="008000"/>
                </a:solidFill>
                <a:highlight>
                  <a:srgbClr val="FFFFFF"/>
                </a:highlight>
                <a:latin typeface="Consolas" panose="020B0609020204030204" pitchFamily="49" charset="0"/>
              </a:rPr>
              <a:t>-- create a memory optimized temporal table Customer2  </a:t>
            </a:r>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CREATE</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TABLE</a:t>
            </a:r>
            <a:r>
              <a:rPr lang="en-US" sz="900" dirty="0">
                <a:solidFill>
                  <a:srgbClr val="000000"/>
                </a:solidFill>
                <a:highlight>
                  <a:srgbClr val="FFFFFF"/>
                </a:highlight>
                <a:latin typeface="Consolas" panose="020B0609020204030204" pitchFamily="49" charset="0"/>
              </a:rPr>
              <a:t> Customer2 </a:t>
            </a:r>
          </a:p>
          <a:p>
            <a:r>
              <a:rPr lang="en-US" sz="900" dirty="0">
                <a:solidFill>
                  <a:srgbClr val="0000FF"/>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CustomerId</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INT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IDENTITY</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1</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1</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FirstName </a:t>
            </a:r>
            <a:r>
              <a:rPr lang="en-US" sz="900" dirty="0">
                <a:solidFill>
                  <a:srgbClr val="0000FF"/>
                </a:solidFill>
                <a:highlight>
                  <a:srgbClr val="FFFFFF"/>
                </a:highlight>
                <a:latin typeface="Consolas" panose="020B0609020204030204" pitchFamily="49" charset="0"/>
              </a:rPr>
              <a:t>VARCHAR</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30</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NOT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NULL,</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LastName</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VARCHAR</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30</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NOT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NULL,</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AmountPurchased</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DECIMAL</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NOT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NULL,</a:t>
            </a:r>
            <a:r>
              <a:rPr lang="en-US" sz="900" dirty="0">
                <a:solidFill>
                  <a:srgbClr val="000000"/>
                </a:solidFill>
                <a:highlight>
                  <a:srgbClr val="FFFFFF"/>
                </a:highlight>
                <a:latin typeface="Consolas" panose="020B0609020204030204" pitchFamily="49" charset="0"/>
              </a:rPr>
              <a:t> StartDate </a:t>
            </a:r>
            <a:r>
              <a:rPr lang="en-US" sz="900" dirty="0">
                <a:solidFill>
                  <a:srgbClr val="0000FF"/>
                </a:solidFill>
                <a:highlight>
                  <a:srgbClr val="FFFFFF"/>
                </a:highlight>
                <a:latin typeface="Consolas" panose="020B0609020204030204" pitchFamily="49" charset="0"/>
              </a:rPr>
              <a:t>datetime2</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generated</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always</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as</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row</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START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NOT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NULL,</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EndDate</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datetime2</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generated</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always</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as</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row</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END</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NOT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NULL,</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PERIOD</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FOR</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SYSTEM_TIME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StartDate</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EndDate</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CONSTRAINT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PK_CustomerID</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PRIMARY</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KEY</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NONCLUSTERED</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HASH </a:t>
            </a:r>
            <a:r>
              <a:rPr lang="en-US" sz="900" dirty="0">
                <a:solidFill>
                  <a:srgbClr val="80808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CustomerId</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WITH </a:t>
            </a:r>
            <a:r>
              <a:rPr lang="en-US" sz="900" dirty="0">
                <a:solidFill>
                  <a:srgbClr val="808080"/>
                </a:solidFill>
                <a:highlight>
                  <a:srgbClr val="FFFFFF"/>
                </a:highlight>
                <a:latin typeface="Consolas" panose="020B0609020204030204" pitchFamily="49" charset="0"/>
              </a:rPr>
              <a:t>(</a:t>
            </a:r>
            <a:r>
              <a:rPr lang="en-US" sz="900" dirty="0">
                <a:solidFill>
                  <a:srgbClr val="0000FF"/>
                </a:solidFill>
                <a:highlight>
                  <a:srgbClr val="FFFFFF"/>
                </a:highlight>
                <a:latin typeface="Consolas" panose="020B0609020204030204" pitchFamily="49" charset="0"/>
              </a:rPr>
              <a:t>BUCKET_COUNT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131072</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r>
              <a:rPr lang="en-US" sz="900" dirty="0">
                <a:solidFill>
                  <a:srgbClr val="0000FF"/>
                </a:solidFill>
                <a:highlight>
                  <a:srgbClr val="FFFFFF"/>
                </a:highlight>
                <a:latin typeface="Consolas" panose="020B0609020204030204" pitchFamily="49" charset="0"/>
              </a:rPr>
              <a:t>WITH</a:t>
            </a:r>
            <a:r>
              <a:rPr lang="en-US" sz="900" dirty="0">
                <a:solidFill>
                  <a:srgbClr val="808080"/>
                </a:solidFill>
                <a:highlight>
                  <a:srgbClr val="FFFFFF"/>
                </a:highlight>
                <a:latin typeface="Consolas" panose="020B0609020204030204" pitchFamily="49" charset="0"/>
              </a:rPr>
              <a:t>(</a:t>
            </a:r>
            <a:r>
              <a:rPr lang="en-US" sz="900" dirty="0">
                <a:solidFill>
                  <a:srgbClr val="0000FF"/>
                </a:solidFill>
                <a:highlight>
                  <a:srgbClr val="FFFFFF"/>
                </a:highlight>
                <a:latin typeface="Consolas" panose="020B0609020204030204" pitchFamily="49" charset="0"/>
              </a:rPr>
              <a:t>MEMORY_OPTIMIZED</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ON</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DURABILITY</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SCHEMA_AND_DATA</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SYSTEM_VERSIONING</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ON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HISTORY_TABLE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dbo</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Customer2History</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endParaRPr lang="en-US" sz="900" dirty="0">
              <a:solidFill>
                <a:srgbClr val="000000"/>
              </a:solidFill>
              <a:highlight>
                <a:srgbClr val="FFFFFF"/>
              </a:highlight>
              <a:latin typeface="Consolas" panose="020B0609020204030204" pitchFamily="49" charset="0"/>
            </a:endParaRPr>
          </a:p>
          <a:p>
            <a:r>
              <a:rPr lang="en-US" sz="900" dirty="0">
                <a:solidFill>
                  <a:srgbClr val="008000"/>
                </a:solidFill>
                <a:highlight>
                  <a:srgbClr val="FFFFFF"/>
                </a:highlight>
                <a:latin typeface="Consolas" panose="020B0609020204030204" pitchFamily="49" charset="0"/>
              </a:rPr>
              <a:t>--insert the same 3 rows</a:t>
            </a:r>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INSERT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INTO</a:t>
            </a:r>
            <a:r>
              <a:rPr lang="en-US" sz="900" dirty="0">
                <a:solidFill>
                  <a:srgbClr val="000000"/>
                </a:solidFill>
                <a:highlight>
                  <a:srgbClr val="FFFFFF"/>
                </a:highlight>
                <a:latin typeface="Consolas" panose="020B0609020204030204" pitchFamily="49" charset="0"/>
              </a:rPr>
              <a:t> dbo</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Customer2</a:t>
            </a:r>
            <a:r>
              <a:rPr lang="en-US" sz="900" dirty="0">
                <a:solidFill>
                  <a:srgbClr val="0000FF"/>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FirstName</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LastName</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AmountPurchased</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r>
              <a:rPr lang="en-US" sz="900" dirty="0">
                <a:solidFill>
                  <a:srgbClr val="0000FF"/>
                </a:solidFill>
                <a:highlight>
                  <a:srgbClr val="FFFFFF"/>
                </a:highlight>
                <a:latin typeface="Consolas" panose="020B0609020204030204" pitchFamily="49" charset="0"/>
              </a:rPr>
              <a:t>VALUES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'Frank'</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'Sinatra'</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20000.00</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'Shawn'</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'McGuire'</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30000.00</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'Amy'</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FF0000"/>
                </a:solidFill>
                <a:highlight>
                  <a:srgbClr val="FFFFFF"/>
                </a:highlight>
                <a:latin typeface="Consolas" panose="020B0609020204030204" pitchFamily="49" charset="0"/>
              </a:rPr>
              <a:t>'Carlson'</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40000.00</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8000"/>
                </a:solidFill>
                <a:highlight>
                  <a:srgbClr val="FFFFFF"/>
                </a:highlight>
                <a:latin typeface="Consolas" panose="020B0609020204030204" pitchFamily="49" charset="0"/>
              </a:rPr>
              <a:t>-- select data from both tables with Execution plan and Live Query Statistics on </a:t>
            </a:r>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SELECT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FROM</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dbo</a:t>
            </a:r>
            <a:r>
              <a:rPr lang="en-US" sz="900" dirty="0" err="1">
                <a:solidFill>
                  <a:srgbClr val="80808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Customer</a:t>
            </a:r>
            <a:r>
              <a:rPr lang="en-US" sz="900" dirty="0">
                <a:solidFill>
                  <a:srgbClr val="000000"/>
                </a:solidFill>
                <a:highlight>
                  <a:srgbClr val="FFFFFF"/>
                </a:highlight>
                <a:latin typeface="Consolas" panose="020B0609020204030204" pitchFamily="49" charset="0"/>
              </a:rPr>
              <a:t> </a:t>
            </a:r>
          </a:p>
          <a:p>
            <a:endParaRPr lang="en-US" sz="900" dirty="0">
              <a:solidFill>
                <a:srgbClr val="000000"/>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SELECT</a:t>
            </a:r>
            <a:r>
              <a:rPr lang="en-US" sz="900" dirty="0">
                <a:solidFill>
                  <a:srgbClr val="000000"/>
                </a:solidFill>
                <a:highlight>
                  <a:srgbClr val="FFFFFF"/>
                </a:highlight>
                <a:latin typeface="Consolas" panose="020B0609020204030204" pitchFamily="49" charset="0"/>
              </a:rPr>
              <a:t> </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FROM</a:t>
            </a:r>
            <a:r>
              <a:rPr lang="en-US" sz="900" dirty="0">
                <a:solidFill>
                  <a:srgbClr val="000000"/>
                </a:solidFill>
                <a:highlight>
                  <a:srgbClr val="FFFFFF"/>
                </a:highlight>
                <a:latin typeface="Consolas" panose="020B0609020204030204" pitchFamily="49" charset="0"/>
              </a:rPr>
              <a:t> dbo</a:t>
            </a:r>
            <a:r>
              <a:rPr lang="en-US" sz="900" dirty="0">
                <a:solidFill>
                  <a:srgbClr val="808080"/>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Customer2</a:t>
            </a:r>
            <a:endParaRPr lang="en-US" dirty="0"/>
          </a:p>
        </p:txBody>
      </p:sp>
      <p:sp>
        <p:nvSpPr>
          <p:cNvPr id="3" name="Arrow: Right 2">
            <a:extLst>
              <a:ext uri="{FF2B5EF4-FFF2-40B4-BE49-F238E27FC236}">
                <a16:creationId xmlns:a16="http://schemas.microsoft.com/office/drawing/2014/main" id="{405DBB6C-24EB-45D6-BCB0-5599664F1699}"/>
              </a:ext>
            </a:extLst>
          </p:cNvPr>
          <p:cNvSpPr/>
          <p:nvPr/>
        </p:nvSpPr>
        <p:spPr>
          <a:xfrm>
            <a:off x="201561" y="1058823"/>
            <a:ext cx="757084" cy="15731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BC8A5F91-0697-4311-8B9E-EE866C74F2D6}"/>
              </a:ext>
            </a:extLst>
          </p:cNvPr>
          <p:cNvSpPr/>
          <p:nvPr/>
        </p:nvSpPr>
        <p:spPr>
          <a:xfrm>
            <a:off x="201561" y="1393767"/>
            <a:ext cx="757084" cy="15731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A9B4420C-7C6B-40BA-B980-1EFD7667D106}"/>
              </a:ext>
            </a:extLst>
          </p:cNvPr>
          <p:cNvSpPr/>
          <p:nvPr/>
        </p:nvSpPr>
        <p:spPr>
          <a:xfrm>
            <a:off x="201561" y="1913619"/>
            <a:ext cx="757084" cy="15731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16F31E25-E77F-4583-BB3E-0C7F5D918A22}"/>
              </a:ext>
            </a:extLst>
          </p:cNvPr>
          <p:cNvSpPr/>
          <p:nvPr/>
        </p:nvSpPr>
        <p:spPr>
          <a:xfrm>
            <a:off x="201561" y="3097199"/>
            <a:ext cx="757084" cy="15731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92234010-0908-45F5-BFFF-0B5F9DB2D520}"/>
              </a:ext>
            </a:extLst>
          </p:cNvPr>
          <p:cNvSpPr/>
          <p:nvPr/>
        </p:nvSpPr>
        <p:spPr>
          <a:xfrm>
            <a:off x="127820" y="5063613"/>
            <a:ext cx="757084" cy="15731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B0B9BA18-A172-45BD-971C-0F97176262A4}"/>
              </a:ext>
            </a:extLst>
          </p:cNvPr>
          <p:cNvSpPr/>
          <p:nvPr/>
        </p:nvSpPr>
        <p:spPr>
          <a:xfrm>
            <a:off x="127820" y="5385575"/>
            <a:ext cx="757084" cy="15731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377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8C2800-CCD8-4B1F-9874-783D3C6598F1}"/>
              </a:ext>
            </a:extLst>
          </p:cNvPr>
          <p:cNvPicPr>
            <a:picLocks noChangeAspect="1"/>
          </p:cNvPicPr>
          <p:nvPr/>
        </p:nvPicPr>
        <p:blipFill>
          <a:blip r:embed="rId2"/>
          <a:stretch>
            <a:fillRect/>
          </a:stretch>
        </p:blipFill>
        <p:spPr>
          <a:xfrm>
            <a:off x="439944" y="629265"/>
            <a:ext cx="5877674" cy="5117690"/>
          </a:xfrm>
          <a:prstGeom prst="rect">
            <a:avLst/>
          </a:prstGeom>
          <a:ln>
            <a:solidFill>
              <a:schemeClr val="accent1"/>
            </a:solidFill>
          </a:ln>
        </p:spPr>
      </p:pic>
      <p:pic>
        <p:nvPicPr>
          <p:cNvPr id="5" name="Picture 4">
            <a:extLst>
              <a:ext uri="{FF2B5EF4-FFF2-40B4-BE49-F238E27FC236}">
                <a16:creationId xmlns:a16="http://schemas.microsoft.com/office/drawing/2014/main" id="{28695E72-7F19-4FDF-A11B-6C6F25E33E8D}"/>
              </a:ext>
            </a:extLst>
          </p:cNvPr>
          <p:cNvPicPr>
            <a:picLocks noChangeAspect="1"/>
          </p:cNvPicPr>
          <p:nvPr/>
        </p:nvPicPr>
        <p:blipFill>
          <a:blip r:embed="rId3"/>
          <a:stretch>
            <a:fillRect/>
          </a:stretch>
        </p:blipFill>
        <p:spPr>
          <a:xfrm>
            <a:off x="6666271" y="2422730"/>
            <a:ext cx="5213604" cy="3324225"/>
          </a:xfrm>
          <a:prstGeom prst="rect">
            <a:avLst/>
          </a:prstGeom>
          <a:ln>
            <a:solidFill>
              <a:schemeClr val="accent1"/>
            </a:solidFill>
          </a:ln>
        </p:spPr>
      </p:pic>
      <p:sp>
        <p:nvSpPr>
          <p:cNvPr id="8" name="Rectangle 7">
            <a:extLst>
              <a:ext uri="{FF2B5EF4-FFF2-40B4-BE49-F238E27FC236}">
                <a16:creationId xmlns:a16="http://schemas.microsoft.com/office/drawing/2014/main" id="{A8FF2969-1B92-4A5B-9831-018CED992BF1}"/>
              </a:ext>
            </a:extLst>
          </p:cNvPr>
          <p:cNvSpPr/>
          <p:nvPr/>
        </p:nvSpPr>
        <p:spPr>
          <a:xfrm>
            <a:off x="7767484" y="2989006"/>
            <a:ext cx="1858297" cy="29496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56DE797-B863-49A4-A495-BD8F60D798FA}"/>
              </a:ext>
            </a:extLst>
          </p:cNvPr>
          <p:cNvSpPr/>
          <p:nvPr/>
        </p:nvSpPr>
        <p:spPr>
          <a:xfrm>
            <a:off x="7767484" y="5324167"/>
            <a:ext cx="1858297" cy="29496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D524E0-7C1E-40B8-8A9E-A8AD5A3A0B0F}"/>
              </a:ext>
            </a:extLst>
          </p:cNvPr>
          <p:cNvSpPr/>
          <p:nvPr/>
        </p:nvSpPr>
        <p:spPr>
          <a:xfrm>
            <a:off x="10618839" y="2986548"/>
            <a:ext cx="1261036" cy="29496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99260B-D24C-41A9-957B-3FC9B3B93F91}"/>
              </a:ext>
            </a:extLst>
          </p:cNvPr>
          <p:cNvSpPr/>
          <p:nvPr/>
        </p:nvSpPr>
        <p:spPr>
          <a:xfrm>
            <a:off x="10618839" y="5324167"/>
            <a:ext cx="1261036" cy="29496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5B171D7-2AF2-48FF-86D4-882622978E3F}"/>
              </a:ext>
            </a:extLst>
          </p:cNvPr>
          <p:cNvSpPr txBox="1"/>
          <p:nvPr/>
        </p:nvSpPr>
        <p:spPr>
          <a:xfrm>
            <a:off x="6744929" y="560439"/>
            <a:ext cx="4866968" cy="369332"/>
          </a:xfrm>
          <a:prstGeom prst="rect">
            <a:avLst/>
          </a:prstGeom>
          <a:solidFill>
            <a:srgbClr val="FFC000"/>
          </a:solidFill>
        </p:spPr>
        <p:txBody>
          <a:bodyPr wrap="square" rtlCol="0">
            <a:spAutoFit/>
          </a:bodyPr>
          <a:lstStyle/>
          <a:p>
            <a:pPr algn="ctr"/>
            <a:r>
              <a:rPr lang="en-US" dirty="0"/>
              <a:t>Execution Plan Evaluate Performance</a:t>
            </a:r>
          </a:p>
        </p:txBody>
      </p:sp>
    </p:spTree>
    <p:extLst>
      <p:ext uri="{BB962C8B-B14F-4D97-AF65-F5344CB8AC3E}">
        <p14:creationId xmlns:p14="http://schemas.microsoft.com/office/powerpoint/2010/main" val="1670848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2242</Words>
  <Application>Microsoft Office PowerPoint</Application>
  <PresentationFormat>Widescreen</PresentationFormat>
  <Paragraphs>224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Week 10 Temporal Tables</vt:lpstr>
      <vt:lpstr>PowerPoint Presentation</vt:lpstr>
      <vt:lpstr>What is a Temporal Table?</vt:lpstr>
      <vt:lpstr>Practice Reasons to use Temporal Tables:</vt:lpstr>
      <vt:lpstr>What are In-memory data files?</vt:lpstr>
      <vt:lpstr>Temporal Tables Set up Links</vt:lpstr>
      <vt:lpstr>In-Memory Data Files – Memory Optimized Documentation</vt:lpstr>
      <vt:lpstr>Script for you to practice Temporal Tables experiment:</vt:lpstr>
      <vt:lpstr>PowerPoint Presentation</vt:lpstr>
      <vt:lpstr>PowerPoint Presentation</vt:lpstr>
      <vt:lpstr>Compare with: Change Data Capture (CDC) vs Change Tracking (CT)</vt:lpstr>
      <vt:lpstr>CT Walkthrough</vt:lpstr>
      <vt:lpstr>Compare CT Reports</vt:lpstr>
      <vt:lpstr>CDC Walkthroughs</vt:lpstr>
      <vt:lpstr>Invoking a CDC Structure requires:</vt:lpstr>
      <vt:lpstr>CDC Elements </vt:lpstr>
      <vt:lpstr>Reviewing Job Agent</vt:lpstr>
      <vt:lpstr>Steps to create a CDC System Table Structure:</vt:lpstr>
      <vt:lpstr>Syntax of code blocks:</vt:lpstr>
      <vt:lpstr>Review CDC system table structure</vt:lpstr>
      <vt:lpstr>Will look like this if you set everything up correctly:</vt:lpstr>
      <vt:lpstr>Temporal Table, CDC, CT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Temporal Tables</dc:title>
  <dc:creator>Hyman, Harvey</dc:creator>
  <cp:lastModifiedBy>Hyman, Harvey</cp:lastModifiedBy>
  <cp:revision>41</cp:revision>
  <dcterms:created xsi:type="dcterms:W3CDTF">2019-07-05T20:19:39Z</dcterms:created>
  <dcterms:modified xsi:type="dcterms:W3CDTF">2019-07-30T13:48:06Z</dcterms:modified>
</cp:coreProperties>
</file>