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71" r:id="rId4"/>
    <p:sldId id="260" r:id="rId5"/>
    <p:sldId id="264" r:id="rId6"/>
    <p:sldId id="267" r:id="rId7"/>
    <p:sldId id="268" r:id="rId8"/>
    <p:sldId id="266" r:id="rId9"/>
    <p:sldId id="261" r:id="rId10"/>
    <p:sldId id="262" r:id="rId11"/>
    <p:sldId id="259" r:id="rId12"/>
    <p:sldId id="257" r:id="rId13"/>
    <p:sldId id="265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17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2973D-CFBC-4C09-82FD-C01BC6D2E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81738E-2BD6-4226-AA5D-6C03E7DB4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81067-B876-468F-9683-8509D8456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371E6-8AF4-4269-A4B6-D2F5A9817874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9DA1A-1C26-4801-BAD1-2D3F80CC8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81583-54FC-4F09-9516-ED7CFC30B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8286-69BB-47F0-ABCD-AD427C248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50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BFAC1-0481-4B3B-A611-DDD6BC8D2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AD0C23-A180-4B33-91DD-277BA152B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A7163-18DD-447E-9E37-E5A79A1FC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371E6-8AF4-4269-A4B6-D2F5A9817874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4C861-FEAB-4A74-8C7C-01CE54AE9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C2309-B625-4FF0-8033-99A5304CD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8286-69BB-47F0-ABCD-AD427C248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31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F534A5-2B30-4A57-B5C3-6EFE43A261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C1E02-DA47-493A-97A7-DFA03673E0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EF9FC-D213-456F-AD36-75C749529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371E6-8AF4-4269-A4B6-D2F5A9817874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CEF62-15CF-48E3-AA6E-E01552A44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B7E19-59FB-4EAE-B717-AB4A874CA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8286-69BB-47F0-ABCD-AD427C248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00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C6800-6019-4D12-9C3C-39283F3A6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5957E-8DEE-43F0-A476-8E83C6BAB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16FB7-6014-45F6-BE29-B48C9E8D3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371E6-8AF4-4269-A4B6-D2F5A9817874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E97AE-7D14-4296-978A-D5602F6CA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E3F4F-3971-48C3-B5C9-8D0C756EF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8286-69BB-47F0-ABCD-AD427C248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43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7A47C-6E9F-4378-B198-B244BD311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CDA5D-F744-4C46-9637-0B560834E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BCC17-3C40-46AF-AA71-9D3D683B5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371E6-8AF4-4269-A4B6-D2F5A9817874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2E44C-54FD-45A5-832C-7C947955F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79DC2-C61E-44B1-97C3-D8A22F64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8286-69BB-47F0-ABCD-AD427C248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11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D011-7763-487D-890D-E76F25B7A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EF5D3-3F73-43AE-BAF3-BC69F87C89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EEA5F-7503-4315-8DAA-E65D44F23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46516-8417-4774-8194-640D358C0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371E6-8AF4-4269-A4B6-D2F5A9817874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3223A-1A76-4B2B-BEEA-6583502B2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66DBD-8C55-40A4-90A3-93562B132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8286-69BB-47F0-ABCD-AD427C248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64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F9913-B425-4F22-80D2-A29601721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E5BA5-582C-4F5B-8E9A-6C3845FDE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59237B-18FF-402B-8718-3FD60F0EE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3C899C-1CA2-418A-B193-044B7399F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B759A2-6F65-4D5F-90F8-B52CC6D567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483651-F38A-4C83-9A73-FAFFB9CCB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371E6-8AF4-4269-A4B6-D2F5A9817874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2FF639-1266-42A8-BFD2-767E962A4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2CC5F5-B319-4841-BC97-B9182BDC1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8286-69BB-47F0-ABCD-AD427C248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3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56D4F-7E19-45CD-9FB5-B07661023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41B662-0FEB-4155-8B6E-07C1734AE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371E6-8AF4-4269-A4B6-D2F5A9817874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F2BF28-3A12-4EB3-B2CA-3612C3B90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6F1D7E-733D-45C6-9F97-716AAACA6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8286-69BB-47F0-ABCD-AD427C248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25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408379-3309-490B-8F18-9661136A8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371E6-8AF4-4269-A4B6-D2F5A9817874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45C35C-F736-4A4B-8841-D1D4B9463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4AEC77-3D9B-4EBE-8668-419A0521A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8286-69BB-47F0-ABCD-AD427C248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87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D5D2C-6914-4B10-BB9D-2B175FF5F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F5516-C66A-4654-B407-2B4390AD0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F565FC-981C-4904-890A-14CB17F1A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06B9B6-8BB9-4C60-801A-24F3FD3DB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371E6-8AF4-4269-A4B6-D2F5A9817874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BFD38-1B96-4424-89CF-19841E3FA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62A770-0D89-43D2-9B7C-59E62AE64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8286-69BB-47F0-ABCD-AD427C248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63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33ECA-B396-4EBC-AEA1-78679D06B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EB38AC-9D12-4411-B575-42780BA481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DC478E-E8F4-4CF3-BED3-7D5521B51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810143-7F20-4535-A904-37AAC5FD8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371E6-8AF4-4269-A4B6-D2F5A9817874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04B94-0B47-42DF-8AEC-DDF9BDECD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EC8279-954B-417F-B27D-42A324C16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8286-69BB-47F0-ABCD-AD427C248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70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050669-577D-4855-AA5B-C7B7419E8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55743-4F5A-451A-A63D-3576A7A20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5FE0F-88CD-4A39-8FD6-1BF7FB363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371E6-8AF4-4269-A4B6-D2F5A9817874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C4AF2-987B-4E28-8E5F-060945347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F4800-DF90-4630-AD98-5D359567C7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58286-69BB-47F0-ABCD-AD427C248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2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relational-databases/sql-server-transaction-locking-and-row-versioning-guide?view=sql-server-2017" TargetMode="External"/><Relationship Id="rId2" Type="http://schemas.openxmlformats.org/officeDocument/2006/relationships/hyperlink" Target="https://thesqlgirl.com/2016/11/02/row-versioning-based-isolation-level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d-gate.com/simple-talk/sql/t-sql-programming/row-versioning-concurrency-in-sql-server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t-sql/language-elements/begin-transaction-transact-sql?view=sql-server-2017" TargetMode="External"/><Relationship Id="rId2" Type="http://schemas.openxmlformats.org/officeDocument/2006/relationships/hyperlink" Target="https://www.mssqltips.com/sqlservertutorial/3305/what-does-begin-tran-rollback-tran-and-commit-tran-mea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ssqltips.com/sqlservertip/4359/altering-lock-escalation-for-sql-server-table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rmit.com/articles/article.aspx?p=27020" TargetMode="External"/><Relationship Id="rId2" Type="http://schemas.openxmlformats.org/officeDocument/2006/relationships/hyperlink" Target="https://www.sswug.org/alexanderchigrik/sql-server/some-tips-for-using-table-hints-in-sql-server-2016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shack.com/locking-sql-server/" TargetMode="External"/><Relationship Id="rId2" Type="http://schemas.openxmlformats.org/officeDocument/2006/relationships/hyperlink" Target="https://docs.microsoft.com/en-us/sql/relational-databases/sql-server-transaction-locking-and-row-versioning-guide?view=sql-server-2017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E85D6-4069-4919-AA24-79764A10C7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Transactions, Reads, Locks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2154C-3220-4C0F-A2EE-03F15C82F8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Serializable TXs</a:t>
            </a:r>
          </a:p>
          <a:p>
            <a:r>
              <a:rPr lang="en-US" dirty="0"/>
              <a:t>Isolation Level</a:t>
            </a:r>
          </a:p>
          <a:p>
            <a:r>
              <a:rPr lang="en-US" dirty="0"/>
              <a:t>Locks: Shared, Exclusive</a:t>
            </a:r>
          </a:p>
          <a:p>
            <a:r>
              <a:rPr lang="en-US" dirty="0"/>
              <a:t>Deadlocks</a:t>
            </a:r>
          </a:p>
        </p:txBody>
      </p:sp>
    </p:spTree>
    <p:extLst>
      <p:ext uri="{BB962C8B-B14F-4D97-AF65-F5344CB8AC3E}">
        <p14:creationId xmlns:p14="http://schemas.microsoft.com/office/powerpoint/2010/main" val="1411682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E3BC-6394-4EE9-9786-218E90DBB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1612"/>
            <a:ext cx="10515600" cy="1325563"/>
          </a:xfrm>
        </p:spPr>
        <p:txBody>
          <a:bodyPr/>
          <a:lstStyle/>
          <a:p>
            <a:r>
              <a:rPr lang="en-US" dirty="0"/>
              <a:t>Settings for Locks and Isolation Level in SSMS</a:t>
            </a:r>
          </a:p>
        </p:txBody>
      </p:sp>
    </p:spTree>
    <p:extLst>
      <p:ext uri="{BB962C8B-B14F-4D97-AF65-F5344CB8AC3E}">
        <p14:creationId xmlns:p14="http://schemas.microsoft.com/office/powerpoint/2010/main" val="877726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1C74BB5-80C3-4E91-8040-BC071C5CD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06" y="348342"/>
            <a:ext cx="10711543" cy="6406063"/>
          </a:xfrm>
          <a:prstGeom prst="rect">
            <a:avLst/>
          </a:prstGeom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85DD03DB-8E49-4407-BCE8-7B552D23F843}"/>
              </a:ext>
            </a:extLst>
          </p:cNvPr>
          <p:cNvSpPr/>
          <p:nvPr/>
        </p:nvSpPr>
        <p:spPr>
          <a:xfrm rot="1816743">
            <a:off x="4502331" y="661851"/>
            <a:ext cx="243840" cy="48768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B958DF0A-67CF-4D7D-81EA-C517E06F2E01}"/>
              </a:ext>
            </a:extLst>
          </p:cNvPr>
          <p:cNvSpPr/>
          <p:nvPr/>
        </p:nvSpPr>
        <p:spPr>
          <a:xfrm>
            <a:off x="3274423" y="2429691"/>
            <a:ext cx="618308" cy="28738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87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C4654E-490A-4019-951C-D70692AA1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108" y="313508"/>
            <a:ext cx="10789920" cy="6045286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54DDCD62-9A4E-4050-96AD-2668C9E3C620}"/>
              </a:ext>
            </a:extLst>
          </p:cNvPr>
          <p:cNvSpPr/>
          <p:nvPr/>
        </p:nvSpPr>
        <p:spPr>
          <a:xfrm>
            <a:off x="5312229" y="3274423"/>
            <a:ext cx="853440" cy="26996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7C99C1E-993C-466F-81FA-083EDD3A663C}"/>
              </a:ext>
            </a:extLst>
          </p:cNvPr>
          <p:cNvSpPr/>
          <p:nvPr/>
        </p:nvSpPr>
        <p:spPr>
          <a:xfrm>
            <a:off x="5477691" y="3544389"/>
            <a:ext cx="618309" cy="26996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AD2343-4C06-4194-B493-5266FAC1D365}"/>
              </a:ext>
            </a:extLst>
          </p:cNvPr>
          <p:cNvSpPr txBox="1"/>
          <p:nvPr/>
        </p:nvSpPr>
        <p:spPr>
          <a:xfrm>
            <a:off x="9700876" y="3175057"/>
            <a:ext cx="203875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4 levels of isolation</a:t>
            </a:r>
          </a:p>
        </p:txBody>
      </p:sp>
    </p:spTree>
    <p:extLst>
      <p:ext uri="{BB962C8B-B14F-4D97-AF65-F5344CB8AC3E}">
        <p14:creationId xmlns:p14="http://schemas.microsoft.com/office/powerpoint/2010/main" val="44747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5EAC8-9307-463A-B32D-97285D484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6049"/>
          </a:xfrm>
        </p:spPr>
        <p:txBody>
          <a:bodyPr/>
          <a:lstStyle/>
          <a:p>
            <a:pPr algn="ctr"/>
            <a:r>
              <a:rPr lang="en-US" dirty="0"/>
              <a:t>What is Isolation?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66C2-F4FD-4619-8B7A-68A0C05A0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956" y="1302026"/>
            <a:ext cx="11198087" cy="51908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Read committed</a:t>
            </a:r>
          </a:p>
          <a:p>
            <a:r>
              <a:rPr lang="en-US" dirty="0"/>
              <a:t>Read uncommitted (also called “NOLOCK” – potential for “dirty reads”)</a:t>
            </a:r>
          </a:p>
          <a:p>
            <a:r>
              <a:rPr lang="en-US" dirty="0"/>
              <a:t>Repeatable Read (potential for “phantom reads”)</a:t>
            </a:r>
          </a:p>
          <a:p>
            <a:r>
              <a:rPr lang="en-US" dirty="0"/>
              <a:t>Serializable</a:t>
            </a:r>
          </a:p>
          <a:p>
            <a:endParaRPr lang="en-US" dirty="0"/>
          </a:p>
          <a:p>
            <a:r>
              <a:rPr lang="en-US" dirty="0"/>
              <a:t>Row versioning</a:t>
            </a:r>
          </a:p>
          <a:p>
            <a:pPr lvl="1"/>
            <a:r>
              <a:rPr lang="en-US" dirty="0"/>
              <a:t>Snapshot Isolation (SI) – default in Azure. </a:t>
            </a:r>
          </a:p>
          <a:p>
            <a:pPr lvl="1"/>
            <a:r>
              <a:rPr lang="en-US" dirty="0"/>
              <a:t>Read Committed Snapshot</a:t>
            </a:r>
          </a:p>
          <a:p>
            <a:pPr lvl="1"/>
            <a:r>
              <a:rPr lang="en-US" dirty="0">
                <a:hlinkClick r:id="rId2"/>
              </a:rPr>
              <a:t>https://thesqlgirl.com/2016/11/02/row-versioning-based-isolation-levels/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https://docs.microsoft.com/en-us/sql/relational-databases/sql-server-transaction-locking-and-row-versioning-guide?view=sql-server-2017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https://www.red-gate.com/simple-talk/sql/t-sql-programming/row-versioning-concurrency-in-sql-server/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091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1E07D6-26A7-4B58-A7B1-03156F03C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785" y="837682"/>
            <a:ext cx="9924429" cy="518263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73816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96FE2-4F6F-4B41-9A5E-2B962009C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Concurrency Skill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06658-4C81-41EC-B756-F2A1990C7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511"/>
            <a:ext cx="10740888" cy="47838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Part I: </a:t>
            </a:r>
          </a:p>
          <a:p>
            <a:r>
              <a:rPr lang="en-US" dirty="0"/>
              <a:t>Run a series of experiments demonstrating the following:</a:t>
            </a:r>
          </a:p>
          <a:p>
            <a:pPr lvl="1"/>
            <a:r>
              <a:rPr lang="en-US" dirty="0"/>
              <a:t>The 4 isolation levels.</a:t>
            </a:r>
          </a:p>
          <a:p>
            <a:pPr lvl="1"/>
            <a:r>
              <a:rPr lang="en-US" dirty="0"/>
              <a:t>Compare with row versioning (snapshot)</a:t>
            </a:r>
          </a:p>
          <a:p>
            <a:pPr lvl="1"/>
            <a:r>
              <a:rPr lang="en-US" dirty="0"/>
              <a:t>3 locking options.</a:t>
            </a:r>
          </a:p>
          <a:p>
            <a:pPr lvl="1"/>
            <a:r>
              <a:rPr lang="en-US" dirty="0"/>
              <a:t>4 table hints.</a:t>
            </a:r>
          </a:p>
          <a:p>
            <a:pPr lvl="1"/>
            <a:r>
              <a:rPr lang="en-US" dirty="0"/>
              <a:t>Must support a user story.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dirty="0"/>
              <a:t>Part II:</a:t>
            </a:r>
          </a:p>
          <a:p>
            <a:r>
              <a:rPr lang="en-US" dirty="0"/>
              <a:t>You must update a record across a federated database demonstrating:</a:t>
            </a:r>
          </a:p>
          <a:p>
            <a:pPr lvl="1"/>
            <a:r>
              <a:rPr lang="en-US" dirty="0"/>
              <a:t>SQL code for acquiring exclusive locks across all copies,</a:t>
            </a:r>
          </a:p>
          <a:p>
            <a:pPr lvl="1"/>
            <a:r>
              <a:rPr lang="en-US" dirty="0"/>
              <a:t>SQL code for acquiring a shared lock,</a:t>
            </a:r>
          </a:p>
          <a:p>
            <a:pPr lvl="1"/>
            <a:r>
              <a:rPr lang="en-US" dirty="0"/>
              <a:t>SQL code for a no lock update.</a:t>
            </a:r>
          </a:p>
          <a:p>
            <a:pPr lvl="1"/>
            <a:r>
              <a:rPr lang="en-US" dirty="0"/>
              <a:t>Must include topology graphic depiction. </a:t>
            </a:r>
          </a:p>
        </p:txBody>
      </p:sp>
    </p:spTree>
    <p:extLst>
      <p:ext uri="{BB962C8B-B14F-4D97-AF65-F5344CB8AC3E}">
        <p14:creationId xmlns:p14="http://schemas.microsoft.com/office/powerpoint/2010/main" val="2277307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E6696-3A8C-4AEE-990B-61F6DAA49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Concurrency Control?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B4A3C-08BC-434B-836F-E255D612B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504" y="1517512"/>
            <a:ext cx="11559209" cy="4351338"/>
          </a:xfrm>
        </p:spPr>
        <p:txBody>
          <a:bodyPr/>
          <a:lstStyle/>
          <a:p>
            <a:r>
              <a:rPr lang="en-US" sz="3200" dirty="0"/>
              <a:t>Remember ACID from first database course?</a:t>
            </a:r>
          </a:p>
          <a:p>
            <a:pPr lvl="1"/>
            <a:r>
              <a:rPr lang="en-US" sz="2800" dirty="0"/>
              <a:t>Atomic, Consistent, Isolation, Durable</a:t>
            </a:r>
          </a:p>
          <a:p>
            <a:endParaRPr lang="en-US" dirty="0"/>
          </a:p>
          <a:p>
            <a:r>
              <a:rPr lang="en-US" sz="3200" dirty="0"/>
              <a:t>Serializable TXs – Sorting of TX events in order:</a:t>
            </a:r>
          </a:p>
          <a:p>
            <a:pPr lvl="1"/>
            <a:r>
              <a:rPr lang="en-US" sz="2800" dirty="0"/>
              <a:t>When the sorting of transactions in the order they occur is critical to the application. Think anything finance oriented.</a:t>
            </a:r>
          </a:p>
          <a:p>
            <a:pPr lvl="2"/>
            <a:r>
              <a:rPr lang="en-US" sz="2400" dirty="0">
                <a:highlight>
                  <a:srgbClr val="FFFF00"/>
                </a:highlight>
              </a:rPr>
              <a:t>Lock based</a:t>
            </a:r>
          </a:p>
          <a:p>
            <a:pPr lvl="2"/>
            <a:r>
              <a:rPr lang="en-US" sz="2400" dirty="0"/>
              <a:t>Time-Stamp based</a:t>
            </a:r>
          </a:p>
          <a:p>
            <a:pPr lvl="2"/>
            <a:r>
              <a:rPr lang="en-US" sz="2400" dirty="0"/>
              <a:t>Validation based</a:t>
            </a:r>
          </a:p>
        </p:txBody>
      </p:sp>
    </p:spTree>
    <p:extLst>
      <p:ext uri="{BB962C8B-B14F-4D97-AF65-F5344CB8AC3E}">
        <p14:creationId xmlns:p14="http://schemas.microsoft.com/office/powerpoint/2010/main" val="3596634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9C044-1460-4C9A-9D91-FB07B4E8A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652" y="365125"/>
            <a:ext cx="11201400" cy="1325563"/>
          </a:xfrm>
        </p:spPr>
        <p:txBody>
          <a:bodyPr/>
          <a:lstStyle/>
          <a:p>
            <a:pPr algn="ctr"/>
            <a:r>
              <a:rPr lang="en-US" dirty="0"/>
              <a:t>Transactions: For “itchy execute trigger fingers”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67334-CE3C-4739-87F3-3BAEB2B6C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174" y="1550504"/>
            <a:ext cx="11068878" cy="50689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Begin Tran</a:t>
            </a:r>
          </a:p>
          <a:p>
            <a:pPr lvl="1"/>
            <a:r>
              <a:rPr lang="en-US" dirty="0"/>
              <a:t>Makes the TX “explicit”</a:t>
            </a:r>
          </a:p>
          <a:p>
            <a:pPr lvl="2"/>
            <a:r>
              <a:rPr lang="en-US" dirty="0"/>
              <a:t>Similar to NOEXEC option</a:t>
            </a:r>
          </a:p>
          <a:p>
            <a:pPr lvl="1"/>
            <a:r>
              <a:rPr lang="en-US" dirty="0"/>
              <a:t>TX will not execute until…</a:t>
            </a:r>
          </a:p>
          <a:p>
            <a:r>
              <a:rPr lang="en-US" dirty="0"/>
              <a:t>Commit Tran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dirty="0"/>
              <a:t>We will use explicit TX for demonstrating locking scenarios when accessing multi user database, not just your laptop!</a:t>
            </a:r>
          </a:p>
          <a:p>
            <a:r>
              <a:rPr lang="en-US" dirty="0">
                <a:hlinkClick r:id="rId2"/>
              </a:rPr>
              <a:t>https://www.mssqltips.com/sqlservertutorial/3305/what-does-begin-tran-rollback-tran-and-commit-tran-mean/</a:t>
            </a:r>
            <a:endParaRPr lang="en-US" dirty="0"/>
          </a:p>
          <a:p>
            <a:r>
              <a:rPr lang="en-US" dirty="0">
                <a:hlinkClick r:id="rId3"/>
              </a:rPr>
              <a:t>https://docs.microsoft.com/en-us/sql/t-sql/language-elements/begin-transaction-transact-sql?view=sql-server-2017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0D7AF9-A4D7-491E-9FFC-E44DEDDC6678}"/>
              </a:ext>
            </a:extLst>
          </p:cNvPr>
          <p:cNvSpPr txBox="1"/>
          <p:nvPr/>
        </p:nvSpPr>
        <p:spPr>
          <a:xfrm>
            <a:off x="5463208" y="1470990"/>
            <a:ext cx="4611757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--begins TXs, places a lock on row or table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--TXs is now durable, releases lock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rollback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--TX is failed, no change made, releases 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719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34221-9FD7-4938-9985-90B830E04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Lock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C48EC-85E0-4638-8E58-755D5CC58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Serialized TXs</a:t>
            </a:r>
          </a:p>
          <a:p>
            <a:pPr lvl="1"/>
            <a:r>
              <a:rPr lang="en-US" dirty="0"/>
              <a:t>Reads, Writes</a:t>
            </a:r>
          </a:p>
          <a:p>
            <a:r>
              <a:rPr lang="en-US" dirty="0"/>
              <a:t>Isolation level</a:t>
            </a:r>
          </a:p>
          <a:p>
            <a:r>
              <a:rPr lang="en-US" dirty="0"/>
              <a:t>Locks: Shared, Exclusive</a:t>
            </a:r>
          </a:p>
          <a:p>
            <a:r>
              <a:rPr lang="en-US" dirty="0"/>
              <a:t>Deadlock and how to resolve</a:t>
            </a:r>
          </a:p>
          <a:p>
            <a:pPr lvl="1"/>
            <a:r>
              <a:rPr lang="en-US" dirty="0"/>
              <a:t>Wound-Wait, Wait-die</a:t>
            </a:r>
          </a:p>
          <a:p>
            <a:r>
              <a:rPr lang="en-US" dirty="0"/>
              <a:t>Options, Hints</a:t>
            </a:r>
          </a:p>
        </p:txBody>
      </p:sp>
    </p:spTree>
    <p:extLst>
      <p:ext uri="{BB962C8B-B14F-4D97-AF65-F5344CB8AC3E}">
        <p14:creationId xmlns:p14="http://schemas.microsoft.com/office/powerpoint/2010/main" val="4171103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B83E2-03E7-4B44-8B83-566A7E1D7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6597"/>
          </a:xfrm>
        </p:spPr>
        <p:txBody>
          <a:bodyPr/>
          <a:lstStyle/>
          <a:p>
            <a:pPr algn="ctr"/>
            <a:r>
              <a:rPr lang="en-US" dirty="0"/>
              <a:t>What is Locking?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E6A95-97D7-4D09-9EC0-F7F06D352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456" y="1351722"/>
            <a:ext cx="10817087" cy="528761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Binary</a:t>
            </a:r>
          </a:p>
          <a:p>
            <a:r>
              <a:rPr lang="en-US" dirty="0"/>
              <a:t>Shared/Exclusive</a:t>
            </a:r>
          </a:p>
          <a:p>
            <a:r>
              <a:rPr lang="en-US" dirty="0"/>
              <a:t>2 Phase Locking Protocol (2PL):</a:t>
            </a:r>
          </a:p>
          <a:p>
            <a:pPr lvl="1"/>
            <a:r>
              <a:rPr lang="en-US" dirty="0"/>
              <a:t>Growing/shrinking</a:t>
            </a:r>
          </a:p>
          <a:p>
            <a:pPr lvl="1"/>
            <a:r>
              <a:rPr lang="en-US" dirty="0"/>
              <a:t>Acquiring/releasing</a:t>
            </a:r>
          </a:p>
          <a:p>
            <a:pPr lvl="1"/>
            <a:r>
              <a:rPr lang="en-US" dirty="0"/>
              <a:t>Strict 2PL</a:t>
            </a:r>
          </a:p>
          <a:p>
            <a:r>
              <a:rPr lang="en-US" dirty="0">
                <a:highlight>
                  <a:srgbClr val="FFFF00"/>
                </a:highlight>
              </a:rPr>
              <a:t>Lock Hierarchy</a:t>
            </a:r>
            <a:r>
              <a:rPr lang="en-US" dirty="0"/>
              <a:t>: Row, Page, Table, Database</a:t>
            </a:r>
          </a:p>
          <a:p>
            <a:r>
              <a:rPr lang="en-US" dirty="0">
                <a:highlight>
                  <a:srgbClr val="FFFF00"/>
                </a:highlight>
              </a:rPr>
              <a:t>Lock Escalation</a:t>
            </a:r>
            <a:r>
              <a:rPr lang="en-US" dirty="0"/>
              <a:t>: Mechanism that increases locks to next higher level. </a:t>
            </a:r>
          </a:p>
          <a:p>
            <a:r>
              <a:rPr lang="en-US" dirty="0">
                <a:highlight>
                  <a:srgbClr val="FFFF00"/>
                </a:highlight>
              </a:rPr>
              <a:t>Lock Threshold</a:t>
            </a:r>
            <a:r>
              <a:rPr lang="en-US" dirty="0"/>
              <a:t>: Boundary condition at which system escalates to next level. </a:t>
            </a:r>
          </a:p>
          <a:p>
            <a:pPr lvl="1"/>
            <a:r>
              <a:rPr lang="en-US" sz="2600" dirty="0"/>
              <a:t>Example: A 5,000 lock TX will escalate to table level. </a:t>
            </a:r>
          </a:p>
          <a:p>
            <a:pPr lvl="1"/>
            <a:r>
              <a:rPr lang="en-US" sz="2600" dirty="0"/>
              <a:t>This could be a real problem when you have partitioned tables and when you are rebuilding indexes. </a:t>
            </a:r>
          </a:p>
        </p:txBody>
      </p:sp>
    </p:spTree>
    <p:extLst>
      <p:ext uri="{BB962C8B-B14F-4D97-AF65-F5344CB8AC3E}">
        <p14:creationId xmlns:p14="http://schemas.microsoft.com/office/powerpoint/2010/main" val="4105426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9E067-11AF-421D-8E04-FEF4EB9BA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56F4E-2D3C-4431-8AB9-FBA6C77F8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287" y="1825625"/>
            <a:ext cx="11211339" cy="4351338"/>
          </a:xfrm>
        </p:spPr>
        <p:txBody>
          <a:bodyPr>
            <a:normAutofit/>
          </a:bodyPr>
          <a:lstStyle/>
          <a:p>
            <a:r>
              <a:rPr lang="en-US" sz="3200" dirty="0"/>
              <a:t>Options</a:t>
            </a:r>
          </a:p>
          <a:p>
            <a:pPr lvl="1"/>
            <a:r>
              <a:rPr lang="en-US" sz="2800" dirty="0" err="1"/>
              <a:t>Lock_Escalation</a:t>
            </a:r>
            <a:r>
              <a:rPr lang="en-US" sz="2800" dirty="0"/>
              <a:t> (table, auto, disabled)</a:t>
            </a:r>
          </a:p>
          <a:p>
            <a:pPr lvl="1"/>
            <a:r>
              <a:rPr lang="en-US" sz="2800" dirty="0"/>
              <a:t>With(</a:t>
            </a:r>
            <a:r>
              <a:rPr lang="en-US" sz="2800" dirty="0" err="1"/>
              <a:t>Allow_page_locks</a:t>
            </a:r>
            <a:r>
              <a:rPr lang="en-US" sz="2800" dirty="0"/>
              <a:t> = on/off)</a:t>
            </a:r>
          </a:p>
          <a:p>
            <a:pPr lvl="1"/>
            <a:r>
              <a:rPr lang="en-US" sz="2800" dirty="0"/>
              <a:t>With(</a:t>
            </a:r>
            <a:r>
              <a:rPr lang="en-US" sz="2800" dirty="0" err="1"/>
              <a:t>Allow_row_locks</a:t>
            </a:r>
            <a:r>
              <a:rPr lang="en-US" sz="2800" dirty="0"/>
              <a:t> = on/off)</a:t>
            </a:r>
          </a:p>
          <a:p>
            <a:pPr lvl="1"/>
            <a:r>
              <a:rPr lang="en-US" sz="2800" dirty="0"/>
              <a:t>A walkthrough for altering lock escalation: </a:t>
            </a:r>
            <a:r>
              <a:rPr lang="en-US" sz="2800" dirty="0">
                <a:hlinkClick r:id="rId2"/>
              </a:rPr>
              <a:t>https://www.mssqltips.com/sqlservertip/4359/altering-lock-escalation-for-sql-server-tables/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56711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E6C6B-5C89-44B3-AB75-BA0EFADCE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Remember “Table Hints”?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D3C11E-8831-4E12-B7B2-AC9ADB06CE6C}"/>
              </a:ext>
            </a:extLst>
          </p:cNvPr>
          <p:cNvSpPr txBox="1"/>
          <p:nvPr/>
        </p:nvSpPr>
        <p:spPr>
          <a:xfrm>
            <a:off x="1136374" y="1580321"/>
            <a:ext cx="3170583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SFMono-Regular"/>
              </a:rPr>
              <a:t>With(  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FMono-Regular"/>
              </a:rPr>
              <a:t>HOLDLOCK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FMono-Regular"/>
              </a:rPr>
              <a:t>NOLOCK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FMono-Regular"/>
              </a:rPr>
              <a:t>NOWAIT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FMono-Regular"/>
              </a:rPr>
              <a:t>PAGLOCK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SFMono-Regular"/>
              </a:rPr>
              <a:t>READCOMMITTED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FMono-Regular"/>
              </a:rPr>
              <a:t>READCOMMITTEDLOCK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FMono-Regular"/>
              </a:rPr>
              <a:t>READPAST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SFMono-Regular"/>
              </a:rPr>
              <a:t>READUNCOMMITTED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SFMono-Regular"/>
              </a:rPr>
              <a:t>REPEATABLEREAD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FMono-Regular"/>
              </a:rPr>
              <a:t>ROWLOCK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SFMono-Regular"/>
              </a:rPr>
              <a:t>SERIALIZABLE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FMono-Regular"/>
              </a:rPr>
              <a:t>TABLOCK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FMono-Regular"/>
              </a:rPr>
              <a:t>TABLOCKX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FMono-Regular"/>
              </a:rPr>
              <a:t>UPDLOCK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FMono-Regular"/>
              </a:rPr>
              <a:t>XLOCK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EEEECC-0982-4CC4-9C56-F9F7841607AC}"/>
              </a:ext>
            </a:extLst>
          </p:cNvPr>
          <p:cNvSpPr txBox="1"/>
          <p:nvPr/>
        </p:nvSpPr>
        <p:spPr>
          <a:xfrm>
            <a:off x="5519530" y="1580321"/>
            <a:ext cx="5834270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https://www.sswug.org/alexanderchigrik/sql-server/some-tips-for-using-table-hints-in-sql-server-2016/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http://www.informit.com/articles/article.aspx?p=27020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273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DEB6D-98B6-40D5-BC71-D7DBED20C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Comprehensive Explanation of all of this: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7E8AC-1654-4A34-A161-F03AABEC2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https://docs.microsoft.com/en-us/sql/relational-databases/sql-server-transaction-locking-and-row-versioning-guide?view=sql-server-2017</a:t>
            </a:r>
            <a:endParaRPr lang="en-US" dirty="0"/>
          </a:p>
          <a:p>
            <a:endParaRPr lang="en-US" dirty="0"/>
          </a:p>
          <a:p>
            <a:r>
              <a:rPr lang="en-US" dirty="0"/>
              <a:t>All about locking!</a:t>
            </a:r>
          </a:p>
          <a:p>
            <a:pPr lvl="1"/>
            <a:r>
              <a:rPr lang="en-US" dirty="0">
                <a:hlinkClick r:id="rId3"/>
              </a:rPr>
              <a:t>https://www.sqlshack.com/locking-sql-server/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412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B9104-3203-48D8-8004-4CB599C9C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6779"/>
          </a:xfrm>
        </p:spPr>
        <p:txBody>
          <a:bodyPr/>
          <a:lstStyle/>
          <a:p>
            <a:pPr algn="ctr"/>
            <a:r>
              <a:rPr lang="en-US" dirty="0"/>
              <a:t>Practical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2A0ED-4C5B-4C27-BF55-85B2706F7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0078"/>
            <a:ext cx="10515600" cy="45568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Replicated copies (federated system)</a:t>
            </a:r>
          </a:p>
          <a:p>
            <a:r>
              <a:rPr lang="en-US" dirty="0"/>
              <a:t>Local read, may not reflect update from other location.</a:t>
            </a:r>
          </a:p>
          <a:p>
            <a:r>
              <a:rPr lang="en-US" dirty="0"/>
              <a:t>Local update, latency gap until cascaded through out all locations. </a:t>
            </a:r>
          </a:p>
          <a:p>
            <a:pPr lvl="1"/>
            <a:r>
              <a:rPr lang="en-US" dirty="0"/>
              <a:t>Non-critical (CAP) eventual, push update across all copies.</a:t>
            </a:r>
          </a:p>
          <a:p>
            <a:pPr lvl="1"/>
            <a:r>
              <a:rPr lang="en-US" dirty="0"/>
              <a:t>Critical (ACID), acquire locks from all copies first, then update, then release locks.</a:t>
            </a:r>
          </a:p>
          <a:p>
            <a:pPr lvl="1"/>
            <a:r>
              <a:rPr lang="en-US" dirty="0"/>
              <a:t>Communication overhead: </a:t>
            </a:r>
          </a:p>
          <a:p>
            <a:pPr lvl="2"/>
            <a:r>
              <a:rPr lang="en-US" dirty="0"/>
              <a:t>request lock message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acknowledgement message </a:t>
            </a:r>
            <a:r>
              <a:rPr lang="en-US" dirty="0">
                <a:sym typeface="Wingdings" panose="05000000000000000000" pitchFamily="2" charset="2"/>
              </a:rPr>
              <a:t> </a:t>
            </a:r>
            <a:endParaRPr lang="en-US" dirty="0"/>
          </a:p>
          <a:p>
            <a:pPr lvl="2"/>
            <a:r>
              <a:rPr lang="en-US" dirty="0"/>
              <a:t>update message </a:t>
            </a:r>
            <a:r>
              <a:rPr lang="en-US" dirty="0">
                <a:sym typeface="Wingdings" panose="05000000000000000000" pitchFamily="2" charset="2"/>
              </a:rPr>
              <a:t> </a:t>
            </a:r>
          </a:p>
          <a:p>
            <a:pPr lvl="2"/>
            <a:r>
              <a:rPr lang="en-US" dirty="0"/>
              <a:t>acknowledgement message </a:t>
            </a:r>
            <a:r>
              <a:rPr lang="en-US" dirty="0">
                <a:sym typeface="Wingdings" panose="05000000000000000000" pitchFamily="2" charset="2"/>
              </a:rPr>
              <a:t></a:t>
            </a:r>
          </a:p>
          <a:p>
            <a:pPr lvl="2"/>
            <a:r>
              <a:rPr lang="en-US" dirty="0"/>
              <a:t>release lock message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975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729</Words>
  <Application>Microsoft Office PowerPoint</Application>
  <PresentationFormat>Widescreen</PresentationFormat>
  <Paragraphs>121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SFMono-Regular</vt:lpstr>
      <vt:lpstr>Office Theme</vt:lpstr>
      <vt:lpstr>Transactions, Reads, Locks</vt:lpstr>
      <vt:lpstr>What is Concurrency Control?</vt:lpstr>
      <vt:lpstr>Transactions: For “itchy execute trigger fingers”</vt:lpstr>
      <vt:lpstr>Lock Elements</vt:lpstr>
      <vt:lpstr>What is Locking?</vt:lpstr>
      <vt:lpstr>Options</vt:lpstr>
      <vt:lpstr>Remember “Table Hints”?</vt:lpstr>
      <vt:lpstr>Comprehensive Explanation of all of this:</vt:lpstr>
      <vt:lpstr>Practical Example</vt:lpstr>
      <vt:lpstr>Settings for Locks and Isolation Level in SSMS</vt:lpstr>
      <vt:lpstr>PowerPoint Presentation</vt:lpstr>
      <vt:lpstr>PowerPoint Presentation</vt:lpstr>
      <vt:lpstr>What is Isolation?</vt:lpstr>
      <vt:lpstr>PowerPoint Presentation</vt:lpstr>
      <vt:lpstr>Concurrency Skill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Transactions, Reads, Locks</dc:title>
  <dc:creator>Hyman, Harvey</dc:creator>
  <cp:lastModifiedBy>Hyman, Harvey</cp:lastModifiedBy>
  <cp:revision>20</cp:revision>
  <dcterms:created xsi:type="dcterms:W3CDTF">2019-06-13T15:05:48Z</dcterms:created>
  <dcterms:modified xsi:type="dcterms:W3CDTF">2019-08-11T12:35:46Z</dcterms:modified>
</cp:coreProperties>
</file>